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0"/>
  </p:notesMasterIdLst>
  <p:sldIdLst>
    <p:sldId id="256" r:id="rId2"/>
    <p:sldId id="272" r:id="rId3"/>
    <p:sldId id="416" r:id="rId4"/>
    <p:sldId id="535" r:id="rId5"/>
    <p:sldId id="418" r:id="rId6"/>
    <p:sldId id="419" r:id="rId7"/>
    <p:sldId id="420" r:id="rId8"/>
    <p:sldId id="422" r:id="rId9"/>
    <p:sldId id="573" r:id="rId10"/>
    <p:sldId id="570" r:id="rId11"/>
    <p:sldId id="571" r:id="rId12"/>
    <p:sldId id="277" r:id="rId13"/>
    <p:sldId id="423" r:id="rId14"/>
    <p:sldId id="434" r:id="rId15"/>
    <p:sldId id="424" r:id="rId16"/>
    <p:sldId id="425" r:id="rId17"/>
    <p:sldId id="426" r:id="rId18"/>
    <p:sldId id="427" r:id="rId19"/>
    <p:sldId id="428" r:id="rId20"/>
    <p:sldId id="429" r:id="rId21"/>
    <p:sldId id="430" r:id="rId22"/>
    <p:sldId id="431" r:id="rId23"/>
    <p:sldId id="432" r:id="rId24"/>
    <p:sldId id="536" r:id="rId25"/>
    <p:sldId id="526" r:id="rId26"/>
    <p:sldId id="527" r:id="rId27"/>
    <p:sldId id="574" r:id="rId28"/>
    <p:sldId id="528" r:id="rId29"/>
    <p:sldId id="529" r:id="rId30"/>
    <p:sldId id="534" r:id="rId31"/>
    <p:sldId id="530" r:id="rId32"/>
    <p:sldId id="531" r:id="rId33"/>
    <p:sldId id="532" r:id="rId34"/>
    <p:sldId id="370" r:id="rId35"/>
    <p:sldId id="433" r:id="rId36"/>
    <p:sldId id="371" r:id="rId37"/>
    <p:sldId id="471" r:id="rId38"/>
    <p:sldId id="472" r:id="rId39"/>
    <p:sldId id="473" r:id="rId40"/>
    <p:sldId id="474" r:id="rId41"/>
    <p:sldId id="564" r:id="rId42"/>
    <p:sldId id="567" r:id="rId43"/>
    <p:sldId id="340" r:id="rId44"/>
    <p:sldId id="572" r:id="rId45"/>
    <p:sldId id="257" r:id="rId46"/>
    <p:sldId id="258" r:id="rId47"/>
    <p:sldId id="261" r:id="rId48"/>
    <p:sldId id="259" r:id="rId49"/>
    <p:sldId id="260" r:id="rId50"/>
    <p:sldId id="265" r:id="rId51"/>
    <p:sldId id="266" r:id="rId52"/>
    <p:sldId id="262" r:id="rId53"/>
    <p:sldId id="263" r:id="rId54"/>
    <p:sldId id="264" r:id="rId55"/>
    <p:sldId id="267" r:id="rId56"/>
    <p:sldId id="268" r:id="rId57"/>
    <p:sldId id="278" r:id="rId58"/>
    <p:sldId id="274" r:id="rId59"/>
    <p:sldId id="269" r:id="rId60"/>
    <p:sldId id="270" r:id="rId61"/>
    <p:sldId id="271" r:id="rId62"/>
    <p:sldId id="273" r:id="rId63"/>
    <p:sldId id="275" r:id="rId64"/>
    <p:sldId id="568" r:id="rId65"/>
    <p:sldId id="569" r:id="rId66"/>
    <p:sldId id="276" r:id="rId67"/>
    <p:sldId id="280" r:id="rId68"/>
    <p:sldId id="282" r:id="rId69"/>
    <p:sldId id="279" r:id="rId70"/>
    <p:sldId id="281" r:id="rId71"/>
    <p:sldId id="283" r:id="rId72"/>
    <p:sldId id="284" r:id="rId73"/>
    <p:sldId id="285" r:id="rId74"/>
    <p:sldId id="286" r:id="rId75"/>
    <p:sldId id="287" r:id="rId76"/>
    <p:sldId id="294" r:id="rId77"/>
    <p:sldId id="288" r:id="rId78"/>
    <p:sldId id="289" r:id="rId79"/>
    <p:sldId id="293" r:id="rId80"/>
    <p:sldId id="295" r:id="rId81"/>
    <p:sldId id="290" r:id="rId82"/>
    <p:sldId id="296" r:id="rId83"/>
    <p:sldId id="297" r:id="rId84"/>
    <p:sldId id="299" r:id="rId85"/>
    <p:sldId id="300" r:id="rId86"/>
    <p:sldId id="301" r:id="rId87"/>
    <p:sldId id="302" r:id="rId88"/>
    <p:sldId id="303" r:id="rId89"/>
    <p:sldId id="291" r:id="rId90"/>
    <p:sldId id="304" r:id="rId91"/>
    <p:sldId id="305" r:id="rId92"/>
    <p:sldId id="306" r:id="rId93"/>
    <p:sldId id="307" r:id="rId94"/>
    <p:sldId id="308" r:id="rId95"/>
    <p:sldId id="309" r:id="rId96"/>
    <p:sldId id="310" r:id="rId97"/>
    <p:sldId id="311" r:id="rId98"/>
    <p:sldId id="292" r:id="rId99"/>
    <p:sldId id="312" r:id="rId100"/>
    <p:sldId id="313" r:id="rId101"/>
    <p:sldId id="314" r:id="rId102"/>
    <p:sldId id="315" r:id="rId103"/>
    <p:sldId id="316" r:id="rId104"/>
    <p:sldId id="317" r:id="rId105"/>
    <p:sldId id="318" r:id="rId106"/>
    <p:sldId id="319" r:id="rId107"/>
    <p:sldId id="320" r:id="rId108"/>
    <p:sldId id="321" r:id="rId109"/>
    <p:sldId id="322" r:id="rId110"/>
    <p:sldId id="323" r:id="rId111"/>
    <p:sldId id="324" r:id="rId112"/>
    <p:sldId id="325" r:id="rId113"/>
    <p:sldId id="326" r:id="rId114"/>
    <p:sldId id="327" r:id="rId115"/>
    <p:sldId id="328" r:id="rId116"/>
    <p:sldId id="329" r:id="rId117"/>
    <p:sldId id="330" r:id="rId118"/>
    <p:sldId id="331" r:id="rId119"/>
    <p:sldId id="332" r:id="rId120"/>
    <p:sldId id="333" r:id="rId121"/>
    <p:sldId id="334" r:id="rId122"/>
    <p:sldId id="335" r:id="rId123"/>
    <p:sldId id="336" r:id="rId124"/>
    <p:sldId id="337" r:id="rId125"/>
    <p:sldId id="338" r:id="rId126"/>
    <p:sldId id="298" r:id="rId127"/>
    <p:sldId id="339" r:id="rId128"/>
    <p:sldId id="372" r:id="rId129"/>
    <p:sldId id="375" r:id="rId130"/>
    <p:sldId id="565" r:id="rId131"/>
    <p:sldId id="566" r:id="rId132"/>
    <p:sldId id="376" r:id="rId133"/>
    <p:sldId id="377" r:id="rId134"/>
    <p:sldId id="378" r:id="rId135"/>
    <p:sldId id="379" r:id="rId136"/>
    <p:sldId id="380" r:id="rId137"/>
    <p:sldId id="381" r:id="rId138"/>
    <p:sldId id="382" r:id="rId139"/>
    <p:sldId id="383" r:id="rId140"/>
    <p:sldId id="384" r:id="rId141"/>
    <p:sldId id="385" r:id="rId142"/>
    <p:sldId id="386" r:id="rId143"/>
    <p:sldId id="435" r:id="rId144"/>
    <p:sldId id="436" r:id="rId145"/>
    <p:sldId id="437" r:id="rId146"/>
    <p:sldId id="438" r:id="rId147"/>
    <p:sldId id="439" r:id="rId148"/>
    <p:sldId id="440" r:id="rId149"/>
    <p:sldId id="441" r:id="rId150"/>
    <p:sldId id="442" r:id="rId151"/>
    <p:sldId id="443" r:id="rId152"/>
    <p:sldId id="444" r:id="rId153"/>
    <p:sldId id="445" r:id="rId154"/>
    <p:sldId id="446" r:id="rId155"/>
    <p:sldId id="447" r:id="rId156"/>
    <p:sldId id="448" r:id="rId157"/>
    <p:sldId id="563" r:id="rId158"/>
    <p:sldId id="449" r:id="rId159"/>
    <p:sldId id="450" r:id="rId160"/>
    <p:sldId id="451" r:id="rId161"/>
    <p:sldId id="452" r:id="rId162"/>
    <p:sldId id="453" r:id="rId163"/>
    <p:sldId id="454" r:id="rId164"/>
    <p:sldId id="455" r:id="rId165"/>
    <p:sldId id="456" r:id="rId166"/>
    <p:sldId id="457" r:id="rId167"/>
    <p:sldId id="458" r:id="rId168"/>
    <p:sldId id="459" r:id="rId169"/>
    <p:sldId id="460" r:id="rId170"/>
    <p:sldId id="461" r:id="rId171"/>
    <p:sldId id="462" r:id="rId172"/>
    <p:sldId id="463" r:id="rId173"/>
    <p:sldId id="464" r:id="rId174"/>
    <p:sldId id="465" r:id="rId175"/>
    <p:sldId id="466" r:id="rId176"/>
    <p:sldId id="467" r:id="rId177"/>
    <p:sldId id="468" r:id="rId178"/>
    <p:sldId id="469" r:id="rId179"/>
    <p:sldId id="470" r:id="rId180"/>
    <p:sldId id="537" r:id="rId181"/>
    <p:sldId id="538" r:id="rId182"/>
    <p:sldId id="539" r:id="rId183"/>
    <p:sldId id="540" r:id="rId184"/>
    <p:sldId id="541" r:id="rId185"/>
    <p:sldId id="542" r:id="rId186"/>
    <p:sldId id="543" r:id="rId187"/>
    <p:sldId id="544" r:id="rId188"/>
    <p:sldId id="545" r:id="rId189"/>
    <p:sldId id="546" r:id="rId190"/>
    <p:sldId id="547" r:id="rId191"/>
    <p:sldId id="548" r:id="rId192"/>
    <p:sldId id="549" r:id="rId193"/>
    <p:sldId id="550" r:id="rId194"/>
    <p:sldId id="551" r:id="rId195"/>
    <p:sldId id="552" r:id="rId196"/>
    <p:sldId id="553" r:id="rId197"/>
    <p:sldId id="554" r:id="rId198"/>
    <p:sldId id="555" r:id="rId199"/>
    <p:sldId id="556" r:id="rId200"/>
    <p:sldId id="557" r:id="rId201"/>
    <p:sldId id="558" r:id="rId202"/>
    <p:sldId id="559" r:id="rId203"/>
    <p:sldId id="560" r:id="rId204"/>
    <p:sldId id="561" r:id="rId205"/>
    <p:sldId id="562" r:id="rId206"/>
    <p:sldId id="410" r:id="rId207"/>
    <p:sldId id="412" r:id="rId208"/>
    <p:sldId id="476" r:id="rId209"/>
    <p:sldId id="477" r:id="rId210"/>
    <p:sldId id="478" r:id="rId211"/>
    <p:sldId id="479" r:id="rId212"/>
    <p:sldId id="480" r:id="rId213"/>
    <p:sldId id="481" r:id="rId214"/>
    <p:sldId id="482" r:id="rId215"/>
    <p:sldId id="483" r:id="rId216"/>
    <p:sldId id="484" r:id="rId217"/>
    <p:sldId id="485" r:id="rId218"/>
    <p:sldId id="486" r:id="rId219"/>
    <p:sldId id="487" r:id="rId220"/>
    <p:sldId id="488" r:id="rId221"/>
    <p:sldId id="489" r:id="rId222"/>
    <p:sldId id="490" r:id="rId223"/>
    <p:sldId id="491" r:id="rId224"/>
    <p:sldId id="492" r:id="rId225"/>
    <p:sldId id="493" r:id="rId226"/>
    <p:sldId id="494" r:id="rId227"/>
    <p:sldId id="495" r:id="rId228"/>
    <p:sldId id="496" r:id="rId229"/>
    <p:sldId id="497" r:id="rId230"/>
    <p:sldId id="498" r:id="rId231"/>
    <p:sldId id="499" r:id="rId232"/>
    <p:sldId id="500" r:id="rId233"/>
    <p:sldId id="501" r:id="rId234"/>
    <p:sldId id="502" r:id="rId235"/>
    <p:sldId id="503" r:id="rId236"/>
    <p:sldId id="504" r:id="rId237"/>
    <p:sldId id="505" r:id="rId238"/>
    <p:sldId id="506" r:id="rId239"/>
    <p:sldId id="507" r:id="rId240"/>
    <p:sldId id="508" r:id="rId241"/>
    <p:sldId id="509" r:id="rId242"/>
    <p:sldId id="510" r:id="rId243"/>
    <p:sldId id="511" r:id="rId244"/>
    <p:sldId id="512" r:id="rId245"/>
    <p:sldId id="513" r:id="rId246"/>
    <p:sldId id="514" r:id="rId247"/>
    <p:sldId id="515" r:id="rId248"/>
    <p:sldId id="516" r:id="rId249"/>
    <p:sldId id="517" r:id="rId250"/>
    <p:sldId id="518" r:id="rId251"/>
    <p:sldId id="519" r:id="rId252"/>
    <p:sldId id="520" r:id="rId253"/>
    <p:sldId id="521" r:id="rId254"/>
    <p:sldId id="522" r:id="rId255"/>
    <p:sldId id="523" r:id="rId256"/>
    <p:sldId id="524" r:id="rId257"/>
    <p:sldId id="413" r:id="rId258"/>
    <p:sldId id="411" r:id="rId2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70" autoAdjust="0"/>
  </p:normalViewPr>
  <p:slideViewPr>
    <p:cSldViewPr snapToGrid="0">
      <p:cViewPr varScale="1">
        <p:scale>
          <a:sx n="112" d="100"/>
          <a:sy n="112" d="100"/>
        </p:scale>
        <p:origin x="312" y="96"/>
      </p:cViewPr>
      <p:guideLst/>
    </p:cSldViewPr>
  </p:slideViewPr>
  <p:outlineViewPr>
    <p:cViewPr>
      <p:scale>
        <a:sx n="33" d="100"/>
        <a:sy n="33" d="100"/>
      </p:scale>
      <p:origin x="0" y="-65466"/>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A7D01-5A9C-4679-92F0-B2A9D8C7692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de-DE"/>
        </a:p>
      </dgm:t>
    </dgm:pt>
    <dgm:pt modelId="{22315075-9848-433B-B26F-8B7C77C71D63}">
      <dgm:prSet custT="1"/>
      <dgm:spPr/>
      <dgm:t>
        <a:bodyPr/>
        <a:lstStyle/>
        <a:p>
          <a:r>
            <a:rPr lang="de-DE" sz="2800" b="0" i="0" dirty="0"/>
            <a:t>BIM</a:t>
          </a:r>
          <a:endParaRPr lang="de-DE" sz="2800" dirty="0"/>
        </a:p>
      </dgm:t>
    </dgm:pt>
    <dgm:pt modelId="{D1C4D2DB-705E-400E-9DD1-6109611EF9A0}" type="parTrans" cxnId="{37698E5F-FB2B-4259-BE1C-4C830F516F6B}">
      <dgm:prSet/>
      <dgm:spPr/>
      <dgm:t>
        <a:bodyPr/>
        <a:lstStyle/>
        <a:p>
          <a:endParaRPr lang="de-DE"/>
        </a:p>
      </dgm:t>
    </dgm:pt>
    <dgm:pt modelId="{5F853713-7EBB-4F77-8C52-89BBE930377D}" type="sibTrans" cxnId="{37698E5F-FB2B-4259-BE1C-4C830F516F6B}">
      <dgm:prSet/>
      <dgm:spPr/>
      <dgm:t>
        <a:bodyPr/>
        <a:lstStyle/>
        <a:p>
          <a:endParaRPr lang="de-DE"/>
        </a:p>
      </dgm:t>
    </dgm:pt>
    <dgm:pt modelId="{51B382CA-B316-4F6D-9467-76DF724B9FED}">
      <dgm:prSet custT="1"/>
      <dgm:spPr/>
      <dgm:t>
        <a:bodyPr/>
        <a:lstStyle/>
        <a:p>
          <a:r>
            <a:rPr lang="de-DE" sz="1800" b="0" i="0" dirty="0"/>
            <a:t>Neues Bauvertragsrecht</a:t>
          </a:r>
          <a:endParaRPr lang="de-DE" sz="1800" dirty="0"/>
        </a:p>
      </dgm:t>
    </dgm:pt>
    <dgm:pt modelId="{B4FEA0EF-9719-4701-A31E-86EA10FA6D08}" type="parTrans" cxnId="{F100B0C0-85C8-4CA5-9995-958837BD5C5A}">
      <dgm:prSet/>
      <dgm:spPr/>
      <dgm:t>
        <a:bodyPr/>
        <a:lstStyle/>
        <a:p>
          <a:endParaRPr lang="de-DE"/>
        </a:p>
      </dgm:t>
    </dgm:pt>
    <dgm:pt modelId="{6F2428D3-6391-4B68-A21C-DA8E93307D1D}" type="sibTrans" cxnId="{F100B0C0-85C8-4CA5-9995-958837BD5C5A}">
      <dgm:prSet/>
      <dgm:spPr/>
      <dgm:t>
        <a:bodyPr/>
        <a:lstStyle/>
        <a:p>
          <a:endParaRPr lang="de-DE"/>
        </a:p>
      </dgm:t>
    </dgm:pt>
    <dgm:pt modelId="{6B953FD9-D0CA-4B98-B55B-8236AB9B9C24}" type="pres">
      <dgm:prSet presAssocID="{4CDA7D01-5A9C-4679-92F0-B2A9D8C76927}" presName="cycle" presStyleCnt="0">
        <dgm:presLayoutVars>
          <dgm:dir/>
          <dgm:resizeHandles val="exact"/>
        </dgm:presLayoutVars>
      </dgm:prSet>
      <dgm:spPr/>
    </dgm:pt>
    <dgm:pt modelId="{90FE48A4-A140-4863-957B-FEDF9E17F15B}" type="pres">
      <dgm:prSet presAssocID="{22315075-9848-433B-B26F-8B7C77C71D63}" presName="node" presStyleLbl="node1" presStyleIdx="0" presStyleCnt="2">
        <dgm:presLayoutVars>
          <dgm:bulletEnabled val="1"/>
        </dgm:presLayoutVars>
      </dgm:prSet>
      <dgm:spPr/>
    </dgm:pt>
    <dgm:pt modelId="{18A6F9F3-2B3B-4D19-880A-F5EE45D9440D}" type="pres">
      <dgm:prSet presAssocID="{5F853713-7EBB-4F77-8C52-89BBE930377D}" presName="sibTrans" presStyleLbl="sibTrans2D1" presStyleIdx="0" presStyleCnt="2" custAng="498992" custLinFactY="36157" custLinFactNeighborX="-4075" custLinFactNeighborY="100000"/>
      <dgm:spPr/>
    </dgm:pt>
    <dgm:pt modelId="{48BCFB67-E1F8-4FD4-9777-6DA67A2CA8FC}" type="pres">
      <dgm:prSet presAssocID="{5F853713-7EBB-4F77-8C52-89BBE930377D}" presName="connectorText" presStyleLbl="sibTrans2D1" presStyleIdx="0" presStyleCnt="2"/>
      <dgm:spPr/>
    </dgm:pt>
    <dgm:pt modelId="{6789F20A-54C9-457A-86D3-272A336CA593}" type="pres">
      <dgm:prSet presAssocID="{51B382CA-B316-4F6D-9467-76DF724B9FED}" presName="node" presStyleLbl="node1" presStyleIdx="1" presStyleCnt="2" custScaleX="321361">
        <dgm:presLayoutVars>
          <dgm:bulletEnabled val="1"/>
        </dgm:presLayoutVars>
      </dgm:prSet>
      <dgm:spPr/>
    </dgm:pt>
    <dgm:pt modelId="{C648E09E-B3E8-4847-AB10-D073AB34C0AF}" type="pres">
      <dgm:prSet presAssocID="{6F2428D3-6391-4B68-A21C-DA8E93307D1D}" presName="sibTrans" presStyleLbl="sibTrans2D1" presStyleIdx="1" presStyleCnt="2" custAng="21101008" custLinFactY="-58255" custLinFactNeighborX="-9272" custLinFactNeighborY="-100000"/>
      <dgm:spPr/>
    </dgm:pt>
    <dgm:pt modelId="{9E174330-98C2-4DF6-A353-3C5435025402}" type="pres">
      <dgm:prSet presAssocID="{6F2428D3-6391-4B68-A21C-DA8E93307D1D}" presName="connectorText" presStyleLbl="sibTrans2D1" presStyleIdx="1" presStyleCnt="2"/>
      <dgm:spPr/>
    </dgm:pt>
  </dgm:ptLst>
  <dgm:cxnLst>
    <dgm:cxn modelId="{37698E5F-FB2B-4259-BE1C-4C830F516F6B}" srcId="{4CDA7D01-5A9C-4679-92F0-B2A9D8C76927}" destId="{22315075-9848-433B-B26F-8B7C77C71D63}" srcOrd="0" destOrd="0" parTransId="{D1C4D2DB-705E-400E-9DD1-6109611EF9A0}" sibTransId="{5F853713-7EBB-4F77-8C52-89BBE930377D}"/>
    <dgm:cxn modelId="{12232A83-6AE2-4842-AFE1-8967100FA278}" type="presOf" srcId="{4CDA7D01-5A9C-4679-92F0-B2A9D8C76927}" destId="{6B953FD9-D0CA-4B98-B55B-8236AB9B9C24}" srcOrd="0" destOrd="0" presId="urn:microsoft.com/office/officeart/2005/8/layout/cycle2"/>
    <dgm:cxn modelId="{05E6A3BD-87E8-4237-8B45-6CFF62B4DAC7}" type="presOf" srcId="{5F853713-7EBB-4F77-8C52-89BBE930377D}" destId="{48BCFB67-E1F8-4FD4-9777-6DA67A2CA8FC}" srcOrd="1" destOrd="0" presId="urn:microsoft.com/office/officeart/2005/8/layout/cycle2"/>
    <dgm:cxn modelId="{F100B0C0-85C8-4CA5-9995-958837BD5C5A}" srcId="{4CDA7D01-5A9C-4679-92F0-B2A9D8C76927}" destId="{51B382CA-B316-4F6D-9467-76DF724B9FED}" srcOrd="1" destOrd="0" parTransId="{B4FEA0EF-9719-4701-A31E-86EA10FA6D08}" sibTransId="{6F2428D3-6391-4B68-A21C-DA8E93307D1D}"/>
    <dgm:cxn modelId="{C26B9DCD-46ED-4245-AB32-EC6C75D1120B}" type="presOf" srcId="{6F2428D3-6391-4B68-A21C-DA8E93307D1D}" destId="{9E174330-98C2-4DF6-A353-3C5435025402}" srcOrd="1" destOrd="0" presId="urn:microsoft.com/office/officeart/2005/8/layout/cycle2"/>
    <dgm:cxn modelId="{132938D0-768E-48E3-A174-A75C31FD34DB}" type="presOf" srcId="{6F2428D3-6391-4B68-A21C-DA8E93307D1D}" destId="{C648E09E-B3E8-4847-AB10-D073AB34C0AF}" srcOrd="0" destOrd="0" presId="urn:microsoft.com/office/officeart/2005/8/layout/cycle2"/>
    <dgm:cxn modelId="{314813F3-3CF1-4517-B1AB-BFE2476D4A2E}" type="presOf" srcId="{51B382CA-B316-4F6D-9467-76DF724B9FED}" destId="{6789F20A-54C9-457A-86D3-272A336CA593}" srcOrd="0" destOrd="0" presId="urn:microsoft.com/office/officeart/2005/8/layout/cycle2"/>
    <dgm:cxn modelId="{5590CCF5-966D-46F2-A93F-BB0BFFD45253}" type="presOf" srcId="{5F853713-7EBB-4F77-8C52-89BBE930377D}" destId="{18A6F9F3-2B3B-4D19-880A-F5EE45D9440D}" srcOrd="0" destOrd="0" presId="urn:microsoft.com/office/officeart/2005/8/layout/cycle2"/>
    <dgm:cxn modelId="{DB86F6FC-5324-4F12-9CA8-2C28A0399FDD}" type="presOf" srcId="{22315075-9848-433B-B26F-8B7C77C71D63}" destId="{90FE48A4-A140-4863-957B-FEDF9E17F15B}" srcOrd="0" destOrd="0" presId="urn:microsoft.com/office/officeart/2005/8/layout/cycle2"/>
    <dgm:cxn modelId="{F6228BDA-07DF-4750-8492-2C563CD7F9E3}" type="presParOf" srcId="{6B953FD9-D0CA-4B98-B55B-8236AB9B9C24}" destId="{90FE48A4-A140-4863-957B-FEDF9E17F15B}" srcOrd="0" destOrd="0" presId="urn:microsoft.com/office/officeart/2005/8/layout/cycle2"/>
    <dgm:cxn modelId="{2A2D784C-6340-4344-BF31-9D57FC7608FF}" type="presParOf" srcId="{6B953FD9-D0CA-4B98-B55B-8236AB9B9C24}" destId="{18A6F9F3-2B3B-4D19-880A-F5EE45D9440D}" srcOrd="1" destOrd="0" presId="urn:microsoft.com/office/officeart/2005/8/layout/cycle2"/>
    <dgm:cxn modelId="{85649A15-93E2-4FB1-B508-8EAFBEA11A34}" type="presParOf" srcId="{18A6F9F3-2B3B-4D19-880A-F5EE45D9440D}" destId="{48BCFB67-E1F8-4FD4-9777-6DA67A2CA8FC}" srcOrd="0" destOrd="0" presId="urn:microsoft.com/office/officeart/2005/8/layout/cycle2"/>
    <dgm:cxn modelId="{F7519575-8594-4DBB-B7E3-9782CEE8B540}" type="presParOf" srcId="{6B953FD9-D0CA-4B98-B55B-8236AB9B9C24}" destId="{6789F20A-54C9-457A-86D3-272A336CA593}" srcOrd="2" destOrd="0" presId="urn:microsoft.com/office/officeart/2005/8/layout/cycle2"/>
    <dgm:cxn modelId="{760413EF-ED0D-43AA-9450-16511B078A4C}" type="presParOf" srcId="{6B953FD9-D0CA-4B98-B55B-8236AB9B9C24}" destId="{C648E09E-B3E8-4847-AB10-D073AB34C0AF}" srcOrd="3" destOrd="0" presId="urn:microsoft.com/office/officeart/2005/8/layout/cycle2"/>
    <dgm:cxn modelId="{9C43A1DC-B832-4D69-A76B-6A927C16E4DB}" type="presParOf" srcId="{C648E09E-B3E8-4847-AB10-D073AB34C0AF}" destId="{9E174330-98C2-4DF6-A353-3C543502540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E48A4-A140-4863-957B-FEDF9E17F15B}">
      <dsp:nvSpPr>
        <dsp:cNvPr id="0" name=""/>
        <dsp:cNvSpPr/>
      </dsp:nvSpPr>
      <dsp:spPr>
        <a:xfrm>
          <a:off x="-621201" y="159"/>
          <a:ext cx="1131905" cy="1131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de-DE" sz="2800" b="0" i="0" kern="1200" dirty="0"/>
            <a:t>BIM</a:t>
          </a:r>
          <a:endParaRPr lang="de-DE" sz="2800" kern="1200" dirty="0"/>
        </a:p>
      </dsp:txBody>
      <dsp:txXfrm>
        <a:off x="-455437" y="165923"/>
        <a:ext cx="800377" cy="800377"/>
      </dsp:txXfrm>
    </dsp:sp>
    <dsp:sp modelId="{18A6F9F3-2B3B-4D19-880A-F5EE45D9440D}">
      <dsp:nvSpPr>
        <dsp:cNvPr id="0" name=""/>
        <dsp:cNvSpPr/>
      </dsp:nvSpPr>
      <dsp:spPr>
        <a:xfrm rot="21600000">
          <a:off x="1604653" y="-258591"/>
          <a:ext cx="4450535" cy="3820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rot="-21600000">
        <a:off x="1604653" y="-182187"/>
        <a:ext cx="4335930" cy="229210"/>
      </dsp:txXfrm>
    </dsp:sp>
    <dsp:sp modelId="{6789F20A-54C9-457A-86D3-272A336CA593}">
      <dsp:nvSpPr>
        <dsp:cNvPr id="0" name=""/>
        <dsp:cNvSpPr/>
      </dsp:nvSpPr>
      <dsp:spPr>
        <a:xfrm>
          <a:off x="6848135" y="159"/>
          <a:ext cx="3637502" cy="1131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0" i="0" kern="1200" dirty="0"/>
            <a:t>Neues Bauvertragsrecht</a:t>
          </a:r>
          <a:endParaRPr lang="de-DE" sz="1800" kern="1200" dirty="0"/>
        </a:p>
      </dsp:txBody>
      <dsp:txXfrm>
        <a:off x="7380835" y="165923"/>
        <a:ext cx="2572102" cy="800377"/>
      </dsp:txXfrm>
    </dsp:sp>
    <dsp:sp modelId="{C648E09E-B3E8-4847-AB10-D073AB34C0AF}">
      <dsp:nvSpPr>
        <dsp:cNvPr id="0" name=""/>
        <dsp:cNvSpPr/>
      </dsp:nvSpPr>
      <dsp:spPr>
        <a:xfrm rot="10800000">
          <a:off x="1622626" y="960816"/>
          <a:ext cx="4450535" cy="3820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de-DE" sz="1600" kern="1200"/>
        </a:p>
      </dsp:txBody>
      <dsp:txXfrm rot="10800000">
        <a:off x="1737231" y="1037220"/>
        <a:ext cx="4335930" cy="22921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F008BC-B7B7-4DAA-AB51-8035E41C13B3}" type="datetimeFigureOut">
              <a:rPr lang="de-DE" smtClean="0"/>
              <a:t>28.03.2020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9EF29-9BF8-4F85-9211-8E7A493B9BAE}" type="slidenum">
              <a:rPr lang="de-DE" smtClean="0"/>
              <a:t>‹Nr.›</a:t>
            </a:fld>
            <a:endParaRPr lang="de-DE"/>
          </a:p>
        </p:txBody>
      </p:sp>
    </p:spTree>
    <p:extLst>
      <p:ext uri="{BB962C8B-B14F-4D97-AF65-F5344CB8AC3E}">
        <p14:creationId xmlns:p14="http://schemas.microsoft.com/office/powerpoint/2010/main" val="3019959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5CA372C-1D0B-4CC5-9DBC-D2F0E125656F}" type="datetime1">
              <a:rPr lang="de-DE" smtClean="0"/>
              <a:t>28.03.2020</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Foliennummernplatzhalter 5"/>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43946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A269EB3-96F6-4B6A-8558-B6BE83AD198D}" type="datetime1">
              <a:rPr lang="de-DE" smtClean="0"/>
              <a:t>28.03.2020</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Foliennummernplatzhalter 5"/>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275478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5878A8C-F52B-4490-84A0-96F1A3F792A8}" type="datetime1">
              <a:rPr lang="de-DE" smtClean="0"/>
              <a:t>28.03.2020</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Foliennummernplatzhalter 5"/>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905568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ld und 6 Textfelder">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254786" y="68627"/>
            <a:ext cx="10162420" cy="482744"/>
          </a:xfrm>
          <a:prstGeom prst="rect">
            <a:avLst/>
          </a:prstGeom>
        </p:spPr>
        <p:txBody>
          <a:bodyPr vert="horz" lIns="91440" tIns="45720" rIns="91440" bIns="45720" rtlCol="0" anchor="t">
            <a:noAutofit/>
          </a:bodyPr>
          <a:lstStyle>
            <a:lvl1pPr algn="l">
              <a:lnSpc>
                <a:spcPct val="70000"/>
              </a:lnSpc>
              <a:defRPr sz="4267" b="1">
                <a:solidFill>
                  <a:schemeClr val="tx1"/>
                </a:solidFill>
                <a:latin typeface="Arial Narrow" panose="020B0606020202030204" pitchFamily="34" charset="0"/>
                <a:cs typeface="Arial Narrow" panose="020B0606020202030204" pitchFamily="34" charset="0"/>
              </a:defRPr>
            </a:lvl1pPr>
          </a:lstStyle>
          <a:p>
            <a:endParaRPr lang="de-DE" dirty="0"/>
          </a:p>
        </p:txBody>
      </p:sp>
      <p:sp>
        <p:nvSpPr>
          <p:cNvPr id="11" name="Textplatzhalter 2"/>
          <p:cNvSpPr>
            <a:spLocks noGrp="1"/>
          </p:cNvSpPr>
          <p:nvPr>
            <p:ph type="body" sz="quarter" idx="13"/>
          </p:nvPr>
        </p:nvSpPr>
        <p:spPr>
          <a:xfrm>
            <a:off x="254786" y="568208"/>
            <a:ext cx="10161695" cy="556537"/>
          </a:xfrm>
          <a:prstGeom prst="rect">
            <a:avLst/>
          </a:prstGeom>
        </p:spPr>
        <p:txBody>
          <a:bodyPr vert="horz">
            <a:noAutofit/>
          </a:bodyPr>
          <a:lstStyle>
            <a:lvl1pPr marL="0" indent="0">
              <a:buNone/>
              <a:defRPr sz="3200">
                <a:solidFill>
                  <a:srgbClr val="575756"/>
                </a:solidFill>
                <a:latin typeface="Arial Narrow" panose="020B0606020202030204" pitchFamily="34" charset="0"/>
              </a:defRPr>
            </a:lvl1pPr>
          </a:lstStyle>
          <a:p>
            <a:pPr lvl="0"/>
            <a:endParaRPr lang="de-DE" dirty="0"/>
          </a:p>
        </p:txBody>
      </p:sp>
      <p:sp>
        <p:nvSpPr>
          <p:cNvPr id="12" name="Fußzeilenplatzhalter 1"/>
          <p:cNvSpPr txBox="1">
            <a:spLocks/>
          </p:cNvSpPr>
          <p:nvPr userDrawn="1"/>
        </p:nvSpPr>
        <p:spPr>
          <a:xfrm>
            <a:off x="1369715" y="6384173"/>
            <a:ext cx="9505056" cy="366183"/>
          </a:xfrm>
          <a:prstGeom prst="rect">
            <a:avLst/>
          </a:prstGeom>
        </p:spPr>
        <p:txBody>
          <a:bodyPr/>
          <a:lstStyle>
            <a:defPPr>
              <a:defRPr lang="de-DE"/>
            </a:defPPr>
            <a:lvl1pPr marL="0" algn="ctr" defTabSz="685800" rtl="0" eaLnBrk="1" latinLnBrk="0" hangingPunct="1">
              <a:defRPr sz="1100" kern="1200">
                <a:solidFill>
                  <a:srgbClr val="6D6D6D"/>
                </a:solidFill>
                <a:latin typeface="Arial Narrow" panose="020B0606020202030204" pitchFamily="34"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e-DE" sz="1467"/>
              <a:t>© Dozentenname | Veranstaltungstitel</a:t>
            </a:r>
            <a:endParaRPr lang="de-DE" sz="1467" dirty="0"/>
          </a:p>
        </p:txBody>
      </p:sp>
      <p:sp>
        <p:nvSpPr>
          <p:cNvPr id="7" name="AutoShape 2"/>
          <p:cNvSpPr>
            <a:spLocks noChangeArrowheads="1"/>
          </p:cNvSpPr>
          <p:nvPr userDrawn="1"/>
        </p:nvSpPr>
        <p:spPr bwMode="auto">
          <a:xfrm rot="10800000">
            <a:off x="4046393" y="1729341"/>
            <a:ext cx="2042033" cy="4507380"/>
          </a:xfrm>
          <a:prstGeom prst="homePlate">
            <a:avLst>
              <a:gd name="adj" fmla="val 34065"/>
            </a:avLst>
          </a:prstGeom>
          <a:solidFill>
            <a:schemeClr val="tx2"/>
          </a:solidFill>
          <a:ln w="12700">
            <a:noFill/>
            <a:miter lim="800000"/>
            <a:headEnd type="none" w="sm" len="sm"/>
            <a:tailEnd type="none" w="sm" len="sm"/>
          </a:ln>
          <a:effectLst/>
        </p:spPr>
        <p:txBody>
          <a:bodyPr wrap="none" anchor="ctr"/>
          <a:lstStyle/>
          <a:p>
            <a:pPr eaLnBrk="0" hangingPunct="0"/>
            <a:endParaRPr lang="de-DE" sz="1352" dirty="0">
              <a:latin typeface="Arial Narrow" panose="020B0606020202030204" pitchFamily="34" charset="0"/>
            </a:endParaRPr>
          </a:p>
        </p:txBody>
      </p:sp>
      <p:sp>
        <p:nvSpPr>
          <p:cNvPr id="13" name="Abgerundetes Rechteck 12"/>
          <p:cNvSpPr/>
          <p:nvPr userDrawn="1"/>
        </p:nvSpPr>
        <p:spPr>
          <a:xfrm>
            <a:off x="5367453" y="2551676"/>
            <a:ext cx="4907127" cy="556173"/>
          </a:xfrm>
          <a:prstGeom prst="roundRect">
            <a:avLst/>
          </a:prstGeom>
          <a:solidFill>
            <a:schemeClr val="bg1"/>
          </a:solidFill>
          <a:ln>
            <a:solidFill>
              <a:srgbClr val="00325A"/>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243325" rtlCol="0" anchor="ctr" anchorCtr="0">
            <a:normAutofit/>
          </a:bodyPr>
          <a:lstStyle/>
          <a:p>
            <a:pPr defTabSz="735768" eaLnBrk="0" hangingPunct="0">
              <a:lnSpc>
                <a:spcPct val="90000"/>
              </a:lnSpc>
            </a:pPr>
            <a:endParaRPr lang="de-DE" sz="1352" b="1" dirty="0">
              <a:solidFill>
                <a:schemeClr val="tx1">
                  <a:lumMod val="50000"/>
                  <a:lumOff val="50000"/>
                </a:schemeClr>
              </a:solidFill>
              <a:latin typeface="Arial Narrow" panose="020B0606020202030204" pitchFamily="34" charset="0"/>
            </a:endParaRPr>
          </a:p>
        </p:txBody>
      </p:sp>
      <p:sp>
        <p:nvSpPr>
          <p:cNvPr id="14" name="Abgerundetes Rechteck 13"/>
          <p:cNvSpPr/>
          <p:nvPr userDrawn="1"/>
        </p:nvSpPr>
        <p:spPr>
          <a:xfrm>
            <a:off x="5367453" y="3316512"/>
            <a:ext cx="4907127" cy="556173"/>
          </a:xfrm>
          <a:prstGeom prst="roundRect">
            <a:avLst/>
          </a:prstGeom>
          <a:ln>
            <a:solidFill>
              <a:srgbClr val="00325A"/>
            </a:solidFill>
          </a:ln>
        </p:spPr>
        <p:style>
          <a:lnRef idx="2">
            <a:schemeClr val="dk1"/>
          </a:lnRef>
          <a:fillRef idx="1">
            <a:schemeClr val="lt1"/>
          </a:fillRef>
          <a:effectRef idx="0">
            <a:schemeClr val="dk1"/>
          </a:effectRef>
          <a:fontRef idx="minor">
            <a:schemeClr val="dk1"/>
          </a:fontRef>
        </p:style>
        <p:txBody>
          <a:bodyPr wrap="none" lIns="243325" rtlCol="0" anchor="ctr" anchorCtr="0">
            <a:normAutofit/>
          </a:bodyPr>
          <a:lstStyle/>
          <a:p>
            <a:pPr defTabSz="735768" eaLnBrk="0" hangingPunct="0">
              <a:lnSpc>
                <a:spcPct val="90000"/>
              </a:lnSpc>
            </a:pPr>
            <a:endParaRPr lang="de-DE" sz="1352" b="1" dirty="0">
              <a:solidFill>
                <a:schemeClr val="tx1">
                  <a:lumMod val="50000"/>
                  <a:lumOff val="50000"/>
                </a:schemeClr>
              </a:solidFill>
              <a:latin typeface="Arial Narrow" panose="020B0606020202030204" pitchFamily="34" charset="0"/>
            </a:endParaRPr>
          </a:p>
        </p:txBody>
      </p:sp>
      <p:sp>
        <p:nvSpPr>
          <p:cNvPr id="15" name="Abgerundetes Rechteck 14"/>
          <p:cNvSpPr/>
          <p:nvPr userDrawn="1"/>
        </p:nvSpPr>
        <p:spPr>
          <a:xfrm>
            <a:off x="5367453" y="4081348"/>
            <a:ext cx="4907127" cy="556173"/>
          </a:xfrm>
          <a:prstGeom prst="roundRect">
            <a:avLst/>
          </a:prstGeom>
          <a:solidFill>
            <a:schemeClr val="bg1"/>
          </a:solidFill>
          <a:ln>
            <a:solidFill>
              <a:srgbClr val="00325A"/>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243325" rtlCol="0" anchor="ctr" anchorCtr="0">
            <a:normAutofit/>
          </a:bodyPr>
          <a:lstStyle/>
          <a:p>
            <a:pPr defTabSz="735768" eaLnBrk="0" hangingPunct="0">
              <a:lnSpc>
                <a:spcPct val="90000"/>
              </a:lnSpc>
            </a:pPr>
            <a:endParaRPr lang="de-DE" sz="1352" b="1" dirty="0">
              <a:solidFill>
                <a:schemeClr val="tx1">
                  <a:lumMod val="50000"/>
                  <a:lumOff val="50000"/>
                </a:schemeClr>
              </a:solidFill>
              <a:latin typeface="Arial Narrow" panose="020B0606020202030204" pitchFamily="34" charset="0"/>
            </a:endParaRPr>
          </a:p>
        </p:txBody>
      </p:sp>
      <p:sp>
        <p:nvSpPr>
          <p:cNvPr id="16" name="Abgerundetes Rechteck 15"/>
          <p:cNvSpPr/>
          <p:nvPr userDrawn="1"/>
        </p:nvSpPr>
        <p:spPr>
          <a:xfrm>
            <a:off x="5367453" y="5611019"/>
            <a:ext cx="4907127" cy="556173"/>
          </a:xfrm>
          <a:prstGeom prst="roundRect">
            <a:avLst/>
          </a:prstGeom>
          <a:solidFill>
            <a:schemeClr val="bg1"/>
          </a:solidFill>
          <a:ln>
            <a:solidFill>
              <a:srgbClr val="00325A"/>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243325" rtlCol="0" anchor="ctr" anchorCtr="0">
            <a:normAutofit/>
          </a:bodyPr>
          <a:lstStyle/>
          <a:p>
            <a:pPr defTabSz="735768" eaLnBrk="0" hangingPunct="0">
              <a:lnSpc>
                <a:spcPct val="90000"/>
              </a:lnSpc>
            </a:pPr>
            <a:endParaRPr lang="de-DE" sz="1352" b="1" dirty="0">
              <a:solidFill>
                <a:schemeClr val="tx1">
                  <a:lumMod val="50000"/>
                  <a:lumOff val="50000"/>
                </a:schemeClr>
              </a:solidFill>
              <a:latin typeface="Arial Narrow" panose="020B0606020202030204" pitchFamily="34" charset="0"/>
            </a:endParaRPr>
          </a:p>
        </p:txBody>
      </p:sp>
      <p:sp>
        <p:nvSpPr>
          <p:cNvPr id="17" name="Abgerundetes Rechteck 16"/>
          <p:cNvSpPr/>
          <p:nvPr userDrawn="1"/>
        </p:nvSpPr>
        <p:spPr>
          <a:xfrm>
            <a:off x="5367453" y="1786840"/>
            <a:ext cx="4907127" cy="547856"/>
          </a:xfrm>
          <a:prstGeom prst="roundRect">
            <a:avLst/>
          </a:prstGeom>
          <a:solidFill>
            <a:schemeClr val="bg1"/>
          </a:solidFill>
          <a:ln>
            <a:solidFill>
              <a:srgbClr val="00325A"/>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243325" rtlCol="0" anchor="ctr" anchorCtr="0">
            <a:normAutofit/>
          </a:bodyPr>
          <a:lstStyle/>
          <a:p>
            <a:pPr defTabSz="735768" eaLnBrk="0" hangingPunct="0">
              <a:lnSpc>
                <a:spcPct val="90000"/>
              </a:lnSpc>
            </a:pPr>
            <a:endParaRPr lang="de-DE" sz="1352" b="1" dirty="0">
              <a:solidFill>
                <a:schemeClr val="tx1">
                  <a:lumMod val="50000"/>
                  <a:lumOff val="50000"/>
                </a:schemeClr>
              </a:solidFill>
              <a:latin typeface="Arial Narrow" panose="020B0606020202030204" pitchFamily="34" charset="0"/>
            </a:endParaRPr>
          </a:p>
        </p:txBody>
      </p:sp>
      <p:sp>
        <p:nvSpPr>
          <p:cNvPr id="18" name="Abgerundetes Rechteck 17"/>
          <p:cNvSpPr/>
          <p:nvPr userDrawn="1"/>
        </p:nvSpPr>
        <p:spPr>
          <a:xfrm>
            <a:off x="5367453" y="4846184"/>
            <a:ext cx="4907127" cy="556173"/>
          </a:xfrm>
          <a:prstGeom prst="roundRect">
            <a:avLst/>
          </a:prstGeom>
          <a:solidFill>
            <a:schemeClr val="bg1"/>
          </a:solidFill>
          <a:ln>
            <a:solidFill>
              <a:srgbClr val="00325A"/>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243325" rtlCol="0" anchor="ctr" anchorCtr="0">
            <a:normAutofit/>
          </a:bodyPr>
          <a:lstStyle/>
          <a:p>
            <a:pPr defTabSz="735768" eaLnBrk="0" hangingPunct="0">
              <a:lnSpc>
                <a:spcPct val="90000"/>
              </a:lnSpc>
            </a:pPr>
            <a:endParaRPr lang="de-DE" sz="1352" b="1" dirty="0">
              <a:solidFill>
                <a:schemeClr val="tx1">
                  <a:lumMod val="50000"/>
                  <a:lumOff val="50000"/>
                </a:schemeClr>
              </a:solidFill>
              <a:latin typeface="Arial Narrow" panose="020B0606020202030204" pitchFamily="34" charset="0"/>
            </a:endParaRPr>
          </a:p>
        </p:txBody>
      </p:sp>
      <p:sp>
        <p:nvSpPr>
          <p:cNvPr id="19" name="Bildplatzhalter 2"/>
          <p:cNvSpPr>
            <a:spLocks noGrp="1"/>
          </p:cNvSpPr>
          <p:nvPr>
            <p:ph type="pic" idx="1"/>
          </p:nvPr>
        </p:nvSpPr>
        <p:spPr>
          <a:xfrm>
            <a:off x="1621083" y="2705243"/>
            <a:ext cx="2660548" cy="2551676"/>
          </a:xfrm>
          <a:effectLst>
            <a:innerShdw blurRad="114300">
              <a:prstClr val="black"/>
            </a:innerShdw>
          </a:effectLst>
        </p:spPr>
        <p:txBody>
          <a:bodyPr/>
          <a:lstStyle>
            <a:lvl1pPr marL="0" indent="0">
              <a:buNone/>
              <a:defRPr sz="4267">
                <a:latin typeface="Arial Narrow" panose="020B0606020202030204"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de-DE" dirty="0"/>
          </a:p>
        </p:txBody>
      </p:sp>
      <p:sp>
        <p:nvSpPr>
          <p:cNvPr id="20" name="Textplatzhalter 5"/>
          <p:cNvSpPr>
            <a:spLocks noGrp="1"/>
          </p:cNvSpPr>
          <p:nvPr>
            <p:ph type="body" sz="quarter" idx="16" hasCustomPrompt="1"/>
          </p:nvPr>
        </p:nvSpPr>
        <p:spPr>
          <a:xfrm>
            <a:off x="5367035" y="1795710"/>
            <a:ext cx="4894591" cy="530116"/>
          </a:xfrm>
          <a:prstGeom prst="rect">
            <a:avLst/>
          </a:prstGeom>
        </p:spPr>
        <p:txBody>
          <a:bodyPr vert="horz">
            <a:noAutofit/>
          </a:bodyPr>
          <a:lstStyle>
            <a:lvl1pPr marL="0" indent="0">
              <a:lnSpc>
                <a:spcPct val="130000"/>
              </a:lnSpc>
              <a:buFont typeface="Wingdings" panose="05000000000000000000" pitchFamily="2" charset="2"/>
              <a:buNone/>
              <a:defRPr sz="2133">
                <a:solidFill>
                  <a:srgbClr val="575756"/>
                </a:solidFill>
                <a:latin typeface="Arial Narrow" panose="020B0606020202030204" pitchFamily="34" charset="0"/>
              </a:defRPr>
            </a:lvl1pPr>
            <a:lvl2pPr>
              <a:lnSpc>
                <a:spcPct val="130000"/>
              </a:lnSpc>
              <a:defRPr sz="2933">
                <a:solidFill>
                  <a:srgbClr val="6D6D6D"/>
                </a:solidFill>
                <a:latin typeface="Lucida Sans" panose="020B0602030504020204" pitchFamily="34" charset="0"/>
              </a:defRPr>
            </a:lvl2pPr>
            <a:lvl3pPr>
              <a:lnSpc>
                <a:spcPct val="130000"/>
              </a:lnSpc>
              <a:defRPr sz="2667">
                <a:solidFill>
                  <a:srgbClr val="6D6D6D"/>
                </a:solidFill>
                <a:latin typeface=""/>
              </a:defRPr>
            </a:lvl3pPr>
            <a:lvl4pPr>
              <a:lnSpc>
                <a:spcPct val="130000"/>
              </a:lnSpc>
              <a:defRPr sz="2400">
                <a:solidFill>
                  <a:srgbClr val="6D6D6D"/>
                </a:solidFill>
                <a:latin typeface=""/>
              </a:defRPr>
            </a:lvl4pPr>
            <a:lvl5pPr>
              <a:lnSpc>
                <a:spcPct val="130000"/>
              </a:lnSpc>
              <a:defRPr sz="2133">
                <a:solidFill>
                  <a:srgbClr val="6D6D6D"/>
                </a:solidFill>
                <a:latin typeface=""/>
              </a:defRPr>
            </a:lvl5pPr>
          </a:lstStyle>
          <a:p>
            <a:pPr lvl="0"/>
            <a:r>
              <a:rPr lang="de-DE" dirty="0"/>
              <a:t>Textfeld</a:t>
            </a:r>
          </a:p>
        </p:txBody>
      </p:sp>
      <p:sp>
        <p:nvSpPr>
          <p:cNvPr id="21" name="Textplatzhalter 5"/>
          <p:cNvSpPr>
            <a:spLocks noGrp="1"/>
          </p:cNvSpPr>
          <p:nvPr>
            <p:ph type="body" sz="quarter" idx="17" hasCustomPrompt="1"/>
          </p:nvPr>
        </p:nvSpPr>
        <p:spPr>
          <a:xfrm>
            <a:off x="5367451" y="2560547"/>
            <a:ext cx="4894591" cy="530116"/>
          </a:xfrm>
          <a:prstGeom prst="rect">
            <a:avLst/>
          </a:prstGeom>
        </p:spPr>
        <p:txBody>
          <a:bodyPr vert="horz">
            <a:noAutofit/>
          </a:bodyPr>
          <a:lstStyle>
            <a:lvl1pPr marL="0" indent="0">
              <a:lnSpc>
                <a:spcPct val="130000"/>
              </a:lnSpc>
              <a:buFont typeface="Wingdings" panose="05000000000000000000" pitchFamily="2" charset="2"/>
              <a:buNone/>
              <a:defRPr sz="2133">
                <a:solidFill>
                  <a:srgbClr val="575756"/>
                </a:solidFill>
                <a:latin typeface="Arial Narrow" panose="020B0606020202030204" pitchFamily="34" charset="0"/>
              </a:defRPr>
            </a:lvl1pPr>
            <a:lvl2pPr>
              <a:lnSpc>
                <a:spcPct val="130000"/>
              </a:lnSpc>
              <a:defRPr sz="2933">
                <a:solidFill>
                  <a:srgbClr val="6D6D6D"/>
                </a:solidFill>
                <a:latin typeface="Lucida Sans" panose="020B0602030504020204" pitchFamily="34" charset="0"/>
              </a:defRPr>
            </a:lvl2pPr>
            <a:lvl3pPr>
              <a:lnSpc>
                <a:spcPct val="130000"/>
              </a:lnSpc>
              <a:defRPr sz="2667">
                <a:solidFill>
                  <a:srgbClr val="6D6D6D"/>
                </a:solidFill>
                <a:latin typeface=""/>
              </a:defRPr>
            </a:lvl3pPr>
            <a:lvl4pPr>
              <a:lnSpc>
                <a:spcPct val="130000"/>
              </a:lnSpc>
              <a:defRPr sz="2400">
                <a:solidFill>
                  <a:srgbClr val="6D6D6D"/>
                </a:solidFill>
                <a:latin typeface=""/>
              </a:defRPr>
            </a:lvl4pPr>
            <a:lvl5pPr>
              <a:lnSpc>
                <a:spcPct val="130000"/>
              </a:lnSpc>
              <a:defRPr sz="2133">
                <a:solidFill>
                  <a:srgbClr val="6D6D6D"/>
                </a:solidFill>
                <a:latin typeface=""/>
              </a:defRPr>
            </a:lvl5pPr>
          </a:lstStyle>
          <a:p>
            <a:pPr lvl="0"/>
            <a:r>
              <a:rPr lang="de-DE" dirty="0"/>
              <a:t>Textfeld</a:t>
            </a:r>
          </a:p>
        </p:txBody>
      </p:sp>
      <p:sp>
        <p:nvSpPr>
          <p:cNvPr id="22" name="Textplatzhalter 5"/>
          <p:cNvSpPr>
            <a:spLocks noGrp="1"/>
          </p:cNvSpPr>
          <p:nvPr>
            <p:ph type="body" sz="quarter" idx="18" hasCustomPrompt="1"/>
          </p:nvPr>
        </p:nvSpPr>
        <p:spPr>
          <a:xfrm>
            <a:off x="5367450" y="3330051"/>
            <a:ext cx="4894591" cy="530116"/>
          </a:xfrm>
          <a:prstGeom prst="rect">
            <a:avLst/>
          </a:prstGeom>
        </p:spPr>
        <p:txBody>
          <a:bodyPr vert="horz">
            <a:noAutofit/>
          </a:bodyPr>
          <a:lstStyle>
            <a:lvl1pPr marL="0" indent="0">
              <a:lnSpc>
                <a:spcPct val="130000"/>
              </a:lnSpc>
              <a:buFont typeface="Wingdings" panose="05000000000000000000" pitchFamily="2" charset="2"/>
              <a:buNone/>
              <a:defRPr sz="2133">
                <a:solidFill>
                  <a:srgbClr val="575756"/>
                </a:solidFill>
                <a:latin typeface="Arial Narrow" panose="020B0606020202030204" pitchFamily="34" charset="0"/>
              </a:defRPr>
            </a:lvl1pPr>
            <a:lvl2pPr>
              <a:lnSpc>
                <a:spcPct val="130000"/>
              </a:lnSpc>
              <a:defRPr sz="2933">
                <a:solidFill>
                  <a:srgbClr val="6D6D6D"/>
                </a:solidFill>
                <a:latin typeface="Lucida Sans" panose="020B0602030504020204" pitchFamily="34" charset="0"/>
              </a:defRPr>
            </a:lvl2pPr>
            <a:lvl3pPr>
              <a:lnSpc>
                <a:spcPct val="130000"/>
              </a:lnSpc>
              <a:defRPr sz="2667">
                <a:solidFill>
                  <a:srgbClr val="6D6D6D"/>
                </a:solidFill>
                <a:latin typeface=""/>
              </a:defRPr>
            </a:lvl3pPr>
            <a:lvl4pPr>
              <a:lnSpc>
                <a:spcPct val="130000"/>
              </a:lnSpc>
              <a:defRPr sz="2400">
                <a:solidFill>
                  <a:srgbClr val="6D6D6D"/>
                </a:solidFill>
                <a:latin typeface=""/>
              </a:defRPr>
            </a:lvl4pPr>
            <a:lvl5pPr>
              <a:lnSpc>
                <a:spcPct val="130000"/>
              </a:lnSpc>
              <a:defRPr sz="2133">
                <a:solidFill>
                  <a:srgbClr val="6D6D6D"/>
                </a:solidFill>
                <a:latin typeface=""/>
              </a:defRPr>
            </a:lvl5pPr>
          </a:lstStyle>
          <a:p>
            <a:pPr lvl="0"/>
            <a:r>
              <a:rPr lang="de-DE" dirty="0"/>
              <a:t>Textfeld</a:t>
            </a:r>
          </a:p>
        </p:txBody>
      </p:sp>
      <p:sp>
        <p:nvSpPr>
          <p:cNvPr id="23" name="Textplatzhalter 5"/>
          <p:cNvSpPr>
            <a:spLocks noGrp="1"/>
          </p:cNvSpPr>
          <p:nvPr>
            <p:ph type="body" sz="quarter" idx="19" hasCustomPrompt="1"/>
          </p:nvPr>
        </p:nvSpPr>
        <p:spPr>
          <a:xfrm>
            <a:off x="5367034" y="4098225"/>
            <a:ext cx="4894591" cy="530116"/>
          </a:xfrm>
          <a:prstGeom prst="rect">
            <a:avLst/>
          </a:prstGeom>
        </p:spPr>
        <p:txBody>
          <a:bodyPr vert="horz">
            <a:noAutofit/>
          </a:bodyPr>
          <a:lstStyle>
            <a:lvl1pPr marL="0" indent="0">
              <a:lnSpc>
                <a:spcPct val="130000"/>
              </a:lnSpc>
              <a:buFont typeface="Wingdings" panose="05000000000000000000" pitchFamily="2" charset="2"/>
              <a:buNone/>
              <a:defRPr sz="2133">
                <a:solidFill>
                  <a:srgbClr val="575756"/>
                </a:solidFill>
                <a:latin typeface="Arial Narrow" panose="020B0606020202030204" pitchFamily="34" charset="0"/>
              </a:defRPr>
            </a:lvl1pPr>
            <a:lvl2pPr>
              <a:lnSpc>
                <a:spcPct val="130000"/>
              </a:lnSpc>
              <a:defRPr sz="2933">
                <a:solidFill>
                  <a:srgbClr val="6D6D6D"/>
                </a:solidFill>
                <a:latin typeface="Lucida Sans" panose="020B0602030504020204" pitchFamily="34" charset="0"/>
              </a:defRPr>
            </a:lvl2pPr>
            <a:lvl3pPr>
              <a:lnSpc>
                <a:spcPct val="130000"/>
              </a:lnSpc>
              <a:defRPr sz="2667">
                <a:solidFill>
                  <a:srgbClr val="6D6D6D"/>
                </a:solidFill>
                <a:latin typeface=""/>
              </a:defRPr>
            </a:lvl3pPr>
            <a:lvl4pPr>
              <a:lnSpc>
                <a:spcPct val="130000"/>
              </a:lnSpc>
              <a:defRPr sz="2400">
                <a:solidFill>
                  <a:srgbClr val="6D6D6D"/>
                </a:solidFill>
                <a:latin typeface=""/>
              </a:defRPr>
            </a:lvl4pPr>
            <a:lvl5pPr>
              <a:lnSpc>
                <a:spcPct val="130000"/>
              </a:lnSpc>
              <a:defRPr sz="2133">
                <a:solidFill>
                  <a:srgbClr val="6D6D6D"/>
                </a:solidFill>
                <a:latin typeface=""/>
              </a:defRPr>
            </a:lvl5pPr>
          </a:lstStyle>
          <a:p>
            <a:pPr lvl="0"/>
            <a:r>
              <a:rPr lang="de-DE" dirty="0"/>
              <a:t>Textfeld</a:t>
            </a:r>
          </a:p>
        </p:txBody>
      </p:sp>
      <p:sp>
        <p:nvSpPr>
          <p:cNvPr id="24" name="Textplatzhalter 5"/>
          <p:cNvSpPr>
            <a:spLocks noGrp="1"/>
          </p:cNvSpPr>
          <p:nvPr>
            <p:ph type="body" sz="quarter" idx="20" hasCustomPrompt="1"/>
          </p:nvPr>
        </p:nvSpPr>
        <p:spPr>
          <a:xfrm>
            <a:off x="5379989" y="4859213"/>
            <a:ext cx="4894591" cy="530116"/>
          </a:xfrm>
          <a:prstGeom prst="rect">
            <a:avLst/>
          </a:prstGeom>
        </p:spPr>
        <p:txBody>
          <a:bodyPr vert="horz">
            <a:noAutofit/>
          </a:bodyPr>
          <a:lstStyle>
            <a:lvl1pPr marL="0" indent="0">
              <a:lnSpc>
                <a:spcPct val="130000"/>
              </a:lnSpc>
              <a:buFont typeface="Wingdings" panose="05000000000000000000" pitchFamily="2" charset="2"/>
              <a:buNone/>
              <a:defRPr sz="2133">
                <a:solidFill>
                  <a:srgbClr val="575756"/>
                </a:solidFill>
                <a:latin typeface="Arial Narrow" panose="020B0606020202030204" pitchFamily="34" charset="0"/>
              </a:defRPr>
            </a:lvl1pPr>
            <a:lvl2pPr>
              <a:lnSpc>
                <a:spcPct val="130000"/>
              </a:lnSpc>
              <a:defRPr sz="2933">
                <a:solidFill>
                  <a:srgbClr val="6D6D6D"/>
                </a:solidFill>
                <a:latin typeface="Lucida Sans" panose="020B0602030504020204" pitchFamily="34" charset="0"/>
              </a:defRPr>
            </a:lvl2pPr>
            <a:lvl3pPr>
              <a:lnSpc>
                <a:spcPct val="130000"/>
              </a:lnSpc>
              <a:defRPr sz="2667">
                <a:solidFill>
                  <a:srgbClr val="6D6D6D"/>
                </a:solidFill>
                <a:latin typeface=""/>
              </a:defRPr>
            </a:lvl3pPr>
            <a:lvl4pPr>
              <a:lnSpc>
                <a:spcPct val="130000"/>
              </a:lnSpc>
              <a:defRPr sz="2400">
                <a:solidFill>
                  <a:srgbClr val="6D6D6D"/>
                </a:solidFill>
                <a:latin typeface=""/>
              </a:defRPr>
            </a:lvl4pPr>
            <a:lvl5pPr>
              <a:lnSpc>
                <a:spcPct val="130000"/>
              </a:lnSpc>
              <a:defRPr sz="2133">
                <a:solidFill>
                  <a:srgbClr val="6D6D6D"/>
                </a:solidFill>
                <a:latin typeface=""/>
              </a:defRPr>
            </a:lvl5pPr>
          </a:lstStyle>
          <a:p>
            <a:pPr lvl="0"/>
            <a:r>
              <a:rPr lang="de-DE" dirty="0"/>
              <a:t>Textfeld</a:t>
            </a:r>
          </a:p>
        </p:txBody>
      </p:sp>
      <p:sp>
        <p:nvSpPr>
          <p:cNvPr id="25" name="Textplatzhalter 5"/>
          <p:cNvSpPr>
            <a:spLocks noGrp="1"/>
          </p:cNvSpPr>
          <p:nvPr>
            <p:ph type="body" sz="quarter" idx="21" hasCustomPrompt="1"/>
          </p:nvPr>
        </p:nvSpPr>
        <p:spPr>
          <a:xfrm>
            <a:off x="5382275" y="5627897"/>
            <a:ext cx="4894591" cy="530116"/>
          </a:xfrm>
          <a:prstGeom prst="rect">
            <a:avLst/>
          </a:prstGeom>
        </p:spPr>
        <p:txBody>
          <a:bodyPr vert="horz">
            <a:noAutofit/>
          </a:bodyPr>
          <a:lstStyle>
            <a:lvl1pPr marL="0" indent="0">
              <a:lnSpc>
                <a:spcPct val="130000"/>
              </a:lnSpc>
              <a:buFont typeface="Wingdings" panose="05000000000000000000" pitchFamily="2" charset="2"/>
              <a:buNone/>
              <a:defRPr sz="2133">
                <a:solidFill>
                  <a:srgbClr val="575756"/>
                </a:solidFill>
                <a:latin typeface="Arial Narrow" panose="020B0606020202030204" pitchFamily="34" charset="0"/>
              </a:defRPr>
            </a:lvl1pPr>
            <a:lvl2pPr>
              <a:lnSpc>
                <a:spcPct val="130000"/>
              </a:lnSpc>
              <a:defRPr sz="2933">
                <a:solidFill>
                  <a:srgbClr val="6D6D6D"/>
                </a:solidFill>
                <a:latin typeface="Lucida Sans" panose="020B0602030504020204" pitchFamily="34" charset="0"/>
              </a:defRPr>
            </a:lvl2pPr>
            <a:lvl3pPr>
              <a:lnSpc>
                <a:spcPct val="130000"/>
              </a:lnSpc>
              <a:defRPr sz="2667">
                <a:solidFill>
                  <a:srgbClr val="6D6D6D"/>
                </a:solidFill>
                <a:latin typeface=""/>
              </a:defRPr>
            </a:lvl3pPr>
            <a:lvl4pPr>
              <a:lnSpc>
                <a:spcPct val="130000"/>
              </a:lnSpc>
              <a:defRPr sz="2400">
                <a:solidFill>
                  <a:srgbClr val="6D6D6D"/>
                </a:solidFill>
                <a:latin typeface=""/>
              </a:defRPr>
            </a:lvl4pPr>
            <a:lvl5pPr>
              <a:lnSpc>
                <a:spcPct val="130000"/>
              </a:lnSpc>
              <a:defRPr sz="2133">
                <a:solidFill>
                  <a:srgbClr val="6D6D6D"/>
                </a:solidFill>
                <a:latin typeface=""/>
              </a:defRPr>
            </a:lvl5pPr>
          </a:lstStyle>
          <a:p>
            <a:pPr lvl="0"/>
            <a:r>
              <a:rPr lang="de-DE" dirty="0"/>
              <a:t>Textfeld</a:t>
            </a:r>
          </a:p>
        </p:txBody>
      </p:sp>
    </p:spTree>
    <p:extLst>
      <p:ext uri="{BB962C8B-B14F-4D97-AF65-F5344CB8AC3E}">
        <p14:creationId xmlns:p14="http://schemas.microsoft.com/office/powerpoint/2010/main" val="1882131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schnittstitel">
    <p:spTree>
      <p:nvGrpSpPr>
        <p:cNvPr id="1" name=""/>
        <p:cNvGrpSpPr/>
        <p:nvPr/>
      </p:nvGrpSpPr>
      <p:grpSpPr>
        <a:xfrm>
          <a:off x="0" y="0"/>
          <a:ext cx="0" cy="0"/>
          <a:chOff x="0" y="0"/>
          <a:chExt cx="0" cy="0"/>
        </a:xfrm>
      </p:grpSpPr>
      <p:sp>
        <p:nvSpPr>
          <p:cNvPr id="10" name="Titel 1"/>
          <p:cNvSpPr>
            <a:spLocks noGrp="1"/>
          </p:cNvSpPr>
          <p:nvPr>
            <p:ph type="ctrTitle"/>
          </p:nvPr>
        </p:nvSpPr>
        <p:spPr>
          <a:xfrm>
            <a:off x="334433" y="1988841"/>
            <a:ext cx="11618384" cy="1470025"/>
          </a:xfrm>
        </p:spPr>
        <p:txBody>
          <a:bodyPr>
            <a:normAutofit/>
          </a:bodyPr>
          <a:lstStyle>
            <a:lvl1pPr algn="ctr">
              <a:defRPr sz="4800" b="1" i="0">
                <a:solidFill>
                  <a:schemeClr val="tx1"/>
                </a:solidFill>
                <a:latin typeface="Arial Narrow" panose="020B0606020202030204" pitchFamily="34" charset="0"/>
                <a:cs typeface="Arial Narrow" panose="020B0606020202030204" pitchFamily="34" charset="0"/>
              </a:defRPr>
            </a:lvl1pPr>
          </a:lstStyle>
          <a:p>
            <a:endParaRPr lang="de-DE" dirty="0"/>
          </a:p>
        </p:txBody>
      </p:sp>
      <p:sp>
        <p:nvSpPr>
          <p:cNvPr id="11" name="Untertitel 2"/>
          <p:cNvSpPr>
            <a:spLocks noGrp="1"/>
          </p:cNvSpPr>
          <p:nvPr>
            <p:ph type="subTitle" idx="1"/>
          </p:nvPr>
        </p:nvSpPr>
        <p:spPr>
          <a:xfrm>
            <a:off x="334433" y="3496581"/>
            <a:ext cx="11618384" cy="1132224"/>
          </a:xfrm>
        </p:spPr>
        <p:txBody>
          <a:bodyPr>
            <a:normAutofit/>
          </a:bodyPr>
          <a:lstStyle>
            <a:lvl1pPr marL="0" indent="0" algn="ctr">
              <a:buNone/>
              <a:defRPr sz="4000" b="0" i="0">
                <a:solidFill>
                  <a:srgbClr val="575756"/>
                </a:solidFill>
                <a:latin typeface="Arial Narrow" panose="020B0606020202030204" pitchFamily="34" charset="0"/>
                <a:cs typeface="Arial Narrow" panose="020B0606020202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de-DE" dirty="0"/>
          </a:p>
        </p:txBody>
      </p:sp>
      <p:sp>
        <p:nvSpPr>
          <p:cNvPr id="12" name="Fußzeilenplatzhalter 1"/>
          <p:cNvSpPr>
            <a:spLocks noGrp="1"/>
          </p:cNvSpPr>
          <p:nvPr>
            <p:ph type="ftr" sz="quarter" idx="10"/>
          </p:nvPr>
        </p:nvSpPr>
        <p:spPr>
          <a:xfrm>
            <a:off x="1369715" y="6384173"/>
            <a:ext cx="9505056" cy="366183"/>
          </a:xfrm>
        </p:spPr>
        <p:txBody>
          <a:bodyPr/>
          <a:lstStyle/>
          <a:p>
            <a:r>
              <a:rPr lang="de-DE"/>
              <a:t>© Dozentenname | Veranstaltungstitel</a:t>
            </a:r>
            <a:endParaRPr lang="de-DE" dirty="0"/>
          </a:p>
        </p:txBody>
      </p:sp>
    </p:spTree>
    <p:extLst>
      <p:ext uri="{BB962C8B-B14F-4D97-AF65-F5344CB8AC3E}">
        <p14:creationId xmlns:p14="http://schemas.microsoft.com/office/powerpoint/2010/main" val="1844473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Subtitel und Inhal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54786" y="68627"/>
            <a:ext cx="10160969" cy="482744"/>
          </a:xfrm>
          <a:prstGeom prst="rect">
            <a:avLst/>
          </a:prstGeom>
        </p:spPr>
        <p:txBody>
          <a:bodyPr vert="horz" lIns="91440" tIns="45720" rIns="91440" bIns="45720" rtlCol="0" anchor="t">
            <a:noAutofit/>
          </a:bodyPr>
          <a:lstStyle>
            <a:lvl1pPr algn="l">
              <a:lnSpc>
                <a:spcPct val="70000"/>
              </a:lnSpc>
              <a:defRPr sz="4267" b="1">
                <a:solidFill>
                  <a:schemeClr val="tx1"/>
                </a:solidFill>
                <a:latin typeface="Arial Narrow" panose="020B0606020202030204" pitchFamily="34" charset="0"/>
                <a:cs typeface="Arial Narrow" panose="020B0606020202030204" pitchFamily="34" charset="0"/>
              </a:defRPr>
            </a:lvl1pPr>
          </a:lstStyle>
          <a:p>
            <a:endParaRPr lang="de-DE" dirty="0"/>
          </a:p>
        </p:txBody>
      </p:sp>
      <p:sp>
        <p:nvSpPr>
          <p:cNvPr id="8" name="Textplatzhalter 2"/>
          <p:cNvSpPr>
            <a:spLocks noGrp="1"/>
          </p:cNvSpPr>
          <p:nvPr>
            <p:ph type="body" sz="quarter" idx="13"/>
          </p:nvPr>
        </p:nvSpPr>
        <p:spPr>
          <a:xfrm>
            <a:off x="254787" y="568208"/>
            <a:ext cx="10161331" cy="556537"/>
          </a:xfrm>
          <a:prstGeom prst="rect">
            <a:avLst/>
          </a:prstGeom>
        </p:spPr>
        <p:txBody>
          <a:bodyPr vert="horz">
            <a:noAutofit/>
          </a:bodyPr>
          <a:lstStyle>
            <a:lvl1pPr marL="0" indent="0">
              <a:buNone/>
              <a:defRPr sz="3200">
                <a:solidFill>
                  <a:srgbClr val="575756"/>
                </a:solidFill>
                <a:latin typeface="Arial Narrow" panose="020B0606020202030204" pitchFamily="34" charset="0"/>
              </a:defRPr>
            </a:lvl1pPr>
          </a:lstStyle>
          <a:p>
            <a:pPr lvl="0"/>
            <a:endParaRPr lang="de-DE" dirty="0"/>
          </a:p>
        </p:txBody>
      </p:sp>
      <p:sp>
        <p:nvSpPr>
          <p:cNvPr id="9" name="Textplatzhalter 5"/>
          <p:cNvSpPr>
            <a:spLocks noGrp="1"/>
          </p:cNvSpPr>
          <p:nvPr>
            <p:ph type="body" sz="quarter" idx="14" hasCustomPrompt="1"/>
          </p:nvPr>
        </p:nvSpPr>
        <p:spPr>
          <a:xfrm>
            <a:off x="335359" y="1508787"/>
            <a:ext cx="11617459" cy="4800533"/>
          </a:xfrm>
          <a:prstGeom prst="rect">
            <a:avLst/>
          </a:prstGeom>
        </p:spPr>
        <p:txBody>
          <a:bodyPr vert="horz">
            <a:normAutofit/>
          </a:bodyPr>
          <a:lstStyle>
            <a:lvl1pPr marL="457189" indent="-457189">
              <a:lnSpc>
                <a:spcPct val="130000"/>
              </a:lnSpc>
              <a:buClr>
                <a:schemeClr val="tx2"/>
              </a:buClr>
              <a:buFont typeface="Wingdings" charset="2"/>
              <a:buChar char="§"/>
              <a:defRPr sz="2667" baseline="0">
                <a:solidFill>
                  <a:srgbClr val="575756"/>
                </a:solidFill>
                <a:latin typeface="Arial Narrow" panose="020B0606020202030204" pitchFamily="34" charset="0"/>
              </a:defRPr>
            </a:lvl1pPr>
            <a:lvl2pPr marL="990575" indent="-380990">
              <a:lnSpc>
                <a:spcPct val="130000"/>
              </a:lnSpc>
              <a:buFont typeface="Symbol" panose="05050102010706020507" pitchFamily="18" charset="2"/>
              <a:buChar char="-"/>
              <a:defRPr sz="2400">
                <a:solidFill>
                  <a:srgbClr val="575756"/>
                </a:solidFill>
                <a:latin typeface="Arial Narrow" panose="020B0606020202030204" pitchFamily="34" charset="0"/>
              </a:defRPr>
            </a:lvl2pPr>
            <a:lvl3pPr marL="1523962" indent="-304792">
              <a:lnSpc>
                <a:spcPct val="130000"/>
              </a:lnSpc>
              <a:buFont typeface="Calibri" panose="020F0502020204030204" pitchFamily="34" charset="0"/>
              <a:buChar char="●"/>
              <a:defRPr sz="2133">
                <a:solidFill>
                  <a:srgbClr val="575756"/>
                </a:solidFill>
                <a:latin typeface="Arial Narrow" panose="020B0606020202030204" pitchFamily="34" charset="0"/>
              </a:defRPr>
            </a:lvl3pPr>
            <a:lvl4pPr marL="2133547" indent="-304792">
              <a:lnSpc>
                <a:spcPct val="130000"/>
              </a:lnSpc>
              <a:buFont typeface="Symbol" panose="05050102010706020507" pitchFamily="18" charset="2"/>
              <a:buChar char="-"/>
              <a:defRPr sz="1867">
                <a:solidFill>
                  <a:srgbClr val="575756"/>
                </a:solidFill>
                <a:latin typeface="Arial Narrow" panose="020B0606020202030204" pitchFamily="34" charset="0"/>
              </a:defRPr>
            </a:lvl4pPr>
            <a:lvl5pPr marL="2743131" indent="-304792">
              <a:lnSpc>
                <a:spcPct val="130000"/>
              </a:lnSpc>
              <a:buClr>
                <a:srgbClr val="00325A"/>
              </a:buClr>
              <a:buFont typeface="Wingdings" charset="2"/>
              <a:buChar char="§"/>
              <a:defRPr sz="2133">
                <a:solidFill>
                  <a:srgbClr val="575756"/>
                </a:solidFill>
                <a:latin typeface="Arial Narrow" panose="020B0606020202030204" pitchFamily="34" charset="0"/>
              </a:defRPr>
            </a:lvl5pPr>
          </a:lstStyle>
          <a:p>
            <a:pPr lvl="0"/>
            <a:r>
              <a:rPr lang="de-DE" dirty="0"/>
              <a:t>Text durch Klicken hinzufügen</a:t>
            </a:r>
          </a:p>
        </p:txBody>
      </p:sp>
      <p:sp>
        <p:nvSpPr>
          <p:cNvPr id="10" name="Fußzeilenplatzhalter 1"/>
          <p:cNvSpPr>
            <a:spLocks noGrp="1"/>
          </p:cNvSpPr>
          <p:nvPr>
            <p:ph type="ftr" sz="quarter" idx="15"/>
          </p:nvPr>
        </p:nvSpPr>
        <p:spPr>
          <a:xfrm>
            <a:off x="1369715" y="6384173"/>
            <a:ext cx="9505056" cy="366183"/>
          </a:xfrm>
        </p:spPr>
        <p:txBody>
          <a:bodyPr/>
          <a:lstStyle/>
          <a:p>
            <a:r>
              <a:rPr lang="de-DE"/>
              <a:t>© Dozentenname | Veranstaltungstitel</a:t>
            </a:r>
            <a:endParaRPr lang="de-DE" dirty="0"/>
          </a:p>
        </p:txBody>
      </p:sp>
    </p:spTree>
    <p:extLst>
      <p:ext uri="{BB962C8B-B14F-4D97-AF65-F5344CB8AC3E}">
        <p14:creationId xmlns:p14="http://schemas.microsoft.com/office/powerpoint/2010/main" val="172237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2F2F831-E9FB-4AD3-8ADA-0B830C1A3E76}" type="datetime1">
              <a:rPr lang="de-DE" smtClean="0"/>
              <a:t>28.03.2020</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Foliennummernplatzhalter 5"/>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2315465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41B16BB-CEB5-4115-9971-9D6775B7F5BC}" type="datetime1">
              <a:rPr lang="de-DE" smtClean="0"/>
              <a:t>28.03.2020</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Foliennummernplatzhalter 5"/>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249997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810EC80-3F9A-4BE9-BBA2-FF3F10BE542E}" type="datetime1">
              <a:rPr lang="de-DE" smtClean="0"/>
              <a:t>28.03.2020</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
        <p:nvSpPr>
          <p:cNvPr id="7" name="Foliennummernplatzhalter 6"/>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47308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6D8036B7-7B7E-4ED1-B4CA-DAED0C9D622A}" type="datetime1">
              <a:rPr lang="de-DE" smtClean="0"/>
              <a:t>28.03.2020</a:t>
            </a:fld>
            <a:endParaRPr lang="de-DE"/>
          </a:p>
        </p:txBody>
      </p:sp>
      <p:sp>
        <p:nvSpPr>
          <p:cNvPr id="8" name="Fußzeilenplatzhalter 7"/>
          <p:cNvSpPr>
            <a:spLocks noGrp="1"/>
          </p:cNvSpPr>
          <p:nvPr>
            <p:ph type="ftr" sz="quarter" idx="11"/>
          </p:nvPr>
        </p:nvSpPr>
        <p:spPr/>
        <p:txBody>
          <a:bodyPr/>
          <a:lstStyle/>
          <a:p>
            <a:r>
              <a:rPr lang="de-DE"/>
              <a:t>Copyright RA Gerald Süchting, Berlin</a:t>
            </a:r>
          </a:p>
        </p:txBody>
      </p:sp>
      <p:sp>
        <p:nvSpPr>
          <p:cNvPr id="9" name="Foliennummernplatzhalter 8"/>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111846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5BCDACA-6B81-4BD4-838C-16F581CBC30B}" type="datetime1">
              <a:rPr lang="de-DE" smtClean="0"/>
              <a:t>28.03.2020</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sp>
        <p:nvSpPr>
          <p:cNvPr id="5" name="Foliennummernplatzhalter 4"/>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247290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18AD7E-1916-4043-B8F2-D913A4391936}" type="datetime1">
              <a:rPr lang="de-DE" smtClean="0"/>
              <a:t>28.03.2020</a:t>
            </a:fld>
            <a:endParaRPr lang="de-DE"/>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132635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C60B9E5-E6E3-4C4D-B6EC-D5B22138F1A6}" type="datetime1">
              <a:rPr lang="de-DE" smtClean="0"/>
              <a:t>28.03.2020</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
        <p:nvSpPr>
          <p:cNvPr id="7" name="Foliennummernplatzhalter 6"/>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421860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31117CB3-57C6-46BE-8234-3D1EDB6E8486}" type="datetime1">
              <a:rPr lang="de-DE" smtClean="0"/>
              <a:t>28.03.2020</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
        <p:nvSpPr>
          <p:cNvPr id="7" name="Foliennummernplatzhalter 6"/>
          <p:cNvSpPr>
            <a:spLocks noGrp="1"/>
          </p:cNvSpPr>
          <p:nvPr>
            <p:ph type="sldNum" sz="quarter" idx="12"/>
          </p:nvPr>
        </p:nvSpPr>
        <p:spPr/>
        <p:txBody>
          <a:bodyPr/>
          <a:lstStyle/>
          <a:p>
            <a:fld id="{4396F751-E4A1-47A1-80D3-B71F4B343170}" type="slidenum">
              <a:rPr lang="de-DE" smtClean="0"/>
              <a:t>‹Nr.›</a:t>
            </a:fld>
            <a:endParaRPr lang="de-DE"/>
          </a:p>
        </p:txBody>
      </p:sp>
    </p:spTree>
    <p:extLst>
      <p:ext uri="{BB962C8B-B14F-4D97-AF65-F5344CB8AC3E}">
        <p14:creationId xmlns:p14="http://schemas.microsoft.com/office/powerpoint/2010/main" val="421524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alpha val="28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628C8-E4FA-46AE-A01F-E375889E6A27}" type="datetime1">
              <a:rPr lang="de-DE" smtClean="0"/>
              <a:t>28.03.2020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Copyright RA Gerald Süchting, Berlin</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6F751-E4A1-47A1-80D3-B71F4B343170}" type="slidenum">
              <a:rPr lang="de-DE" smtClean="0"/>
              <a:t>‹Nr.›</a:t>
            </a:fld>
            <a:endParaRPr lang="de-DE"/>
          </a:p>
        </p:txBody>
      </p:sp>
    </p:spTree>
    <p:extLst>
      <p:ext uri="{BB962C8B-B14F-4D97-AF65-F5344CB8AC3E}">
        <p14:creationId xmlns:p14="http://schemas.microsoft.com/office/powerpoint/2010/main" val="2606079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4.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6.wmf"/><Relationship Id="rId5" Type="http://schemas.openxmlformats.org/officeDocument/2006/relationships/oleObject" Target="../embeddings/oleObject5.bin"/><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de.wikipedia.org/wiki/Gl%C3%A4ubiger" TargetMode="External"/><Relationship Id="rId2" Type="http://schemas.openxmlformats.org/officeDocument/2006/relationships/hyperlink" Target="http://de.wikipedia.org/wiki/Vertrag"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www.fh-potsdam.de/" TargetMode="External"/><Relationship Id="rId4" Type="http://schemas.openxmlformats.org/officeDocument/2006/relationships/hyperlink" Target="http://de.wikipedia.org/wiki/Zahlungsunf%C3%A4higkeit"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7.wmf"/><Relationship Id="rId5" Type="http://schemas.openxmlformats.org/officeDocument/2006/relationships/oleObject" Target="../embeddings/oleObject6.bin"/><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3" Type="http://schemas.openxmlformats.org/officeDocument/2006/relationships/hyperlink" Target="http://de.wikipedia.org/wiki/Bundesgerichtshof" TargetMode="External"/><Relationship Id="rId2" Type="http://schemas.openxmlformats.org/officeDocument/2006/relationships/hyperlink" Target="http://de.wikipedia.org/wiki/Verj%C3%A4hrung"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fh-potsdam.de/"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png"/><Relationship Id="rId5" Type="http://schemas.openxmlformats.org/officeDocument/2006/relationships/hyperlink" Target="http://www.fh-potsdam.de/" TargetMode="External"/><Relationship Id="rId4" Type="http://schemas.openxmlformats.org/officeDocument/2006/relationships/image" Target="../media/image16.wmf"/></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20.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8.wmf"/><Relationship Id="rId11" Type="http://schemas.openxmlformats.org/officeDocument/2006/relationships/oleObject" Target="../embeddings/oleObject21.bin"/><Relationship Id="rId5" Type="http://schemas.openxmlformats.org/officeDocument/2006/relationships/oleObject" Target="../embeddings/oleObject19.bin"/><Relationship Id="rId10" Type="http://schemas.openxmlformats.org/officeDocument/2006/relationships/image" Target="../media/image1.png"/><Relationship Id="rId4" Type="http://schemas.openxmlformats.org/officeDocument/2006/relationships/image" Target="../media/image17.wmf"/><Relationship Id="rId9" Type="http://schemas.openxmlformats.org/officeDocument/2006/relationships/hyperlink" Target="http://www.fh-potsdam.de/"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png"/><Relationship Id="rId5" Type="http://schemas.openxmlformats.org/officeDocument/2006/relationships/hyperlink" Target="http://www.fh-potsdam.de/" TargetMode="External"/><Relationship Id="rId4" Type="http://schemas.openxmlformats.org/officeDocument/2006/relationships/image" Target="../media/image21.wmf"/></Relationships>
</file>

<file path=ppt/slides/_rels/slide157.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0.wmf"/><Relationship Id="rId5" Type="http://schemas.openxmlformats.org/officeDocument/2006/relationships/oleObject" Target="../embeddings/oleObject23.bin"/><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png"/><Relationship Id="rId5" Type="http://schemas.openxmlformats.org/officeDocument/2006/relationships/hyperlink" Target="http://www.fh-potsdam.de/" TargetMode="External"/><Relationship Id="rId4" Type="http://schemas.openxmlformats.org/officeDocument/2006/relationships/image" Target="../media/image23.wmf"/></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png"/><Relationship Id="rId5" Type="http://schemas.openxmlformats.org/officeDocument/2006/relationships/hyperlink" Target="http://www.fh-potsdam.de/" TargetMode="External"/><Relationship Id="rId4" Type="http://schemas.openxmlformats.org/officeDocument/2006/relationships/image" Target="../media/image24.w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hyperlink" Target="http://www.fh-potsdam.de/" TargetMode="Externa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3.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vmlDrawing" Target="../drawings/vmlDrawing17.vml"/><Relationship Id="rId6" Type="http://schemas.openxmlformats.org/officeDocument/2006/relationships/hyperlink" Target="http://www.fh-potsdam.de/" TargetMode="External"/><Relationship Id="rId5" Type="http://schemas.openxmlformats.org/officeDocument/2006/relationships/image" Target="../media/image27.emf"/><Relationship Id="rId4" Type="http://schemas.openxmlformats.org/officeDocument/2006/relationships/image" Target="../media/image26.wmf"/></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4.xml"/><Relationship Id="rId1" Type="http://schemas.openxmlformats.org/officeDocument/2006/relationships/vmlDrawing" Target="../drawings/vmlDrawing18.vml"/><Relationship Id="rId4" Type="http://schemas.openxmlformats.org/officeDocument/2006/relationships/image" Target="../media/image29.wmf"/></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4.xml"/><Relationship Id="rId1" Type="http://schemas.openxmlformats.org/officeDocument/2006/relationships/vmlDrawing" Target="../drawings/vmlDrawing19.vml"/><Relationship Id="rId4" Type="http://schemas.openxmlformats.org/officeDocument/2006/relationships/image" Target="../media/image30.wmf"/></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4.xml"/><Relationship Id="rId1" Type="http://schemas.openxmlformats.org/officeDocument/2006/relationships/vmlDrawing" Target="../drawings/vmlDrawing20.vml"/><Relationship Id="rId4" Type="http://schemas.openxmlformats.org/officeDocument/2006/relationships/image" Target="../media/image31.wmf"/></Relationships>
</file>

<file path=ppt/slides/_rels/slide2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hyperlink" Target="http://www.fh-potsdam.de/" TargetMode="External"/><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oleObject" Target="../embeddings/oleObject7.bin"/><Relationship Id="rId10" Type="http://schemas.openxmlformats.org/officeDocument/2006/relationships/image" Target="../media/image9.wmf"/><Relationship Id="rId4" Type="http://schemas.openxmlformats.org/officeDocument/2006/relationships/image" Target="../media/image1.png"/><Relationship Id="rId9" Type="http://schemas.openxmlformats.org/officeDocument/2006/relationships/oleObject" Target="../embeddings/oleObject10.bin"/></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11.wmf"/><Relationship Id="rId5" Type="http://schemas.openxmlformats.org/officeDocument/2006/relationships/oleObject" Target="../embeddings/oleObject12.bin"/><Relationship Id="rId4" Type="http://schemas.openxmlformats.org/officeDocument/2006/relationships/image" Target="../media/image10.w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www.bravors.brandenburg.de/gesetze" TargetMode="External"/><Relationship Id="rId3" Type="http://schemas.openxmlformats.org/officeDocument/2006/relationships/hyperlink" Target="http://www.bundesgerichtshof.de/entscheidungen" TargetMode="External"/><Relationship Id="rId7" Type="http://schemas.openxmlformats.org/officeDocument/2006/relationships/hyperlink" Target="http://www.bbik.de/" TargetMode="External"/><Relationship Id="rId2" Type="http://schemas.openxmlformats.org/officeDocument/2006/relationships/hyperlink" Target="http://www.juris.de/" TargetMode="External"/><Relationship Id="rId1" Type="http://schemas.openxmlformats.org/officeDocument/2006/relationships/slideLayout" Target="../slideLayouts/slideLayout6.xml"/><Relationship Id="rId6" Type="http://schemas.openxmlformats.org/officeDocument/2006/relationships/hyperlink" Target="http://www.bmjv.de/" TargetMode="External"/><Relationship Id="rId5" Type="http://schemas.openxmlformats.org/officeDocument/2006/relationships/hyperlink" Target="http://www.justiz.nrw/BS/nrwe2/index.php" TargetMode="External"/><Relationship Id="rId10" Type="http://schemas.openxmlformats.org/officeDocument/2006/relationships/image" Target="../media/image1.png"/><Relationship Id="rId4" Type="http://schemas.openxmlformats.org/officeDocument/2006/relationships/hyperlink" Target="http://www.gerichtsentscheidungen.berlin-brandenburg.de/" TargetMode="External"/><Relationship Id="rId9" Type="http://schemas.openxmlformats.org/officeDocument/2006/relationships/hyperlink" Target="http://www.fh-potsdam.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13.wmf"/><Relationship Id="rId5" Type="http://schemas.openxmlformats.org/officeDocument/2006/relationships/oleObject" Target="../embeddings/oleObject14.bin"/><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hyperlink" Target="http://www.fh-potsdam.de/" TargetMode="External"/><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4.wmf"/><Relationship Id="rId5" Type="http://schemas.openxmlformats.org/officeDocument/2006/relationships/oleObject" Target="../embeddings/oleObject15.bin"/><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5.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h-potsdam.de/"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390617"/>
            <a:ext cx="9144000" cy="2133925"/>
          </a:xfrm>
        </p:spPr>
        <p:txBody>
          <a:bodyPr>
            <a:normAutofit/>
          </a:bodyPr>
          <a:lstStyle/>
          <a:p>
            <a:pPr>
              <a:lnSpc>
                <a:spcPct val="100000"/>
              </a:lnSpc>
            </a:pPr>
            <a:r>
              <a:rPr lang="de-DE" sz="2800" dirty="0">
                <a:latin typeface="Arial" panose="020B0604020202020204" pitchFamily="34" charset="0"/>
                <a:cs typeface="Arial" panose="020B0604020202020204" pitchFamily="34" charset="0"/>
              </a:rPr>
              <a:t>Vorlesung Privates Baurecht I (auch: WP-D4)</a:t>
            </a:r>
            <a:br>
              <a:rPr lang="de-DE" sz="2800" dirty="0">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rPr>
              <a:t>Sommersemester 2020</a:t>
            </a:r>
            <a:br>
              <a:rPr lang="de-DE" sz="2800" dirty="0">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rPr>
              <a:t>Werkvertrag, VOB/B, Bauprozess</a:t>
            </a:r>
            <a:br>
              <a:rPr lang="de-DE" sz="2800" dirty="0">
                <a:latin typeface="Arial" panose="020B0604020202020204" pitchFamily="34" charset="0"/>
                <a:cs typeface="Arial" panose="020B0604020202020204" pitchFamily="34" charset="0"/>
              </a:rPr>
            </a:br>
            <a:endParaRPr lang="de-DE" sz="2000" dirty="0">
              <a:latin typeface="Arial" panose="020B0604020202020204" pitchFamily="34" charset="0"/>
              <a:cs typeface="Arial" panose="020B0604020202020204" pitchFamily="34" charset="0"/>
            </a:endParaRPr>
          </a:p>
        </p:txBody>
      </p:sp>
      <p:sp>
        <p:nvSpPr>
          <p:cNvPr id="3" name="Untertitel 2"/>
          <p:cNvSpPr>
            <a:spLocks noGrp="1"/>
          </p:cNvSpPr>
          <p:nvPr>
            <p:ph type="subTitle" idx="1"/>
          </p:nvPr>
        </p:nvSpPr>
        <p:spPr>
          <a:xfrm>
            <a:off x="5868140" y="3133817"/>
            <a:ext cx="4799860" cy="2938509"/>
          </a:xfrm>
        </p:spPr>
        <p:txBody>
          <a:bodyPr>
            <a:normAutofit/>
          </a:bodyPr>
          <a:lstStyle/>
          <a:p>
            <a:endParaRPr lang="de-DE" dirty="0"/>
          </a:p>
          <a:p>
            <a:r>
              <a:rPr lang="de-DE" dirty="0"/>
              <a:t>Gerald Süchting, Rechtsanwalt</a:t>
            </a:r>
          </a:p>
          <a:p>
            <a:r>
              <a:rPr lang="de-DE" dirty="0"/>
              <a:t>Fachanwalt für Bau- und Architektenrecht</a:t>
            </a:r>
          </a:p>
          <a:p>
            <a:r>
              <a:rPr lang="de-DE" dirty="0"/>
              <a:t>MBL-HSG</a:t>
            </a:r>
          </a:p>
          <a:p>
            <a:r>
              <a:rPr lang="de-DE" dirty="0"/>
              <a:t>www.suechtingpartner.com</a:t>
            </a:r>
          </a:p>
          <a:p>
            <a:endParaRPr lang="de-DE" dirty="0"/>
          </a:p>
          <a:p>
            <a:endParaRPr lang="de-DE" dirty="0"/>
          </a:p>
        </p:txBody>
      </p:sp>
      <p:pic>
        <p:nvPicPr>
          <p:cNvPr id="4" name="Grafik 3"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569" y="3133816"/>
            <a:ext cx="4128427" cy="2938509"/>
          </a:xfrm>
          <a:prstGeom prst="rect">
            <a:avLst/>
          </a:prstGeom>
        </p:spPr>
      </p:pic>
      <p:sp>
        <p:nvSpPr>
          <p:cNvPr id="6" name="Foliennummernplatzhalter 5"/>
          <p:cNvSpPr>
            <a:spLocks noGrp="1"/>
          </p:cNvSpPr>
          <p:nvPr>
            <p:ph type="sldNum" sz="quarter" idx="12"/>
          </p:nvPr>
        </p:nvSpPr>
        <p:spPr/>
        <p:txBody>
          <a:bodyPr/>
          <a:lstStyle/>
          <a:p>
            <a:fld id="{4396F751-E4A1-47A1-80D3-B71F4B343170}" type="slidenum">
              <a:rPr lang="de-DE" smtClean="0"/>
              <a:t>1</a:t>
            </a:fld>
            <a:endParaRPr lang="de-DE"/>
          </a:p>
        </p:txBody>
      </p:sp>
      <p:sp>
        <p:nvSpPr>
          <p:cNvPr id="7" name="Fußzeilenplatzhalter 6"/>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11983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97B70-BC7D-4CE8-AB2A-A688031488AF}"/>
              </a:ext>
            </a:extLst>
          </p:cNvPr>
          <p:cNvSpPr>
            <a:spLocks noGrp="1"/>
          </p:cNvSpPr>
          <p:nvPr>
            <p:ph type="title"/>
          </p:nvPr>
        </p:nvSpPr>
        <p:spPr/>
        <p:txBody>
          <a:bodyPr/>
          <a:lstStyle/>
          <a:p>
            <a:r>
              <a:rPr lang="de-DE" dirty="0"/>
              <a:t>Neue Entscheidung zur HOAI: EuGH C-377.17 vom 04.07.2019</a:t>
            </a:r>
          </a:p>
        </p:txBody>
      </p:sp>
      <p:sp>
        <p:nvSpPr>
          <p:cNvPr id="4" name="Fußzeilenplatzhalter 3">
            <a:extLst>
              <a:ext uri="{FF2B5EF4-FFF2-40B4-BE49-F238E27FC236}">
                <a16:creationId xmlns:a16="http://schemas.microsoft.com/office/drawing/2014/main" id="{CCBCB548-C1D9-449E-A7FE-F1298A022776}"/>
              </a:ext>
            </a:extLst>
          </p:cNvPr>
          <p:cNvSpPr>
            <a:spLocks noGrp="1"/>
          </p:cNvSpPr>
          <p:nvPr>
            <p:ph type="ftr" sz="quarter" idx="11"/>
          </p:nvPr>
        </p:nvSpPr>
        <p:spPr/>
        <p:txBody>
          <a:bodyPr/>
          <a:lstStyle/>
          <a:p>
            <a:r>
              <a:rPr lang="de-DE" dirty="0"/>
              <a:t>Copyright RA Gerald Süchting, Berlin</a:t>
            </a:r>
          </a:p>
        </p:txBody>
      </p:sp>
      <p:sp>
        <p:nvSpPr>
          <p:cNvPr id="5" name="Foliennummernplatzhalter 4">
            <a:extLst>
              <a:ext uri="{FF2B5EF4-FFF2-40B4-BE49-F238E27FC236}">
                <a16:creationId xmlns:a16="http://schemas.microsoft.com/office/drawing/2014/main" id="{75083686-0998-4108-82AE-619E9E8682DA}"/>
              </a:ext>
            </a:extLst>
          </p:cNvPr>
          <p:cNvSpPr>
            <a:spLocks noGrp="1"/>
          </p:cNvSpPr>
          <p:nvPr>
            <p:ph type="sldNum" sz="quarter" idx="12"/>
          </p:nvPr>
        </p:nvSpPr>
        <p:spPr/>
        <p:txBody>
          <a:bodyPr/>
          <a:lstStyle/>
          <a:p>
            <a:fld id="{4396F751-E4A1-47A1-80D3-B71F4B343170}" type="slidenum">
              <a:rPr lang="de-DE" smtClean="0"/>
              <a:t>10</a:t>
            </a:fld>
            <a:endParaRPr lang="de-DE"/>
          </a:p>
        </p:txBody>
      </p:sp>
      <p:graphicFrame>
        <p:nvGraphicFramePr>
          <p:cNvPr id="6" name="Inhaltsplatzhalter 5">
            <a:extLst>
              <a:ext uri="{FF2B5EF4-FFF2-40B4-BE49-F238E27FC236}">
                <a16:creationId xmlns:a16="http://schemas.microsoft.com/office/drawing/2014/main" id="{298BBB50-0B5D-4933-9C9D-BD94E4FACF6A}"/>
              </a:ext>
            </a:extLst>
          </p:cNvPr>
          <p:cNvGraphicFramePr>
            <a:graphicFrameLocks noGrp="1" noChangeAspect="1"/>
          </p:cNvGraphicFramePr>
          <p:nvPr>
            <p:ph idx="1"/>
            <p:extLst>
              <p:ext uri="{D42A27DB-BD31-4B8C-83A1-F6EECF244321}">
                <p14:modId xmlns:p14="http://schemas.microsoft.com/office/powerpoint/2010/main" val="1337072957"/>
              </p:ext>
            </p:extLst>
          </p:nvPr>
        </p:nvGraphicFramePr>
        <p:xfrm>
          <a:off x="4789767" y="1957272"/>
          <a:ext cx="2612465" cy="2416765"/>
        </p:xfrm>
        <a:graphic>
          <a:graphicData uri="http://schemas.openxmlformats.org/presentationml/2006/ole">
            <mc:AlternateContent xmlns:mc="http://schemas.openxmlformats.org/markup-compatibility/2006">
              <mc:Choice xmlns:v="urn:schemas-microsoft-com:vml" Requires="v">
                <p:oleObj spid="_x0000_s18462" name="Acrobat Document" r:id="rId3" imgW="5667480" imgH="8020080" progId="AcroExch.Document.DC">
                  <p:embed/>
                </p:oleObj>
              </mc:Choice>
              <mc:Fallback>
                <p:oleObj name="Acrobat Document" r:id="rId3" imgW="5667480" imgH="8020080" progId="AcroExch.Document.DC">
                  <p:embed/>
                  <p:pic>
                    <p:nvPicPr>
                      <p:cNvPr id="0" name=""/>
                      <p:cNvPicPr/>
                      <p:nvPr/>
                    </p:nvPicPr>
                    <p:blipFill>
                      <a:blip r:embed="rId4"/>
                      <a:stretch>
                        <a:fillRect/>
                      </a:stretch>
                    </p:blipFill>
                    <p:spPr>
                      <a:xfrm>
                        <a:off x="4789767" y="1957272"/>
                        <a:ext cx="2612465" cy="2416765"/>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8860295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B8460-6B70-48CC-88EA-C81091267FE6}"/>
              </a:ext>
            </a:extLst>
          </p:cNvPr>
          <p:cNvSpPr>
            <a:spLocks noGrp="1"/>
          </p:cNvSpPr>
          <p:nvPr>
            <p:ph type="title"/>
          </p:nvPr>
        </p:nvSpPr>
        <p:spPr/>
        <p:txBody>
          <a:bodyPr/>
          <a:lstStyle/>
          <a:p>
            <a:r>
              <a:rPr lang="de-DE" dirty="0"/>
              <a:t>§ 2 Abs. 6 VOB/B</a:t>
            </a:r>
          </a:p>
        </p:txBody>
      </p:sp>
      <p:sp>
        <p:nvSpPr>
          <p:cNvPr id="3" name="Inhaltsplatzhalter 2">
            <a:extLst>
              <a:ext uri="{FF2B5EF4-FFF2-40B4-BE49-F238E27FC236}">
                <a16:creationId xmlns:a16="http://schemas.microsoft.com/office/drawing/2014/main" id="{36760B51-6379-4963-9012-9D3585C55952}"/>
              </a:ext>
            </a:extLst>
          </p:cNvPr>
          <p:cNvSpPr>
            <a:spLocks noGrp="1"/>
          </p:cNvSpPr>
          <p:nvPr>
            <p:ph idx="1"/>
          </p:nvPr>
        </p:nvSpPr>
        <p:spPr/>
        <p:txBody>
          <a:bodyPr/>
          <a:lstStyle/>
          <a:p>
            <a:pPr marL="514350" indent="-514350">
              <a:buAutoNum type="arabicPeriod"/>
            </a:pPr>
            <a:r>
              <a:rPr lang="de-DE" sz="1600" dirty="0"/>
              <a:t>1</a:t>
            </a:r>
            <a:r>
              <a:rPr lang="de-DE" dirty="0"/>
              <a:t>Wird eine </a:t>
            </a:r>
            <a:r>
              <a:rPr lang="de-DE" u="sng" dirty="0"/>
              <a:t>im Vertrag</a:t>
            </a:r>
            <a:r>
              <a:rPr lang="de-DE" dirty="0"/>
              <a:t> </a:t>
            </a:r>
            <a:r>
              <a:rPr lang="de-DE" b="1" dirty="0"/>
              <a:t>nicht vorgesehene Leistung gefordert</a:t>
            </a:r>
            <a:r>
              <a:rPr lang="de-DE" dirty="0"/>
              <a:t>, so hat der </a:t>
            </a:r>
            <a:r>
              <a:rPr lang="de-DE" u="sng" dirty="0"/>
              <a:t>Auftragnehmer</a:t>
            </a:r>
            <a:r>
              <a:rPr lang="de-DE" dirty="0"/>
              <a:t> Anspruch auf </a:t>
            </a:r>
            <a:r>
              <a:rPr lang="de-DE" b="1" dirty="0"/>
              <a:t>besondere Vergütung</a:t>
            </a:r>
            <a:r>
              <a:rPr lang="de-DE" dirty="0"/>
              <a:t>. </a:t>
            </a:r>
            <a:r>
              <a:rPr lang="de-DE" sz="1600" dirty="0"/>
              <a:t>2</a:t>
            </a:r>
            <a:r>
              <a:rPr lang="de-DE" dirty="0"/>
              <a:t>Er muss jedoch den </a:t>
            </a:r>
            <a:r>
              <a:rPr lang="de-DE" b="1" dirty="0"/>
              <a:t>Anspruch dem Auftraggeber ankündigen</a:t>
            </a:r>
            <a:r>
              <a:rPr lang="de-DE" dirty="0"/>
              <a:t>, be</a:t>
            </a:r>
            <a:r>
              <a:rPr lang="de-DE" b="1" dirty="0"/>
              <a:t>vor</a:t>
            </a:r>
            <a:r>
              <a:rPr lang="de-DE" dirty="0"/>
              <a:t> er mit der </a:t>
            </a:r>
            <a:r>
              <a:rPr lang="de-DE" b="1" dirty="0"/>
              <a:t>Ausführung der Leistung </a:t>
            </a:r>
            <a:r>
              <a:rPr lang="de-DE" dirty="0"/>
              <a:t>beginnt.</a:t>
            </a:r>
          </a:p>
          <a:p>
            <a:pPr marL="514350" indent="-514350">
              <a:buAutoNum type="arabicPeriod"/>
            </a:pPr>
            <a:r>
              <a:rPr lang="de-DE" sz="1600" dirty="0"/>
              <a:t>1</a:t>
            </a:r>
            <a:r>
              <a:rPr lang="de-DE" dirty="0"/>
              <a:t>Die </a:t>
            </a:r>
            <a:r>
              <a:rPr lang="de-DE" b="1" dirty="0"/>
              <a:t>Vergütung</a:t>
            </a:r>
            <a:r>
              <a:rPr lang="de-DE" dirty="0"/>
              <a:t> bestimmt sich </a:t>
            </a:r>
            <a:r>
              <a:rPr lang="de-DE" b="1" dirty="0"/>
              <a:t>nach</a:t>
            </a:r>
            <a:r>
              <a:rPr lang="de-DE" dirty="0"/>
              <a:t> den </a:t>
            </a:r>
            <a:r>
              <a:rPr lang="de-DE" b="1" dirty="0"/>
              <a:t>Grundlagen der Preisermittlung</a:t>
            </a:r>
            <a:r>
              <a:rPr lang="de-DE" dirty="0"/>
              <a:t> für die </a:t>
            </a:r>
            <a:r>
              <a:rPr lang="de-DE" b="1" dirty="0"/>
              <a:t>vertragliche Leistung </a:t>
            </a:r>
            <a:r>
              <a:rPr lang="de-DE" dirty="0"/>
              <a:t>und den </a:t>
            </a:r>
            <a:r>
              <a:rPr lang="de-DE" b="1" dirty="0"/>
              <a:t>besonderen Kosten</a:t>
            </a:r>
            <a:r>
              <a:rPr lang="de-DE" dirty="0"/>
              <a:t> der geforderten Leistung. </a:t>
            </a:r>
            <a:r>
              <a:rPr lang="de-DE" sz="1600" dirty="0"/>
              <a:t>2</a:t>
            </a:r>
            <a:r>
              <a:rPr lang="de-DE" dirty="0"/>
              <a:t>Sie ist </a:t>
            </a:r>
            <a:r>
              <a:rPr lang="de-DE" b="1" dirty="0"/>
              <a:t>möglichst vor Beginn </a:t>
            </a:r>
            <a:r>
              <a:rPr lang="de-DE" dirty="0"/>
              <a:t>der Ausführung </a:t>
            </a:r>
            <a:r>
              <a:rPr lang="de-DE" b="1" dirty="0"/>
              <a:t>zu vereinbaren</a:t>
            </a:r>
            <a:r>
              <a:rPr lang="de-DE" dirty="0"/>
              <a:t>.</a:t>
            </a:r>
          </a:p>
        </p:txBody>
      </p:sp>
    </p:spTree>
    <p:extLst>
      <p:ext uri="{BB962C8B-B14F-4D97-AF65-F5344CB8AC3E}">
        <p14:creationId xmlns:p14="http://schemas.microsoft.com/office/powerpoint/2010/main" val="42752143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2032A-D360-4026-A804-F8D0AF6733F6}"/>
              </a:ext>
            </a:extLst>
          </p:cNvPr>
          <p:cNvSpPr>
            <a:spLocks noGrp="1"/>
          </p:cNvSpPr>
          <p:nvPr>
            <p:ph type="title"/>
          </p:nvPr>
        </p:nvSpPr>
        <p:spPr/>
        <p:txBody>
          <a:bodyPr/>
          <a:lstStyle/>
          <a:p>
            <a:r>
              <a:rPr lang="de-DE" dirty="0"/>
              <a:t>Das Ankündigungserfordernis</a:t>
            </a:r>
          </a:p>
        </p:txBody>
      </p:sp>
      <p:sp>
        <p:nvSpPr>
          <p:cNvPr id="3" name="Inhaltsplatzhalter 2">
            <a:extLst>
              <a:ext uri="{FF2B5EF4-FFF2-40B4-BE49-F238E27FC236}">
                <a16:creationId xmlns:a16="http://schemas.microsoft.com/office/drawing/2014/main" id="{05B84138-3F2C-40F2-94E0-997C17295E65}"/>
              </a:ext>
            </a:extLst>
          </p:cNvPr>
          <p:cNvSpPr>
            <a:spLocks noGrp="1"/>
          </p:cNvSpPr>
          <p:nvPr>
            <p:ph idx="1"/>
          </p:nvPr>
        </p:nvSpPr>
        <p:spPr/>
        <p:txBody>
          <a:bodyPr>
            <a:normAutofit fontScale="77500" lnSpcReduction="20000"/>
          </a:bodyPr>
          <a:lstStyle/>
          <a:p>
            <a:r>
              <a:rPr lang="de-DE" dirty="0"/>
              <a:t>Das vorherige Ankündigungserfordernis in § 2 Abs. 6 Nr. 1 Satz 2 VOB/B ist (nach </a:t>
            </a:r>
            <a:r>
              <a:rPr lang="de-DE" dirty="0" err="1"/>
              <a:t>h.M</a:t>
            </a:r>
            <a:r>
              <a:rPr lang="de-DE" dirty="0"/>
              <a:t>. und BGH-</a:t>
            </a:r>
            <a:r>
              <a:rPr lang="de-DE" dirty="0" err="1"/>
              <a:t>Rspr</a:t>
            </a:r>
            <a:r>
              <a:rPr lang="de-DE" dirty="0"/>
              <a:t>.) Anspruchsvoraussetzung, um einen Mehrvergütungsanspruch, im Gegensatz zu Abs. 5, zu begründen.</a:t>
            </a:r>
          </a:p>
          <a:p>
            <a:r>
              <a:rPr lang="de-DE" dirty="0"/>
              <a:t>Diese Anspruchsvoraussetzung erhält durchaus Kritik, da sie systemwidrig und nicht sachgemäß ist. Der Auftragnehmer wird  schlechter gestellt, wenn er es vergisst, die Mehrvergütung anzukündigen. Mangels Ankündigung wird ihm eine Mehrvergütung verwehrt.</a:t>
            </a:r>
          </a:p>
          <a:p>
            <a:r>
              <a:rPr lang="de-DE" dirty="0"/>
              <a:t>Erfolgt die Mehrvergütungsankündigung durch einen nicht Bevollmächtigten (Bauleiter), hat der Auftragnehmer bei Vorliegen der entsprechenden Voraussetzungen auch ohne Ankündigung Vergütung gemäß § 2 Abs. 8 Nr. 3 VOB/B </a:t>
            </a:r>
            <a:r>
              <a:rPr lang="de-DE" dirty="0" err="1"/>
              <a:t>i.V.m</a:t>
            </a:r>
            <a:r>
              <a:rPr lang="de-DE" dirty="0"/>
              <a:t>.  § 683 BGB. Die Anzeigepflicht in § 681 S. 1 BGB ist gerade keine Anspruchsvoraussetzung. (BGH </a:t>
            </a:r>
            <a:r>
              <a:rPr lang="de-DE" dirty="0" err="1"/>
              <a:t>BauR</a:t>
            </a:r>
            <a:r>
              <a:rPr lang="de-DE" dirty="0"/>
              <a:t> 1991, 331, 332).</a:t>
            </a:r>
          </a:p>
          <a:p>
            <a:r>
              <a:rPr lang="de-DE" dirty="0"/>
              <a:t>Wird die Norm vertraglich isoliert vereinbart oder bei Vereinbarung der VOB/B nicht im Ganzen, kann die Klausel wegen Verstoßes gegen § 307 BGB für unwirksam erklärt werden. Dies ist jedoch nur in bestimmten Fällen möglich, da die VOB/B grundsätzlich AGB-fest ist.</a:t>
            </a:r>
          </a:p>
          <a:p>
            <a:endParaRPr lang="de-DE" dirty="0"/>
          </a:p>
        </p:txBody>
      </p:sp>
    </p:spTree>
    <p:extLst>
      <p:ext uri="{BB962C8B-B14F-4D97-AF65-F5344CB8AC3E}">
        <p14:creationId xmlns:p14="http://schemas.microsoft.com/office/powerpoint/2010/main" val="2750513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ADEA14D-8018-490A-BABA-A72228D9326A}"/>
              </a:ext>
            </a:extLst>
          </p:cNvPr>
          <p:cNvSpPr>
            <a:spLocks noGrp="1"/>
          </p:cNvSpPr>
          <p:nvPr>
            <p:ph idx="1"/>
          </p:nvPr>
        </p:nvSpPr>
        <p:spPr>
          <a:xfrm>
            <a:off x="838200" y="1253331"/>
            <a:ext cx="10515600" cy="4351338"/>
          </a:xfrm>
        </p:spPr>
        <p:txBody>
          <a:bodyPr>
            <a:normAutofit fontScale="92500" lnSpcReduction="10000"/>
          </a:bodyPr>
          <a:lstStyle/>
          <a:p>
            <a:r>
              <a:rPr lang="de-DE" dirty="0"/>
              <a:t>Der BGH hat daher bestimmte Fälle entwickelt, wonach die Norm nicht gelten soll, bzw. eine Vergütung auch ohne das Ankündigungserfordernis erfolgen soll. Dies ist der Fall,</a:t>
            </a:r>
          </a:p>
          <a:p>
            <a:pPr lvl="1"/>
            <a:r>
              <a:rPr lang="de-DE" dirty="0"/>
              <a:t>wenn der Auftraggeber von der Entgeltlichkeit ausging oder davon ausgehen musste,</a:t>
            </a:r>
          </a:p>
          <a:p>
            <a:pPr lvl="1"/>
            <a:r>
              <a:rPr lang="de-DE" dirty="0"/>
              <a:t>wenn keine Alternative zur sofortigen Leistung durch den Auftragnehmer blieb,</a:t>
            </a:r>
          </a:p>
          <a:p>
            <a:pPr lvl="1"/>
            <a:r>
              <a:rPr lang="de-DE" dirty="0"/>
              <a:t>wenn der Auftragnehmer die Ankündigung ohne Verschulden versäumt hat.</a:t>
            </a:r>
          </a:p>
          <a:p>
            <a:pPr lvl="1"/>
            <a:r>
              <a:rPr lang="de-DE" dirty="0"/>
              <a:t>Zu berücksichtigen ist, dass gewerbliche Bauleistungen nicht ohne Vergütung zu erwarten sind. Jedoch trägt der Auftragnehmer die Darlegungs- und Beweislast.</a:t>
            </a:r>
          </a:p>
          <a:p>
            <a:r>
              <a:rPr lang="de-DE" dirty="0"/>
              <a:t>Dem Auftraggeber soll mit der Ankündigung schließlich die Möglichkeit gegeben werden, kostenträchtige Anordnungen zu überdenken und günstigere Alternativen zu suchen.</a:t>
            </a:r>
          </a:p>
          <a:p>
            <a:pPr marL="0" indent="0">
              <a:buNone/>
            </a:pPr>
            <a:r>
              <a:rPr lang="de-DE" dirty="0"/>
              <a:t>(BGH </a:t>
            </a:r>
            <a:r>
              <a:rPr lang="de-DE" dirty="0" err="1"/>
              <a:t>BauR</a:t>
            </a:r>
            <a:r>
              <a:rPr lang="de-DE" dirty="0"/>
              <a:t> 1996, 542; BGH </a:t>
            </a:r>
            <a:r>
              <a:rPr lang="de-DE" dirty="0" err="1"/>
              <a:t>BauR</a:t>
            </a:r>
            <a:r>
              <a:rPr lang="de-DE" dirty="0"/>
              <a:t> 1991, 210)</a:t>
            </a:r>
          </a:p>
          <a:p>
            <a:pPr lvl="1"/>
            <a:endParaRPr lang="de-DE" dirty="0"/>
          </a:p>
        </p:txBody>
      </p:sp>
    </p:spTree>
    <p:extLst>
      <p:ext uri="{BB962C8B-B14F-4D97-AF65-F5344CB8AC3E}">
        <p14:creationId xmlns:p14="http://schemas.microsoft.com/office/powerpoint/2010/main" val="6354743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E2AFF58-8949-4CBC-8525-79A54E8B1443}"/>
              </a:ext>
            </a:extLst>
          </p:cNvPr>
          <p:cNvSpPr>
            <a:spLocks noGrp="1"/>
          </p:cNvSpPr>
          <p:nvPr>
            <p:ph idx="1"/>
          </p:nvPr>
        </p:nvSpPr>
        <p:spPr>
          <a:xfrm>
            <a:off x="838200" y="1621024"/>
            <a:ext cx="10515600" cy="3615951"/>
          </a:xfrm>
        </p:spPr>
        <p:txBody>
          <a:bodyPr/>
          <a:lstStyle/>
          <a:p>
            <a:r>
              <a:rPr lang="de-DE" dirty="0"/>
              <a:t>Aus der Ankündigung muss jedoch nicht die Höhe der Mehrkosten ergehen.</a:t>
            </a:r>
          </a:p>
          <a:p>
            <a:r>
              <a:rPr lang="de-DE" dirty="0"/>
              <a:t>Nimmt man die Fälle des BGHs, kommt eine Kostenerstattung daher nur dann mangels Mehrkostenankündigung nicht in Betracht, wenn sich die Kosten auf Bagatellen belaufen würden.</a:t>
            </a:r>
          </a:p>
          <a:p>
            <a:r>
              <a:rPr lang="de-DE" dirty="0"/>
              <a:t>Dies wiederum hätte zur Folge, dass die Norm quasi ohne jegliche Anwendung bleibt. Der BGH also die Norm entwertet und als kraftlos erklärt.</a:t>
            </a:r>
          </a:p>
        </p:txBody>
      </p:sp>
    </p:spTree>
    <p:extLst>
      <p:ext uri="{BB962C8B-B14F-4D97-AF65-F5344CB8AC3E}">
        <p14:creationId xmlns:p14="http://schemas.microsoft.com/office/powerpoint/2010/main" val="23931308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675ACC4-3CF2-4649-85D8-F38605E28C4F}"/>
              </a:ext>
            </a:extLst>
          </p:cNvPr>
          <p:cNvSpPr>
            <a:spLocks noGrp="1"/>
          </p:cNvSpPr>
          <p:nvPr>
            <p:ph idx="1"/>
          </p:nvPr>
        </p:nvSpPr>
        <p:spPr>
          <a:xfrm>
            <a:off x="838200" y="660213"/>
            <a:ext cx="10515600" cy="5525434"/>
          </a:xfrm>
        </p:spPr>
        <p:txBody>
          <a:bodyPr>
            <a:normAutofit fontScale="70000" lnSpcReduction="20000"/>
          </a:bodyPr>
          <a:lstStyle/>
          <a:p>
            <a:r>
              <a:rPr lang="de-DE" dirty="0"/>
              <a:t>Die Ankündigung kann jedoch auch entbehrlich sein, wenn eine Anzeige sinnlos ist, weil es dem Auftraggeber sicher bekannt ist.</a:t>
            </a:r>
          </a:p>
          <a:p>
            <a:pPr lvl="1"/>
            <a:r>
              <a:rPr lang="de-DE" dirty="0"/>
              <a:t>Bei bloßen Mengenmehrungen. Zweifelsfrei kostet Mehrmenge immer mehr Geld.</a:t>
            </a:r>
          </a:p>
          <a:p>
            <a:pPr lvl="1"/>
            <a:r>
              <a:rPr lang="de-DE" dirty="0"/>
              <a:t>Der Hauptunternehmer zeigt seinem Auftraggeber, eine geforderte Zusatzleistung als vergütungspflichtig, an. Der ausführende Nachunternehmer muss die Mehrkosten dem Hauptunternehmer dann nicht noch einmal anzeigen.</a:t>
            </a:r>
          </a:p>
          <a:p>
            <a:pPr lvl="1"/>
            <a:r>
              <a:rPr lang="de-DE" dirty="0"/>
              <a:t>Ein „frivoler Auftraggeber“ kann sich nicht darauf berufen, dass ihm gegenüber der Auftragnehmer eine zusätzliche Leistung ankündigen muss, die nur deshalb „zusätzlich“ ist, weil das </a:t>
            </a:r>
            <a:r>
              <a:rPr lang="de-DE" dirty="0" err="1"/>
              <a:t>Bausoll</a:t>
            </a:r>
            <a:r>
              <a:rPr lang="de-DE" dirty="0"/>
              <a:t> vom „lauteren Bieter“ ohne die frivol ausgeschriebene und deshalb nicht als </a:t>
            </a:r>
            <a:r>
              <a:rPr lang="de-DE" dirty="0" err="1"/>
              <a:t>Bausoll</a:t>
            </a:r>
            <a:r>
              <a:rPr lang="de-DE" dirty="0"/>
              <a:t> zu berücksichtigende Leistung verstanden worden ist. (Kapellmann/Schiffers/Markus Band 1, </a:t>
            </a:r>
            <a:r>
              <a:rPr lang="de-DE" dirty="0" err="1"/>
              <a:t>Rn</a:t>
            </a:r>
            <a:r>
              <a:rPr lang="de-DE" dirty="0"/>
              <a:t>. 925)</a:t>
            </a:r>
          </a:p>
          <a:p>
            <a:pPr lvl="1"/>
            <a:r>
              <a:rPr lang="de-DE" dirty="0"/>
              <a:t>Wird eine Eventualleistung vereinbart, muss der Auftraggeber mit zusätzlichen Kosten rechnen, selbst wenn die Klausel nach § 308 Nr. 15 BGB unwirksam ist. Eine Ankündigungspflicht wäre überflüssig, da der Auftraggeber die Vergütungsposition selbst vorgesehen hatte.</a:t>
            </a:r>
          </a:p>
          <a:p>
            <a:pPr lvl="1"/>
            <a:r>
              <a:rPr lang="de-DE" dirty="0"/>
              <a:t>Wenn die Handlung wegen eines Notfalls sofort ausgeführt werden muss. (BGH </a:t>
            </a:r>
            <a:r>
              <a:rPr lang="de-DE" dirty="0" err="1"/>
              <a:t>BauR</a:t>
            </a:r>
            <a:r>
              <a:rPr lang="de-DE" dirty="0"/>
              <a:t> 1996, 542).</a:t>
            </a:r>
          </a:p>
          <a:p>
            <a:r>
              <a:rPr lang="de-DE" dirty="0"/>
              <a:t>Der Auftraggeber kann jedoch auch eine Klausel einführen, die ein (zulässiges) Ankündigungserfordernis für geänderte Leistungen fordert. Allerdings unter den Voraussetzungen der Ausnahmetatbestände des BGH (siehe oben) und auf die Folgen der unterlassenen Ankündigung deutlich hinweist.</a:t>
            </a:r>
          </a:p>
          <a:p>
            <a:r>
              <a:rPr lang="de-DE" dirty="0"/>
              <a:t>Ohne eine solche Klausel besteht bei einem VOB-Vertrag nach der eindeutigen Unterscheidung zwischen § 2 Abs. 5 einerseits und § 2 Abs. 6 VOB/B andererseits keine Ankündigungspflicht weder als Anspruchsvoraussetzung noch als generelle „Nebenpflicht“. (Kapellmann/Messerschmidt 6. Aufl. § 2 VOB/B </a:t>
            </a:r>
            <a:r>
              <a:rPr lang="de-DE" dirty="0" err="1"/>
              <a:t>Rn</a:t>
            </a:r>
            <a:r>
              <a:rPr lang="de-DE" dirty="0"/>
              <a:t>. 202).</a:t>
            </a:r>
          </a:p>
          <a:p>
            <a:pPr lvl="1"/>
            <a:endParaRPr lang="de-DE" dirty="0"/>
          </a:p>
        </p:txBody>
      </p:sp>
    </p:spTree>
    <p:extLst>
      <p:ext uri="{BB962C8B-B14F-4D97-AF65-F5344CB8AC3E}">
        <p14:creationId xmlns:p14="http://schemas.microsoft.com/office/powerpoint/2010/main" val="8847340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BCAA4-D362-4A70-B3DB-B615412E1A9A}"/>
              </a:ext>
            </a:extLst>
          </p:cNvPr>
          <p:cNvSpPr>
            <a:spLocks noGrp="1"/>
          </p:cNvSpPr>
          <p:nvPr>
            <p:ph type="title"/>
          </p:nvPr>
        </p:nvSpPr>
        <p:spPr/>
        <p:txBody>
          <a:bodyPr/>
          <a:lstStyle/>
          <a:p>
            <a:r>
              <a:rPr lang="de-DE" dirty="0"/>
              <a:t>Vereinbarung des neuen Preises</a:t>
            </a:r>
          </a:p>
        </p:txBody>
      </p:sp>
      <p:sp>
        <p:nvSpPr>
          <p:cNvPr id="3" name="Inhaltsplatzhalter 2">
            <a:extLst>
              <a:ext uri="{FF2B5EF4-FFF2-40B4-BE49-F238E27FC236}">
                <a16:creationId xmlns:a16="http://schemas.microsoft.com/office/drawing/2014/main" id="{11A6C75F-5898-4DF1-8CAE-F304FF50D2BD}"/>
              </a:ext>
            </a:extLst>
          </p:cNvPr>
          <p:cNvSpPr>
            <a:spLocks noGrp="1"/>
          </p:cNvSpPr>
          <p:nvPr>
            <p:ph idx="1"/>
          </p:nvPr>
        </p:nvSpPr>
        <p:spPr/>
        <p:txBody>
          <a:bodyPr>
            <a:normAutofit fontScale="70000" lnSpcReduction="20000"/>
          </a:bodyPr>
          <a:lstStyle/>
          <a:p>
            <a:r>
              <a:rPr lang="de-DE" dirty="0"/>
              <a:t>Der Preis für zusätzliche Leistungen ist möglichst vor Beginn zu vereinbaren (§ 2 Abs. 6 Nr. 2 Satz 2 VOB/B). </a:t>
            </a:r>
          </a:p>
          <a:p>
            <a:r>
              <a:rPr lang="de-DE" dirty="0"/>
              <a:t>Nach der Struktur bzgl. der VOB/B-Nachträge ist es jedoch nicht zwingend erforderlich, dass eine Preisvereinbarung vor der Ausführung zustande gekommen ist.</a:t>
            </a:r>
          </a:p>
          <a:p>
            <a:r>
              <a:rPr lang="de-DE" dirty="0"/>
              <a:t>Die Vereinbarung ist jedoch eine Vertragspflicht, die grundsätzlich vor Leistungsausführung zu erfolgen hat. Ausnahme sind Leistungen, die wegen eines Notfalls sofort ausgeführt werden müssen, ohne eine Nachtragskalkulation vorlegen zu können.</a:t>
            </a:r>
          </a:p>
          <a:p>
            <a:r>
              <a:rPr lang="de-DE" dirty="0"/>
              <a:t>Auch wenn ein Verstoß gegen diese Pflicht nicht zum Verlust des Anspruchs führt, können sich beide Parteien auf die Pflicht berufen. Der Auftraggeber hat das Recht die Nachtragskalkulation zu verlangen, während der Auftragnehmer die Leistung verweigern darf, soweit es zu keiner Preiseinigung gekommen ist. Die Sollvorschrift des Abs. 5 ordnet genau das Gleiche an.</a:t>
            </a:r>
          </a:p>
          <a:p>
            <a:r>
              <a:rPr lang="de-DE" dirty="0"/>
              <a:t>Die in Abs. 5 und 6 angesiedelte Kooperationspflicht, vor der Leistungserbringung den Preis zu bestimmen, soll Konflikte vermeiden. Dadurch sollen die Parteien Vergütungsfragen frühzeitig und einvernehmlich lösen, um später Konflikte zu vermeiden. (BGH „Kooperationspflicht“ </a:t>
            </a:r>
            <a:r>
              <a:rPr lang="de-DE" dirty="0" err="1"/>
              <a:t>NZBau</a:t>
            </a:r>
            <a:r>
              <a:rPr lang="de-DE" dirty="0"/>
              <a:t> 2000, 130).</a:t>
            </a:r>
          </a:p>
        </p:txBody>
      </p:sp>
    </p:spTree>
    <p:extLst>
      <p:ext uri="{BB962C8B-B14F-4D97-AF65-F5344CB8AC3E}">
        <p14:creationId xmlns:p14="http://schemas.microsoft.com/office/powerpoint/2010/main" val="17208213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215A9-6D1A-4367-8377-67865A5C0AA2}"/>
              </a:ext>
            </a:extLst>
          </p:cNvPr>
          <p:cNvSpPr>
            <a:spLocks noGrp="1"/>
          </p:cNvSpPr>
          <p:nvPr>
            <p:ph type="title"/>
          </p:nvPr>
        </p:nvSpPr>
        <p:spPr/>
        <p:txBody>
          <a:bodyPr/>
          <a:lstStyle/>
          <a:p>
            <a:r>
              <a:rPr lang="de-DE" dirty="0"/>
              <a:t>Ausschluss vergessener Folgekosten</a:t>
            </a:r>
          </a:p>
        </p:txBody>
      </p:sp>
      <p:sp>
        <p:nvSpPr>
          <p:cNvPr id="3" name="Inhaltsplatzhalter 2">
            <a:extLst>
              <a:ext uri="{FF2B5EF4-FFF2-40B4-BE49-F238E27FC236}">
                <a16:creationId xmlns:a16="http://schemas.microsoft.com/office/drawing/2014/main" id="{5E925C4D-8A73-444C-B868-66995E281B38}"/>
              </a:ext>
            </a:extLst>
          </p:cNvPr>
          <p:cNvSpPr>
            <a:spLocks noGrp="1"/>
          </p:cNvSpPr>
          <p:nvPr>
            <p:ph idx="1"/>
          </p:nvPr>
        </p:nvSpPr>
        <p:spPr/>
        <p:txBody>
          <a:bodyPr>
            <a:normAutofit fontScale="92500"/>
          </a:bodyPr>
          <a:lstStyle/>
          <a:p>
            <a:r>
              <a:rPr lang="de-DE" dirty="0"/>
              <a:t>Die Nachtragsvergütung in Abs. 5 und 6 umfasst auch alle Folgekosten der geänderten oder zusätzlichen Leistungen. Jedoch wird des Öfteren vergessen, Kosten zu berücksichtigen, die in anderen Positionen, als Auswirkung der zusätzlichen Leistung entstehen. Ob diese Kosten sodann von der Nachtragsvereinbarung erfasst werden, ist Einzelfall abhängig.</a:t>
            </a:r>
          </a:p>
          <a:p>
            <a:pPr lvl="1"/>
            <a:r>
              <a:rPr lang="de-DE" dirty="0"/>
              <a:t>Einigen sich die Parteien, dass alle Folgen erfasst werden sollen, so werden alle Kosten erfasst.</a:t>
            </a:r>
          </a:p>
          <a:p>
            <a:pPr lvl="1"/>
            <a:r>
              <a:rPr lang="de-DE" dirty="0"/>
              <a:t>Ist erkennbar, dass nicht alle Folgen in der Vergütungsvereinbarung erfasst werden sollen, so werden auch nur die benannten Folgekosten abgedeckt. Problematisch ist dies, wenn bestimmte Positionen in der Verhandlung angesprochen wurden, aber nicht in die Vereinbarung aufgenommen. Hier muss der Auftragnehmer nachweisen, dass die Positionen aufgenommen werden sollen.</a:t>
            </a:r>
          </a:p>
        </p:txBody>
      </p:sp>
    </p:spTree>
    <p:extLst>
      <p:ext uri="{BB962C8B-B14F-4D97-AF65-F5344CB8AC3E}">
        <p14:creationId xmlns:p14="http://schemas.microsoft.com/office/powerpoint/2010/main" val="4118898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30AD7-24FC-4CEC-83BF-39A49A6DF6D3}"/>
              </a:ext>
            </a:extLst>
          </p:cNvPr>
          <p:cNvSpPr>
            <a:spLocks noGrp="1"/>
          </p:cNvSpPr>
          <p:nvPr>
            <p:ph type="title"/>
          </p:nvPr>
        </p:nvSpPr>
        <p:spPr/>
        <p:txBody>
          <a:bodyPr/>
          <a:lstStyle/>
          <a:p>
            <a:r>
              <a:rPr lang="de-DE" dirty="0"/>
              <a:t>Leistungsverweigerungsrecht mangels Preiseinigung</a:t>
            </a:r>
          </a:p>
        </p:txBody>
      </p:sp>
      <p:sp>
        <p:nvSpPr>
          <p:cNvPr id="3" name="Inhaltsplatzhalter 2">
            <a:extLst>
              <a:ext uri="{FF2B5EF4-FFF2-40B4-BE49-F238E27FC236}">
                <a16:creationId xmlns:a16="http://schemas.microsoft.com/office/drawing/2014/main" id="{80FAA30E-0C91-4E07-9EFC-BD78003428AA}"/>
              </a:ext>
            </a:extLst>
          </p:cNvPr>
          <p:cNvSpPr>
            <a:spLocks noGrp="1"/>
          </p:cNvSpPr>
          <p:nvPr>
            <p:ph idx="1"/>
          </p:nvPr>
        </p:nvSpPr>
        <p:spPr/>
        <p:txBody>
          <a:bodyPr>
            <a:normAutofit fontScale="92500" lnSpcReduction="20000"/>
          </a:bodyPr>
          <a:lstStyle/>
          <a:p>
            <a:r>
              <a:rPr lang="de-DE" dirty="0"/>
              <a:t>Dem Auftragnehmer steht ein Leistungsverweigerungsrecht hinsichtlich vom Auftraggeber angeordneter geänderter oder zusätzlicher Leistungen zu, wenn der Auftraggeber sich nicht auf den neuen Preis einigen will (Preisverhandlung/Angebotsprüfung verweigert).</a:t>
            </a:r>
          </a:p>
          <a:p>
            <a:r>
              <a:rPr lang="de-DE" dirty="0"/>
              <a:t>Das hat zur Folge, dass der Auftragnehmer nach Mahnung den Vertrag sogar aus wichtigem Grund kündigen darf, § 9 Abs. 1a VOB/B.</a:t>
            </a:r>
          </a:p>
          <a:p>
            <a:r>
              <a:rPr lang="de-DE" dirty="0"/>
              <a:t>Werden seitens des Auftraggebers nachvollziehbare Einwendungen erhoben, und bestehen zur Vergütungshöhe Differenzen, muss sich der Auftraggeber an seinen „Mindestbetrag“ festhalten lassen. Damit soll vermieden werden, dass der Auftragnehmer die Gegenseite zur Zustimmung zwingt.</a:t>
            </a:r>
          </a:p>
          <a:p>
            <a:r>
              <a:rPr lang="de-DE" dirty="0"/>
              <a:t>Die Nachtragsforderung muss im Verhältnis zur Hauptforderung auch nicht erheblich sein. </a:t>
            </a:r>
          </a:p>
        </p:txBody>
      </p:sp>
    </p:spTree>
    <p:extLst>
      <p:ext uri="{BB962C8B-B14F-4D97-AF65-F5344CB8AC3E}">
        <p14:creationId xmlns:p14="http://schemas.microsoft.com/office/powerpoint/2010/main" val="40188720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8DD8D-7652-4578-8C79-F807189A4AB5}"/>
              </a:ext>
            </a:extLst>
          </p:cNvPr>
          <p:cNvSpPr>
            <a:spLocks noGrp="1"/>
          </p:cNvSpPr>
          <p:nvPr>
            <p:ph type="title"/>
          </p:nvPr>
        </p:nvSpPr>
        <p:spPr/>
        <p:txBody>
          <a:bodyPr/>
          <a:lstStyle/>
          <a:p>
            <a:r>
              <a:rPr lang="de-DE" dirty="0"/>
              <a:t>Schriftformklauseln in AGBs des Auftraggebers</a:t>
            </a:r>
          </a:p>
        </p:txBody>
      </p:sp>
      <p:sp>
        <p:nvSpPr>
          <p:cNvPr id="3" name="Inhaltsplatzhalter 2">
            <a:extLst>
              <a:ext uri="{FF2B5EF4-FFF2-40B4-BE49-F238E27FC236}">
                <a16:creationId xmlns:a16="http://schemas.microsoft.com/office/drawing/2014/main" id="{9ED58103-9A28-45C4-B3B5-61738C226268}"/>
              </a:ext>
            </a:extLst>
          </p:cNvPr>
          <p:cNvSpPr>
            <a:spLocks noGrp="1"/>
          </p:cNvSpPr>
          <p:nvPr>
            <p:ph idx="1"/>
          </p:nvPr>
        </p:nvSpPr>
        <p:spPr/>
        <p:txBody>
          <a:bodyPr/>
          <a:lstStyle/>
          <a:p>
            <a:r>
              <a:rPr lang="de-DE" dirty="0"/>
              <a:t>Der Auftraggeber kann sich selbst vorschreiben, Anordnungen nur schriftlich zu erteilen. Hält er dies nicht ein, darf der Auftragnehmer die Leistung verweigern.</a:t>
            </a:r>
          </a:p>
          <a:p>
            <a:r>
              <a:rPr lang="de-DE" dirty="0"/>
              <a:t>Erteilt er dagegen eine Anordnung mündlich, ist das ein Verzicht auf die Schriftform und der Auftragnehmer kann, soweit er die Leistung erbringt, Mehrvergütung verlangen.</a:t>
            </a:r>
          </a:p>
          <a:p>
            <a:r>
              <a:rPr lang="de-DE" dirty="0"/>
              <a:t>Auch für die Ankündigungspflicht nach § 2 Abs. 6 Nr. 1 Satz 2 VOB/B kann der Auftraggeber Schriftform vorschreiben (§ 309 Nr. 13 BGB). Und er kann regeln, dass die Mehrkosten näher aufgeschlüsselt werden, da die Missachtung sonst zum Anspruchsverlust führt.</a:t>
            </a:r>
          </a:p>
          <a:p>
            <a:pPr lvl="1"/>
            <a:endParaRPr lang="de-DE" dirty="0"/>
          </a:p>
        </p:txBody>
      </p:sp>
    </p:spTree>
    <p:extLst>
      <p:ext uri="{BB962C8B-B14F-4D97-AF65-F5344CB8AC3E}">
        <p14:creationId xmlns:p14="http://schemas.microsoft.com/office/powerpoint/2010/main" val="1799037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C5C670-72BD-4DBE-BB76-CC70CB270D7C}"/>
              </a:ext>
            </a:extLst>
          </p:cNvPr>
          <p:cNvSpPr>
            <a:spLocks noGrp="1"/>
          </p:cNvSpPr>
          <p:nvPr>
            <p:ph type="title"/>
          </p:nvPr>
        </p:nvSpPr>
        <p:spPr/>
        <p:txBody>
          <a:bodyPr/>
          <a:lstStyle/>
          <a:p>
            <a:r>
              <a:rPr lang="de-DE" dirty="0"/>
              <a:t>Schriftliche „Nachtragsvereinbarung“</a:t>
            </a:r>
          </a:p>
        </p:txBody>
      </p:sp>
      <p:sp>
        <p:nvSpPr>
          <p:cNvPr id="3" name="Inhaltsplatzhalter 2">
            <a:extLst>
              <a:ext uri="{FF2B5EF4-FFF2-40B4-BE49-F238E27FC236}">
                <a16:creationId xmlns:a16="http://schemas.microsoft.com/office/drawing/2014/main" id="{36379F41-3522-416C-AC53-E0B41F217745}"/>
              </a:ext>
            </a:extLst>
          </p:cNvPr>
          <p:cNvSpPr>
            <a:spLocks noGrp="1"/>
          </p:cNvSpPr>
          <p:nvPr>
            <p:ph idx="1"/>
          </p:nvPr>
        </p:nvSpPr>
        <p:spPr/>
        <p:txBody>
          <a:bodyPr>
            <a:normAutofit fontScale="85000" lnSpcReduction="20000"/>
          </a:bodyPr>
          <a:lstStyle/>
          <a:p>
            <a:r>
              <a:rPr lang="de-DE" dirty="0"/>
              <a:t>Der Auftraggeber kann, neben der Pflicht des Auftragnehmers Mehrkosten für zusätzliche Leistungen anzukündigen, weitere Voraussetzungen in den AGBs festlegen, wie z.B. die Nachtragsvereinbarung, wonach er der Ankündigung zustimmen muss (sog. Nachtragsauftrag). Damit soll eine förmliche Einigung bestimmt werden.</a:t>
            </a:r>
          </a:p>
          <a:p>
            <a:r>
              <a:rPr lang="de-DE" dirty="0"/>
              <a:t>Eine Klausel, die jegliche Nachforderungen ausschließt, wenn sie nicht auf schriftliche Zusatz- oder Nachtragsbeauftragungen des Auftraggebers beruhen, ist unwirksam. Es sei denn, </a:t>
            </a:r>
          </a:p>
          <a:p>
            <a:pPr lvl="1"/>
            <a:r>
              <a:rPr lang="de-DE" dirty="0"/>
              <a:t>(1) die Klausel stellt ausdrücklich klar, dass gesetzliche Ansprüche aus ungerechtfertigter Bereicherung und Geschäftsführung ohne Auftrag nicht ausgeschlossen sind und Ansprüche aus § 2 Abs. 8 Nr. 2 VOB/B nicht an einer fehlenden Anzeige scheitern, </a:t>
            </a:r>
          </a:p>
          <a:p>
            <a:pPr lvl="1"/>
            <a:r>
              <a:rPr lang="de-DE" dirty="0"/>
              <a:t>(2) die Klausel erweckt nicht den Eindruck, sie schließe den Vorrang der mündlichen Abrede aus, </a:t>
            </a:r>
          </a:p>
          <a:p>
            <a:pPr lvl="1"/>
            <a:r>
              <a:rPr lang="de-DE" dirty="0"/>
              <a:t>(3) die Klausel muss zwischen den unterschiedlichen vertraglichen Ansprüchen unterscheiden. </a:t>
            </a:r>
          </a:p>
          <a:p>
            <a:pPr marL="0" indent="0">
              <a:buNone/>
            </a:pPr>
            <a:r>
              <a:rPr lang="de-DE" dirty="0"/>
              <a:t>(BGH „Nachtragsschriftform“ </a:t>
            </a:r>
            <a:r>
              <a:rPr lang="de-DE" dirty="0" err="1"/>
              <a:t>NZBau</a:t>
            </a:r>
            <a:r>
              <a:rPr lang="de-DE" dirty="0"/>
              <a:t> 2004, 146).</a:t>
            </a:r>
          </a:p>
        </p:txBody>
      </p:sp>
    </p:spTree>
    <p:extLst>
      <p:ext uri="{BB962C8B-B14F-4D97-AF65-F5344CB8AC3E}">
        <p14:creationId xmlns:p14="http://schemas.microsoft.com/office/powerpoint/2010/main" val="1251788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97B70-BC7D-4CE8-AB2A-A688031488AF}"/>
              </a:ext>
            </a:extLst>
          </p:cNvPr>
          <p:cNvSpPr>
            <a:spLocks noGrp="1"/>
          </p:cNvSpPr>
          <p:nvPr>
            <p:ph type="title"/>
          </p:nvPr>
        </p:nvSpPr>
        <p:spPr/>
        <p:txBody>
          <a:bodyPr>
            <a:normAutofit fontScale="90000"/>
          </a:bodyPr>
          <a:lstStyle/>
          <a:p>
            <a:r>
              <a:rPr lang="de-DE" dirty="0"/>
              <a:t>Neue Entscheidung zur Preisfortschreibung: BGH v. 08.08.2019, VII ZR 34/18 (§ 2 Abs. 3 VOB/B)</a:t>
            </a:r>
          </a:p>
        </p:txBody>
      </p:sp>
      <p:sp>
        <p:nvSpPr>
          <p:cNvPr id="4" name="Fußzeilenplatzhalter 3">
            <a:extLst>
              <a:ext uri="{FF2B5EF4-FFF2-40B4-BE49-F238E27FC236}">
                <a16:creationId xmlns:a16="http://schemas.microsoft.com/office/drawing/2014/main" id="{CCBCB548-C1D9-449E-A7FE-F1298A022776}"/>
              </a:ext>
            </a:extLst>
          </p:cNvPr>
          <p:cNvSpPr>
            <a:spLocks noGrp="1"/>
          </p:cNvSpPr>
          <p:nvPr>
            <p:ph type="ftr" sz="quarter" idx="11"/>
          </p:nvPr>
        </p:nvSpPr>
        <p:spPr/>
        <p:txBody>
          <a:bodyPr/>
          <a:lstStyle/>
          <a:p>
            <a:r>
              <a:rPr lang="de-DE"/>
              <a:t>Copyright RA Gerald Süchting, Berlin</a:t>
            </a:r>
          </a:p>
        </p:txBody>
      </p:sp>
      <p:sp>
        <p:nvSpPr>
          <p:cNvPr id="5" name="Foliennummernplatzhalter 4">
            <a:extLst>
              <a:ext uri="{FF2B5EF4-FFF2-40B4-BE49-F238E27FC236}">
                <a16:creationId xmlns:a16="http://schemas.microsoft.com/office/drawing/2014/main" id="{75083686-0998-4108-82AE-619E9E8682DA}"/>
              </a:ext>
            </a:extLst>
          </p:cNvPr>
          <p:cNvSpPr>
            <a:spLocks noGrp="1"/>
          </p:cNvSpPr>
          <p:nvPr>
            <p:ph type="sldNum" sz="quarter" idx="12"/>
          </p:nvPr>
        </p:nvSpPr>
        <p:spPr/>
        <p:txBody>
          <a:bodyPr/>
          <a:lstStyle/>
          <a:p>
            <a:fld id="{4396F751-E4A1-47A1-80D3-B71F4B343170}" type="slidenum">
              <a:rPr lang="de-DE" smtClean="0"/>
              <a:t>11</a:t>
            </a:fld>
            <a:endParaRPr lang="de-DE"/>
          </a:p>
        </p:txBody>
      </p:sp>
      <p:graphicFrame>
        <p:nvGraphicFramePr>
          <p:cNvPr id="7" name="Inhaltsplatzhalter 6">
            <a:extLst>
              <a:ext uri="{FF2B5EF4-FFF2-40B4-BE49-F238E27FC236}">
                <a16:creationId xmlns:a16="http://schemas.microsoft.com/office/drawing/2014/main" id="{1D17B589-0400-49AD-B16D-743D78D128C1}"/>
              </a:ext>
            </a:extLst>
          </p:cNvPr>
          <p:cNvGraphicFramePr>
            <a:graphicFrameLocks noGrp="1" noChangeAspect="1"/>
          </p:cNvGraphicFramePr>
          <p:nvPr>
            <p:ph idx="1"/>
            <p:extLst>
              <p:ext uri="{D42A27DB-BD31-4B8C-83A1-F6EECF244321}">
                <p14:modId xmlns:p14="http://schemas.microsoft.com/office/powerpoint/2010/main" val="3429233970"/>
              </p:ext>
            </p:extLst>
          </p:nvPr>
        </p:nvGraphicFramePr>
        <p:xfrm>
          <a:off x="838200" y="1825625"/>
          <a:ext cx="10515600" cy="4351338"/>
        </p:xfrm>
        <a:graphic>
          <a:graphicData uri="http://schemas.openxmlformats.org/presentationml/2006/ole">
            <mc:AlternateContent xmlns:mc="http://schemas.openxmlformats.org/markup-compatibility/2006">
              <mc:Choice xmlns:v="urn:schemas-microsoft-com:vml" Requires="v">
                <p:oleObj spid="_x0000_s19514" name="Acrobat Document" r:id="rId3" imgW="0" imgH="0" progId="AcroExch.Document.DC">
                  <p:embed/>
                </p:oleObj>
              </mc:Choice>
              <mc:Fallback>
                <p:oleObj name="Acrobat Document" r:id="rId3" imgW="0" imgH="0" progId="AcroExch.Document.DC">
                  <p:embed/>
                  <p:pic>
                    <p:nvPicPr>
                      <p:cNvPr id="0" name=""/>
                      <p:cNvPicPr/>
                      <p:nvPr/>
                    </p:nvPicPr>
                    <p:blipFill/>
                    <p:spPr>
                      <a:xfrm>
                        <a:off x="838200" y="1825625"/>
                        <a:ext cx="10515600" cy="4351338"/>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2C1753F8-8426-44D2-AEAF-3BB991E08C29}"/>
              </a:ext>
            </a:extLst>
          </p:cNvPr>
          <p:cNvGraphicFramePr>
            <a:graphicFrameLocks noChangeAspect="1"/>
          </p:cNvGraphicFramePr>
          <p:nvPr>
            <p:extLst>
              <p:ext uri="{D42A27DB-BD31-4B8C-83A1-F6EECF244321}">
                <p14:modId xmlns:p14="http://schemas.microsoft.com/office/powerpoint/2010/main" val="503025677"/>
              </p:ext>
            </p:extLst>
          </p:nvPr>
        </p:nvGraphicFramePr>
        <p:xfrm>
          <a:off x="4842108" y="1825625"/>
          <a:ext cx="2507784" cy="2388156"/>
        </p:xfrm>
        <a:graphic>
          <a:graphicData uri="http://schemas.openxmlformats.org/presentationml/2006/ole">
            <mc:AlternateContent xmlns:mc="http://schemas.openxmlformats.org/markup-compatibility/2006">
              <mc:Choice xmlns:v="urn:schemas-microsoft-com:vml" Requires="v">
                <p:oleObj spid="_x0000_s19515" name="Acrobat Document" r:id="rId4" imgW="5667480" imgH="8010360" progId="AcroExch.Document.DC">
                  <p:embed/>
                </p:oleObj>
              </mc:Choice>
              <mc:Fallback>
                <p:oleObj name="Acrobat Document" r:id="rId4" imgW="5667480" imgH="8010360" progId="AcroExch.Document.DC">
                  <p:embed/>
                  <p:pic>
                    <p:nvPicPr>
                      <p:cNvPr id="0" name=""/>
                      <p:cNvPicPr/>
                      <p:nvPr/>
                    </p:nvPicPr>
                    <p:blipFill>
                      <a:blip r:embed="rId5"/>
                      <a:stretch>
                        <a:fillRect/>
                      </a:stretch>
                    </p:blipFill>
                    <p:spPr>
                      <a:xfrm>
                        <a:off x="4842108" y="1825625"/>
                        <a:ext cx="2507784" cy="2388156"/>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4069378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83F94-9AD1-440C-A25E-B3BB3580C5A0}"/>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E4367E89-5BCA-4B8C-B2F8-086AE72E72EA}"/>
              </a:ext>
            </a:extLst>
          </p:cNvPr>
          <p:cNvSpPr>
            <a:spLocks noGrp="1"/>
          </p:cNvSpPr>
          <p:nvPr>
            <p:ph idx="1"/>
          </p:nvPr>
        </p:nvSpPr>
        <p:spPr/>
        <p:txBody>
          <a:bodyPr>
            <a:normAutofit fontScale="77500" lnSpcReduction="20000"/>
          </a:bodyPr>
          <a:lstStyle/>
          <a:p>
            <a:r>
              <a:rPr lang="de-DE" dirty="0"/>
              <a:t>Fehlt eine schriftliche Preisvereinbarung, sind die Auswirkungen unterschiedlich, wenn der Auftragnehmer die Leistungen dennoch erbringt.</a:t>
            </a:r>
          </a:p>
          <a:p>
            <a:pPr lvl="1"/>
            <a:r>
              <a:rPr lang="de-DE" dirty="0"/>
              <a:t>Wenn der Auftragnehmer kein schriftliches Vergütungsangebot vorlegt, aber die Arbeiten ausführt, dann hat er keinen Vergütungsanspruch. Der Fall ist nicht anders, als wenn nur Schriftform für das Preisangebot des Auftragnehmers vereinbart ist.</a:t>
            </a:r>
          </a:p>
          <a:p>
            <a:pPr lvl="1"/>
            <a:r>
              <a:rPr lang="de-DE" dirty="0"/>
              <a:t>Wenn der Auftragnehmer kein schriftliches Vergütungsangebot vorlegt, der Auftraggeber aber im Anschluss (noch mal), den Auftrag erteilt, ist darin ein Verzicht des Auftraggebers auf die Schriftform zu sehen.</a:t>
            </a:r>
          </a:p>
          <a:p>
            <a:pPr lvl="1"/>
            <a:r>
              <a:rPr lang="de-DE" dirty="0"/>
              <a:t>Der Auftragnehmer gibt ein schriftliches Preisangebot ab, wartet aber keinen mündlichen oder schriftlichen Auftrag des Auftraggebers ab. Da er ohne den Auftrag arbeitet, verliert er seinen Anspruch. Aufgrund der unmissverständlichen Formulierung in den AGBs muss auf ein schriftliches „Angebot“ gewartet werden, bevor gehandelt werden kann.</a:t>
            </a:r>
          </a:p>
          <a:p>
            <a:pPr lvl="1"/>
            <a:r>
              <a:rPr lang="de-DE" dirty="0"/>
              <a:t>Der Auftragnehmer legt ein schriftliches Preisangebot vor, der Auftraggeber erteilt den Auftrag aber mündlich (vgl. zweiter Fall). Ein Verzicht auf die Schriftform lässt den Vergütungsanspruch erhalten.</a:t>
            </a:r>
          </a:p>
          <a:p>
            <a:pPr lvl="1"/>
            <a:r>
              <a:rPr lang="de-DE" dirty="0"/>
              <a:t>Kommt es z.B. wegen eines Notfalls nicht zu einer schriftlichen Preisvereinbarung, scheitert der Vergütungsanspruch nicht, jedoch sollte die Klausel dies auch deutlich machen.</a:t>
            </a:r>
          </a:p>
          <a:p>
            <a:pPr marL="0" indent="0">
              <a:buNone/>
            </a:pPr>
            <a:r>
              <a:rPr lang="de-DE" dirty="0"/>
              <a:t>(Kapellmann/Messerschmidt 6. Aufl. § 2 VOB/B </a:t>
            </a:r>
            <a:r>
              <a:rPr lang="de-DE" dirty="0" err="1"/>
              <a:t>Rn</a:t>
            </a:r>
            <a:r>
              <a:rPr lang="de-DE" dirty="0"/>
              <a:t>. 211)</a:t>
            </a:r>
          </a:p>
        </p:txBody>
      </p:sp>
    </p:spTree>
    <p:extLst>
      <p:ext uri="{BB962C8B-B14F-4D97-AF65-F5344CB8AC3E}">
        <p14:creationId xmlns:p14="http://schemas.microsoft.com/office/powerpoint/2010/main" val="7103894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7EE60-6455-4D53-950B-CA3F7AB126FC}"/>
              </a:ext>
            </a:extLst>
          </p:cNvPr>
          <p:cNvSpPr>
            <a:spLocks noGrp="1"/>
          </p:cNvSpPr>
          <p:nvPr>
            <p:ph type="title"/>
          </p:nvPr>
        </p:nvSpPr>
        <p:spPr/>
        <p:txBody>
          <a:bodyPr/>
          <a:lstStyle/>
          <a:p>
            <a:r>
              <a:rPr lang="de-DE" dirty="0"/>
              <a:t>Mündliche Anordnung des Auftraggebers</a:t>
            </a:r>
          </a:p>
        </p:txBody>
      </p:sp>
      <p:sp>
        <p:nvSpPr>
          <p:cNvPr id="3" name="Inhaltsplatzhalter 2">
            <a:extLst>
              <a:ext uri="{FF2B5EF4-FFF2-40B4-BE49-F238E27FC236}">
                <a16:creationId xmlns:a16="http://schemas.microsoft.com/office/drawing/2014/main" id="{71BFA99D-4A14-430A-A7C8-552523DE5FCC}"/>
              </a:ext>
            </a:extLst>
          </p:cNvPr>
          <p:cNvSpPr>
            <a:spLocks noGrp="1"/>
          </p:cNvSpPr>
          <p:nvPr>
            <p:ph idx="1"/>
          </p:nvPr>
        </p:nvSpPr>
        <p:spPr/>
        <p:txBody>
          <a:bodyPr/>
          <a:lstStyle/>
          <a:p>
            <a:r>
              <a:rPr lang="de-DE" dirty="0"/>
              <a:t>Eine mündliche Vereinbarung der Parteien geht immer einer AGB-Schriftformklausel vor. (BGH NJW-RR 1995, 179).</a:t>
            </a:r>
          </a:p>
          <a:p>
            <a:r>
              <a:rPr lang="de-DE" dirty="0"/>
              <a:t>Ist für den „Nachtragsauftrag“ Schriftform in den AGBs bestimmt, so kann der Auftragnehmer auch darauf bestehen. Fehlt der schriftliche Auftrag, steht ihm ein Leistungsverweigerungsrecht zu. </a:t>
            </a:r>
          </a:p>
        </p:txBody>
      </p:sp>
    </p:spTree>
    <p:extLst>
      <p:ext uri="{BB962C8B-B14F-4D97-AF65-F5344CB8AC3E}">
        <p14:creationId xmlns:p14="http://schemas.microsoft.com/office/powerpoint/2010/main" val="31774029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359FFA-8492-4A18-8AF1-7560F745C581}"/>
              </a:ext>
            </a:extLst>
          </p:cNvPr>
          <p:cNvSpPr>
            <a:spLocks noGrp="1"/>
          </p:cNvSpPr>
          <p:nvPr>
            <p:ph type="title"/>
          </p:nvPr>
        </p:nvSpPr>
        <p:spPr/>
        <p:txBody>
          <a:bodyPr/>
          <a:lstStyle/>
          <a:p>
            <a:r>
              <a:rPr lang="de-DE" dirty="0"/>
              <a:t>Die Berechnung der Nachtragsvergütung</a:t>
            </a:r>
          </a:p>
        </p:txBody>
      </p:sp>
      <p:sp>
        <p:nvSpPr>
          <p:cNvPr id="3" name="Inhaltsplatzhalter 2">
            <a:extLst>
              <a:ext uri="{FF2B5EF4-FFF2-40B4-BE49-F238E27FC236}">
                <a16:creationId xmlns:a16="http://schemas.microsoft.com/office/drawing/2014/main" id="{20BD3E25-FC45-45A5-8584-7C721B219AF9}"/>
              </a:ext>
            </a:extLst>
          </p:cNvPr>
          <p:cNvSpPr>
            <a:spLocks noGrp="1"/>
          </p:cNvSpPr>
          <p:nvPr>
            <p:ph idx="1"/>
          </p:nvPr>
        </p:nvSpPr>
        <p:spPr/>
        <p:txBody>
          <a:bodyPr>
            <a:normAutofit fontScale="70000" lnSpcReduction="20000"/>
          </a:bodyPr>
          <a:lstStyle/>
          <a:p>
            <a:r>
              <a:rPr lang="de-DE" dirty="0"/>
              <a:t>Die Ermittlung der Nachtragsvergütung orientiert sich an der Auftrags- bzw. Angebotskalkulation des Auftragnehmers. – Methodisch ist die Fortschreibung an § 2 Abs. 3 VOB/B angelehnt.</a:t>
            </a:r>
          </a:p>
          <a:p>
            <a:r>
              <a:rPr lang="de-DE" dirty="0"/>
              <a:t>Die Berechnung der Nachtragsvergütung nach den kalkulierten (und nicht der tatsächlich entstehenden oder entstandenen) Kosten ist das Kennzeichen eines Vergütungsnachtrags. Dabei kann auch auf spekulativ überhöhte Preise angeknüpft werden.</a:t>
            </a:r>
          </a:p>
          <a:p>
            <a:r>
              <a:rPr lang="de-DE" dirty="0"/>
              <a:t>Dass die Berechnung anhand der dem Vertrag zugrunde liegenden Kalkulation und nicht anhand tatsächlicher oder üblicher Kosten erfolgt, entspricht der Ansicht von Literatur und </a:t>
            </a:r>
            <a:r>
              <a:rPr lang="de-DE" dirty="0" err="1"/>
              <a:t>Rspr</a:t>
            </a:r>
            <a:r>
              <a:rPr lang="de-DE" dirty="0"/>
              <a:t>. (BGH „Vorkalkulatorische Preisfortschreibung“ </a:t>
            </a:r>
            <a:r>
              <a:rPr lang="de-DE" dirty="0" err="1"/>
              <a:t>NZBau</a:t>
            </a:r>
            <a:r>
              <a:rPr lang="de-DE" dirty="0"/>
              <a:t> 2013, 364; Kapellmann/Messerschmidt 6. Aufl. § 2 VOB/B </a:t>
            </a:r>
            <a:r>
              <a:rPr lang="de-DE" dirty="0" err="1"/>
              <a:t>Rn</a:t>
            </a:r>
            <a:r>
              <a:rPr lang="de-DE" dirty="0"/>
              <a:t>. 213). Schließlich kann nach § 650c BGB wahlweise auf die Urkalkulation oder die tatsächlichen Kosten zurückgegriffen werden.</a:t>
            </a:r>
          </a:p>
          <a:p>
            <a:r>
              <a:rPr lang="de-DE" dirty="0"/>
              <a:t>Bei der Nachtragssumme darf der Auftragnehmer in der Fortschreibung im Einzelfall Korrekturen vornehmen, so ist er nicht an die alten Preise gebunden, wenn die Nachträge ca. 30 % der ursprünglichen Auftragssumme überschreiten. (Jedoch fehlt hier eine genaue Grenze und wird vom BGH einzelfallabhängig festgelegt.) Die Bestimmung der Fortschreibung erfolgt für jede Position einzeln.</a:t>
            </a:r>
          </a:p>
        </p:txBody>
      </p:sp>
    </p:spTree>
    <p:extLst>
      <p:ext uri="{BB962C8B-B14F-4D97-AF65-F5344CB8AC3E}">
        <p14:creationId xmlns:p14="http://schemas.microsoft.com/office/powerpoint/2010/main" val="9003239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0B4ABB-B3DB-478D-B580-EC7CA9AF164A}"/>
              </a:ext>
            </a:extLst>
          </p:cNvPr>
          <p:cNvSpPr>
            <a:spLocks noGrp="1"/>
          </p:cNvSpPr>
          <p:nvPr>
            <p:ph type="title"/>
          </p:nvPr>
        </p:nvSpPr>
        <p:spPr/>
        <p:txBody>
          <a:bodyPr/>
          <a:lstStyle/>
          <a:p>
            <a:r>
              <a:rPr lang="de-DE" dirty="0"/>
              <a:t>Ausnahmen von der Bindung an den alten Preis</a:t>
            </a:r>
          </a:p>
        </p:txBody>
      </p:sp>
      <p:sp>
        <p:nvSpPr>
          <p:cNvPr id="3" name="Inhaltsplatzhalter 2">
            <a:extLst>
              <a:ext uri="{FF2B5EF4-FFF2-40B4-BE49-F238E27FC236}">
                <a16:creationId xmlns:a16="http://schemas.microsoft.com/office/drawing/2014/main" id="{96F84F87-510A-42BB-AF6F-29C504DFABB0}"/>
              </a:ext>
            </a:extLst>
          </p:cNvPr>
          <p:cNvSpPr>
            <a:spLocks noGrp="1"/>
          </p:cNvSpPr>
          <p:nvPr>
            <p:ph idx="1"/>
          </p:nvPr>
        </p:nvSpPr>
        <p:spPr/>
        <p:txBody>
          <a:bodyPr>
            <a:normAutofit fontScale="92500" lnSpcReduction="20000"/>
          </a:bodyPr>
          <a:lstStyle/>
          <a:p>
            <a:r>
              <a:rPr lang="de-DE" dirty="0"/>
              <a:t>Liegt ein </a:t>
            </a:r>
            <a:r>
              <a:rPr lang="de-DE" b="1" dirty="0"/>
              <a:t>Kalkulationsirrtum</a:t>
            </a:r>
            <a:r>
              <a:rPr lang="de-DE" dirty="0"/>
              <a:t> bzgl. des alten Preises vor, kann der Irrtum nur unter engen Grenzen korrigiert werden. (vgl. dazu auch § 2 Abs. 3 VOB/B).</a:t>
            </a:r>
          </a:p>
          <a:p>
            <a:r>
              <a:rPr lang="de-DE" dirty="0"/>
              <a:t>Bei </a:t>
            </a:r>
            <a:r>
              <a:rPr lang="de-DE" b="1" dirty="0"/>
              <a:t>Änderung der Personal- und Materialkosten </a:t>
            </a:r>
            <a:r>
              <a:rPr lang="de-DE" dirty="0"/>
              <a:t>kann, ebenfalls unter Berücksichtigung des Abs. 3, der höhere Preis angesetzt werden,</a:t>
            </a:r>
          </a:p>
          <a:p>
            <a:pPr lvl="1"/>
            <a:r>
              <a:rPr lang="de-DE" dirty="0"/>
              <a:t>wenn die modifizierte Leistung größere Mengen als die Bezugsposition umfasst, oder</a:t>
            </a:r>
          </a:p>
          <a:p>
            <a:pPr lvl="1"/>
            <a:r>
              <a:rPr lang="de-DE" dirty="0"/>
              <a:t>wenn die modifizierte Leistung in einer späteren Phase erbracht werden muss, als die für die Bezugsposition vorgesehen war.</a:t>
            </a:r>
          </a:p>
          <a:p>
            <a:pPr lvl="1"/>
            <a:r>
              <a:rPr lang="de-DE" dirty="0"/>
              <a:t>Die modifizierte Leistung erfordert andere Verfahrenstechniken als die der Bezugsposition; zwischenzeitlich haben sich aber die Kosten für dieses Verfahren gegenüber dem zum Zeitpunkt der Angebotsabgabe erhöht.</a:t>
            </a:r>
          </a:p>
          <a:p>
            <a:r>
              <a:rPr lang="de-DE" dirty="0"/>
              <a:t>Es geht jedoch nach der Nachtragssystematik zu weit, die modifizierten Leistungen nach dem gültigen Stand der Kosten zu berücksichtigen, weil der Bezug zu den kalkulierten und nicht den tatsächlich anfallenden Kosten unterbleiben würde. (OLG Koblenz </a:t>
            </a:r>
            <a:r>
              <a:rPr lang="de-DE" dirty="0" err="1"/>
              <a:t>NZBau</a:t>
            </a:r>
            <a:r>
              <a:rPr lang="de-DE" dirty="0"/>
              <a:t> 2001, 633).</a:t>
            </a:r>
          </a:p>
          <a:p>
            <a:endParaRPr lang="de-DE" dirty="0"/>
          </a:p>
        </p:txBody>
      </p:sp>
    </p:spTree>
    <p:extLst>
      <p:ext uri="{BB962C8B-B14F-4D97-AF65-F5344CB8AC3E}">
        <p14:creationId xmlns:p14="http://schemas.microsoft.com/office/powerpoint/2010/main" val="4382981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1A823-1F8B-48F4-9179-79A0534F1F20}"/>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5D93786-2914-4B5C-9293-D8D1EBC5C20C}"/>
              </a:ext>
            </a:extLst>
          </p:cNvPr>
          <p:cNvSpPr>
            <a:spLocks noGrp="1"/>
          </p:cNvSpPr>
          <p:nvPr>
            <p:ph idx="1"/>
          </p:nvPr>
        </p:nvSpPr>
        <p:spPr/>
        <p:txBody>
          <a:bodyPr>
            <a:normAutofit fontScale="55000" lnSpcReduction="20000"/>
          </a:bodyPr>
          <a:lstStyle/>
          <a:p>
            <a:r>
              <a:rPr lang="de-DE" dirty="0"/>
              <a:t>Bei </a:t>
            </a:r>
            <a:r>
              <a:rPr lang="de-DE" b="1" dirty="0"/>
              <a:t>unsorgfältiger Planung </a:t>
            </a:r>
            <a:r>
              <a:rPr lang="de-DE" dirty="0"/>
              <a:t>wird grundsätzlich nicht auf die frühere Kalkulation als Basis für die modifizierte Leistung zurückgegriffen (vgl. auch Abs. 3). Insbesondere wenn der Auftraggeber Verfahren vorschreibt, die ungeeignet sind oder sich die Leistung gegenüber der Leistungsbeschreibung von Grund auf ändert. (OLG Rostock 2009, 257).</a:t>
            </a:r>
          </a:p>
          <a:p>
            <a:r>
              <a:rPr lang="de-DE" dirty="0"/>
              <a:t>Dabei ist unbeachtlich, ob die Planung fehlerhaft war oder änderungsanfällig.</a:t>
            </a:r>
          </a:p>
          <a:p>
            <a:r>
              <a:rPr lang="de-DE" dirty="0"/>
              <a:t>Das Recht des Auftragnehmers von der alten Kalkulation abzuweichen muss jedoch begrenzt werden. Nicht jede Änderung kann zu einer sofortigen Anpassung der Grundlage der Preisermittlung führen, um eine Neuberechnung der (Nach-)Vergütung zu ermitteln.</a:t>
            </a:r>
          </a:p>
          <a:p>
            <a:r>
              <a:rPr lang="de-DE" dirty="0"/>
              <a:t>„Die Änderung muss vielmehr allein oder in der Addition der Einzeländerungen nennenswertes Gewicht haben, sie muss auf eine qualitativ wesentliche Plankorrektur hinauslaufen. Maßgebend ist das Maß an „</a:t>
            </a:r>
            <a:r>
              <a:rPr lang="de-DE" dirty="0" err="1"/>
              <a:t>Unsorgfalt</a:t>
            </a:r>
            <a:r>
              <a:rPr lang="de-DE" dirty="0"/>
              <a:t>“ und nicht das Maß an Kostensteigerung.“ (Kapellmann/Messerschmidt 6. Aufl. § 2 VOB/B </a:t>
            </a:r>
            <a:r>
              <a:rPr lang="de-DE" dirty="0" err="1"/>
              <a:t>Rn</a:t>
            </a:r>
            <a:r>
              <a:rPr lang="de-DE" dirty="0"/>
              <a:t>. 216).</a:t>
            </a:r>
          </a:p>
          <a:p>
            <a:r>
              <a:rPr lang="de-DE" dirty="0"/>
              <a:t>Die </a:t>
            </a:r>
            <a:r>
              <a:rPr lang="de-DE" dirty="0" err="1"/>
              <a:t>Unsorgfalt</a:t>
            </a:r>
            <a:r>
              <a:rPr lang="de-DE" dirty="0"/>
              <a:t> wird aus der ex ante ermittelt. Festzustellen ist, ob die entstandenen Kosten schon bei Auftragskalkulation richtig bestimmt werden konnten. In den meisten Fällen ist dies jedoch nicht der Fall.</a:t>
            </a:r>
          </a:p>
          <a:p>
            <a:r>
              <a:rPr lang="de-DE" dirty="0"/>
              <a:t>§ 2 Abs. 5 und 6 VOB/B gehen von einer linearen Preisfortschreibung aus. Werden jedoch durch diverse Planänderungen in den Ablauf eingegriffen, so steigen die Kosten jedoch exponentiell, insbesondere bei Änderungen der Änderungen. </a:t>
            </a:r>
          </a:p>
          <a:p>
            <a:r>
              <a:rPr lang="de-DE" dirty="0"/>
              <a:t>Anhaltspunkte sind die Anzahl an Änderungen und dessen Auswirkungen auf Bauzeit, aufgewandten Kosten im Verhältnis zu den kalkulierten Kosten, sowie Art und Umfang der einzelnen Leistungsänderungen.</a:t>
            </a:r>
          </a:p>
          <a:p>
            <a:r>
              <a:rPr lang="de-DE" dirty="0"/>
              <a:t>Diese Ausnahme kann nur unter engen Grenzen angewandt werden und bedarf der Einzelfall Betrachtung. Würde sie schrankenlos gelten, würde jede Entwurfsänderung die Auftragskalkulation als Berechnungsbasis in die Bedeutungslosigkeit drängen.</a:t>
            </a:r>
          </a:p>
        </p:txBody>
      </p:sp>
    </p:spTree>
    <p:extLst>
      <p:ext uri="{BB962C8B-B14F-4D97-AF65-F5344CB8AC3E}">
        <p14:creationId xmlns:p14="http://schemas.microsoft.com/office/powerpoint/2010/main" val="1869067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0023A-4300-46E5-AA27-F8F5486C370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A14BF46-1756-457F-99BC-E8D846129A1C}"/>
              </a:ext>
            </a:extLst>
          </p:cNvPr>
          <p:cNvSpPr>
            <a:spLocks noGrp="1"/>
          </p:cNvSpPr>
          <p:nvPr>
            <p:ph idx="1"/>
          </p:nvPr>
        </p:nvSpPr>
        <p:spPr/>
        <p:txBody>
          <a:bodyPr/>
          <a:lstStyle/>
          <a:p>
            <a:r>
              <a:rPr lang="de-DE" b="1" dirty="0"/>
              <a:t>Sprengt das Ausmaß der Mehrleistungen jeden äquivalenten Rahmen</a:t>
            </a:r>
            <a:r>
              <a:rPr lang="de-DE" dirty="0"/>
              <a:t>, so gilt: „Wenn jede zu erwartende Größenordnung der Leistungskorrektur überschritten wird, müssen auch die Begrenzungen der Mehrvergütungsregelung überschritten, d. h., wegen Störung der Geschäftsgrundlage angepasst werden. Das ist jedenfalls der Fall, wenn die Änderung mehr als 30 % der Vertragsvergütung ausmacht.“ (Kapellmann/Messerschmidt 6. Aufl. § 2 VOB/B </a:t>
            </a:r>
            <a:r>
              <a:rPr lang="de-DE" dirty="0" err="1"/>
              <a:t>Rn</a:t>
            </a:r>
            <a:r>
              <a:rPr lang="de-DE" dirty="0"/>
              <a:t>. 217; OLG Koblenz </a:t>
            </a:r>
            <a:r>
              <a:rPr lang="de-DE" dirty="0" err="1"/>
              <a:t>NZBau</a:t>
            </a:r>
            <a:r>
              <a:rPr lang="de-DE" dirty="0"/>
              <a:t> 2001, 633; Vgl. oben).</a:t>
            </a:r>
          </a:p>
        </p:txBody>
      </p:sp>
    </p:spTree>
    <p:extLst>
      <p:ext uri="{BB962C8B-B14F-4D97-AF65-F5344CB8AC3E}">
        <p14:creationId xmlns:p14="http://schemas.microsoft.com/office/powerpoint/2010/main" val="8088660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5C3ED-33FD-4F3C-954F-50E3E63DD0B5}"/>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F5C96A04-9CCC-42A8-831A-EC4F16F55993}"/>
              </a:ext>
            </a:extLst>
          </p:cNvPr>
          <p:cNvSpPr>
            <a:spLocks noGrp="1"/>
          </p:cNvSpPr>
          <p:nvPr>
            <p:ph idx="1"/>
          </p:nvPr>
        </p:nvSpPr>
        <p:spPr/>
        <p:txBody>
          <a:bodyPr>
            <a:normAutofit fontScale="77500" lnSpcReduction="20000"/>
          </a:bodyPr>
          <a:lstStyle/>
          <a:p>
            <a:r>
              <a:rPr lang="de-DE" b="1" dirty="0"/>
              <a:t>Skonti</a:t>
            </a:r>
            <a:r>
              <a:rPr lang="de-DE" dirty="0"/>
              <a:t> sind vereinbarte Zahlungsmodalitäten und betreffen daher nicht die Auftragskalkulation. Dennoch sind sie auch bei der Nachtragsvergütung zu beachten.</a:t>
            </a:r>
          </a:p>
          <a:p>
            <a:r>
              <a:rPr lang="de-DE" b="1" dirty="0"/>
              <a:t>Summenmäßige Nachlässe </a:t>
            </a:r>
            <a:r>
              <a:rPr lang="de-DE" dirty="0"/>
              <a:t>sind dagegen keine Zahlungsmodalität, wobei die Leistung unverändert bleibt. Sie wirken sich jedoch nicht auf Nachtragsvergütungen aus, sofern die Gesamtabrechnungssumme die Vertragssumme überschreitet.</a:t>
            </a:r>
          </a:p>
          <a:p>
            <a:r>
              <a:rPr lang="de-DE" dirty="0"/>
              <a:t>Ohne individuelle Vertragsabrede erstrecken sich prozentuale Nachlässe auch nicht auf Nachtragsvergütungen. Denn der Auftragnehmer kennt sein „Preisentgegenkommen“, das er in die Auftragschance investiert. Erstreckt sich der Nachlass auf Nachträge, wird diese „Investition“ für den Auftragnehmer unkalkulierbar hoch. Das ist logisch, da der Auftragnehmer mögliche Korrekturen nicht überblicken kann und lediglich einen Nachlass auf sein Angebot gewähren will.</a:t>
            </a:r>
          </a:p>
          <a:p>
            <a:r>
              <a:rPr lang="de-DE" dirty="0"/>
              <a:t>Eine Klausel in den AGBs, der den Nachlass auf die Nachtragsvergütungen erstreckt, ist unwirksam, da sie gegen § 307 BGB verstößt.</a:t>
            </a:r>
          </a:p>
        </p:txBody>
      </p:sp>
    </p:spTree>
    <p:extLst>
      <p:ext uri="{BB962C8B-B14F-4D97-AF65-F5344CB8AC3E}">
        <p14:creationId xmlns:p14="http://schemas.microsoft.com/office/powerpoint/2010/main" val="17681759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74C25-21A7-498C-8AF5-31C70724511E}"/>
              </a:ext>
            </a:extLst>
          </p:cNvPr>
          <p:cNvSpPr>
            <a:spLocks noGrp="1"/>
          </p:cNvSpPr>
          <p:nvPr>
            <p:ph type="title"/>
          </p:nvPr>
        </p:nvSpPr>
        <p:spPr/>
        <p:txBody>
          <a:bodyPr/>
          <a:lstStyle/>
          <a:p>
            <a:r>
              <a:rPr lang="de-DE" dirty="0"/>
              <a:t>Die Ermittlung der Nachtragsvergütung aus der Angebotskalkulation</a:t>
            </a:r>
          </a:p>
        </p:txBody>
      </p:sp>
      <p:sp>
        <p:nvSpPr>
          <p:cNvPr id="3" name="Inhaltsplatzhalter 2">
            <a:extLst>
              <a:ext uri="{FF2B5EF4-FFF2-40B4-BE49-F238E27FC236}">
                <a16:creationId xmlns:a16="http://schemas.microsoft.com/office/drawing/2014/main" id="{5F2E4505-B662-4F1A-AE17-8C112308E4E3}"/>
              </a:ext>
            </a:extLst>
          </p:cNvPr>
          <p:cNvSpPr>
            <a:spLocks noGrp="1"/>
          </p:cNvSpPr>
          <p:nvPr>
            <p:ph idx="1"/>
          </p:nvPr>
        </p:nvSpPr>
        <p:spPr/>
        <p:txBody>
          <a:bodyPr>
            <a:normAutofit fontScale="62500" lnSpcReduction="20000"/>
          </a:bodyPr>
          <a:lstStyle/>
          <a:p>
            <a:r>
              <a:rPr lang="de-DE" dirty="0"/>
              <a:t>Bei </a:t>
            </a:r>
            <a:r>
              <a:rPr lang="de-DE" b="1" dirty="0"/>
              <a:t>geänderten Leistungen </a:t>
            </a:r>
            <a:r>
              <a:rPr lang="de-DE" dirty="0"/>
              <a:t>muss, für die Nachtragsvergütung im Rahmen der Kostenfortschreibung, aus der Auftragskalkulation eine Bezugsposition und deren Kostenzusammensetzung ermittelt werden. Hierfür müssen die Leistungen teilidentisch oder möglichst nahe verwandt miteinander sein.</a:t>
            </a:r>
          </a:p>
          <a:p>
            <a:r>
              <a:rPr lang="de-DE" dirty="0"/>
              <a:t>Fehlt eine Auftragskalkulation, muss diese nachträglich aufgestellt werden, da ohne eine solche Basis keine Nachtragsvergütung möglich ist. Verweigert er dagegen die Vorlage einer (vorhandenen) Kalkulation, erhält er keine Nachtragsvergütung.</a:t>
            </a:r>
          </a:p>
          <a:p>
            <a:r>
              <a:rPr lang="de-DE" dirty="0"/>
              <a:t>„Um die Bezugsposition zu der ja normalerweise in ihren konkreten Kalkulationselementen mehr oder minder abweichenden modifizierten Leistung analog fortzuschreiben, ist es je nach Vergleichbarkeit der Positionen sinnvoll, auf das spezielle Kalkulationssystem der Auftragskalkulation zurückzugreifen oder, wenn ein solches nicht vorhanden oder nicht ersichtlich ist, ein allgemein anerkanntes Ermittlungssystem oder eine Richtwertsammlung heranzuziehen. In diesem allgemein anerkannten System oder in der Richtwertesammlung wird eine Position gesucht, die der Bezugsposition entspricht; sodann werden die als Ergebnis ausgewiesenen Kostenbeträge der konkreten Bezugsposition in Bezug gesetzt zu den entsprechenden Bewertungsansätzen gemäß Ermittlungssystem; auf diese Weise lässt sich feststellen, ob die konkrete Bezugsposition „teurer“ oder „billiger“ ist als die Position gemäß allgemeinem System; aus dem entsprechenden Bezugsfaktor ergibt sich ein Vertragspreisniveau, mit dem man später die Kosten der Nachtragsvergütung analog ermitteln kann.“ (aus Kapellmann/Messerschmidt 6. Aufl., § 2 VOB/B </a:t>
            </a:r>
            <a:r>
              <a:rPr lang="de-DE" dirty="0" err="1"/>
              <a:t>Rn</a:t>
            </a:r>
            <a:r>
              <a:rPr lang="de-DE" dirty="0"/>
              <a:t>. 219; BGH „Vorkalkulatorische Preisfortschreibung“ </a:t>
            </a:r>
            <a:r>
              <a:rPr lang="de-DE" dirty="0" err="1"/>
              <a:t>NZBau</a:t>
            </a:r>
            <a:r>
              <a:rPr lang="de-DE" dirty="0"/>
              <a:t> 2013, 364).</a:t>
            </a:r>
          </a:p>
        </p:txBody>
      </p:sp>
    </p:spTree>
    <p:extLst>
      <p:ext uri="{BB962C8B-B14F-4D97-AF65-F5344CB8AC3E}">
        <p14:creationId xmlns:p14="http://schemas.microsoft.com/office/powerpoint/2010/main" val="29800894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E16A8E-5037-4E93-B7AF-0EB08B9772E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13B4A6A-9523-4011-838C-838CF8697F0A}"/>
              </a:ext>
            </a:extLst>
          </p:cNvPr>
          <p:cNvSpPr>
            <a:spLocks noGrp="1"/>
          </p:cNvSpPr>
          <p:nvPr>
            <p:ph idx="1"/>
          </p:nvPr>
        </p:nvSpPr>
        <p:spPr/>
        <p:txBody>
          <a:bodyPr>
            <a:normAutofit fontScale="77500" lnSpcReduction="20000"/>
          </a:bodyPr>
          <a:lstStyle/>
          <a:p>
            <a:r>
              <a:rPr lang="de-DE" dirty="0"/>
              <a:t>Bei </a:t>
            </a:r>
            <a:r>
              <a:rPr lang="de-DE" b="1" dirty="0"/>
              <a:t>zusätzlichen Leistungen </a:t>
            </a:r>
            <a:r>
              <a:rPr lang="de-DE" dirty="0"/>
              <a:t>(z.B. Mengenmehrung) gibt es als Basis oft Bezugspositionen. In diesen Fällen sind die Bezugspositionen in ihren Kostenzusammensetzungen identisch mit der modifizierten Position, sodass sie, unter Anwendung des Schemas von § 2 Abs. 3 Nr. 2 VOB/B, problemlos fortgeschrieben werden können. Auch wenn sie nur vergleichbar sind, kann auf diese Weise die Nachtragsvergütung fortgeschrieben werden.</a:t>
            </a:r>
          </a:p>
          <a:p>
            <a:r>
              <a:rPr lang="de-DE" dirty="0"/>
              <a:t>Sind die zusätzlichen Leistungen solche, für die in der Auftragskalkulation keine Vergleichsfälle vorhanden sind, können als Basis noch Grundelemente der Kalkulation übernommen werden, wie z.B. den Mittellohn, sowie unveränderte Zuschlagssätze. Durch die Richtwertesammlung können Positionen dann in Bezug gesetzt werden, um ein Vertragspreisniveaufaktor zu ermitteln, über den eine analoge Kostenfortschreibung noch möglich ist.</a:t>
            </a:r>
          </a:p>
          <a:p>
            <a:r>
              <a:rPr lang="de-DE" dirty="0"/>
              <a:t>Fehlen Anhaltspunkte muss ausnahmsweise für die Ermittlung der Vergütung auf Marktpreise (§ 632 Abs. 2 BGB) zurückgegriffen werden, jedoch unter Anpassung an das Preisniveau des Vertrages (Preisniveaufaktors). Bei mehreren Positionen für eine Teilleistung ist eine Gesamtbetrachtung erforderlich, sodass sich nicht nur auf eine Position beschränkt werden darf.</a:t>
            </a:r>
          </a:p>
        </p:txBody>
      </p:sp>
    </p:spTree>
    <p:extLst>
      <p:ext uri="{BB962C8B-B14F-4D97-AF65-F5344CB8AC3E}">
        <p14:creationId xmlns:p14="http://schemas.microsoft.com/office/powerpoint/2010/main" val="5132822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3EC76-CC73-45DE-AF37-8C3AB495B15B}"/>
              </a:ext>
            </a:extLst>
          </p:cNvPr>
          <p:cNvSpPr>
            <a:spLocks noGrp="1"/>
          </p:cNvSpPr>
          <p:nvPr>
            <p:ph type="title"/>
          </p:nvPr>
        </p:nvSpPr>
        <p:spPr/>
        <p:txBody>
          <a:bodyPr/>
          <a:lstStyle/>
          <a:p>
            <a:r>
              <a:rPr lang="de-DE" dirty="0"/>
              <a:t>Die Zusammensetzung des neuen Preises</a:t>
            </a:r>
          </a:p>
        </p:txBody>
      </p:sp>
      <p:sp>
        <p:nvSpPr>
          <p:cNvPr id="3" name="Inhaltsplatzhalter 2">
            <a:extLst>
              <a:ext uri="{FF2B5EF4-FFF2-40B4-BE49-F238E27FC236}">
                <a16:creationId xmlns:a16="http://schemas.microsoft.com/office/drawing/2014/main" id="{A01B2735-F4BD-4177-A59C-EAD2102245D7}"/>
              </a:ext>
            </a:extLst>
          </p:cNvPr>
          <p:cNvSpPr>
            <a:spLocks noGrp="1"/>
          </p:cNvSpPr>
          <p:nvPr>
            <p:ph idx="1"/>
          </p:nvPr>
        </p:nvSpPr>
        <p:spPr/>
        <p:txBody>
          <a:bodyPr>
            <a:normAutofit fontScale="70000" lnSpcReduction="20000"/>
          </a:bodyPr>
          <a:lstStyle/>
          <a:p>
            <a:r>
              <a:rPr lang="de-DE" dirty="0"/>
              <a:t>Sind die Kalkulationselemente der Bezugsposition ermittelt oder über ein allgemeines Kostenermittlungssystem (oder eine Richtwertsammlung) festgelegt, erfolgt im einfachsten Fall die analoge Kostenfortschreibung durch Übernahme passender Kostenansätze. Stattdessen können auch nach einem allgemeinen Bewertungssystem festgelegte Bezugspositionen verwendet werden, die über den Vertragspreisniveaufaktor umgerechnet werden. Hierdurch ermittelt man die </a:t>
            </a:r>
            <a:r>
              <a:rPr lang="de-DE" b="1" dirty="0"/>
              <a:t>Einzelkosten der Teilleistungen</a:t>
            </a:r>
            <a:r>
              <a:rPr lang="de-DE" dirty="0"/>
              <a:t> der modifizierten Leistung.</a:t>
            </a:r>
          </a:p>
          <a:p>
            <a:r>
              <a:rPr lang="de-DE" dirty="0"/>
              <a:t>Bei unbedeutenden modifizierten Leistungen (Bagatellen) kann auch auf eine plausible Schätzung abgestellt werden, statt die aufwendige Ermittlung vorzunehmen. Die Grundlage der Schätzung muss gegebenenfalls vom Auftragnehmer bewiesen werden.</a:t>
            </a:r>
          </a:p>
          <a:p>
            <a:r>
              <a:rPr lang="de-DE" dirty="0"/>
              <a:t>Hierbei können auch Minderleistungen bei veränderten Ausführungsbedingungen berücksichtigt werden.</a:t>
            </a:r>
          </a:p>
          <a:p>
            <a:r>
              <a:rPr lang="de-DE" b="1" dirty="0"/>
              <a:t>Baustellengemeinkosten</a:t>
            </a:r>
            <a:r>
              <a:rPr lang="de-DE" dirty="0"/>
              <a:t> verändern sich nicht immer bei modifizierten Leistungen, sodass die Einzelkosten der Teilleistung der modifizierten Leistung auch nicht gesondert mit Baustellengemeinkosten beaufschlagt werden müssen. Entstehen doch einmal Kosten durch einzelne modifizierte Leistungen (z.B. Baustelleneinrichtungen müssen länger vorgehalten werden oder größeres Gerät verwendet werden), sind das (zusätzliche) Einzelkosten der Teilleistung (direkte Kosten) von der modifizierten Leistung. Diese werden nicht noch einmal mit Baustellengemeinkosten beaufschlagt.</a:t>
            </a:r>
          </a:p>
        </p:txBody>
      </p:sp>
    </p:spTree>
    <p:extLst>
      <p:ext uri="{BB962C8B-B14F-4D97-AF65-F5344CB8AC3E}">
        <p14:creationId xmlns:p14="http://schemas.microsoft.com/office/powerpoint/2010/main" val="272055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3189007"/>
            <a:ext cx="10515600" cy="1325563"/>
          </a:xfrm>
          <a:solidFill>
            <a:schemeClr val="accent2">
              <a:lumMod val="20000"/>
              <a:lumOff val="80000"/>
            </a:schemeClr>
          </a:solidFill>
        </p:spPr>
        <p:txBody>
          <a:bodyPr>
            <a:normAutofit/>
          </a:bodyPr>
          <a:lstStyle/>
          <a:p>
            <a:pPr marL="896938" indent="-896938"/>
            <a:r>
              <a:rPr lang="de-DE" sz="3200" dirty="0"/>
              <a:t>I.	Das Werkvertragsrecht des BGB</a:t>
            </a:r>
          </a:p>
        </p:txBody>
      </p:sp>
      <p:sp>
        <p:nvSpPr>
          <p:cNvPr id="3" name="Foliennummernplatzhalter 2"/>
          <p:cNvSpPr>
            <a:spLocks noGrp="1"/>
          </p:cNvSpPr>
          <p:nvPr>
            <p:ph type="sldNum" sz="quarter" idx="12"/>
          </p:nvPr>
        </p:nvSpPr>
        <p:spPr/>
        <p:txBody>
          <a:bodyPr/>
          <a:lstStyle/>
          <a:p>
            <a:fld id="{4396F751-E4A1-47A1-80D3-B71F4B343170}" type="slidenum">
              <a:rPr lang="de-DE" smtClean="0"/>
              <a:t>12</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1993880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C974DE-94A5-42B3-B226-4B85086FE23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8445632-5227-4276-BD64-0C468F4DACFE}"/>
              </a:ext>
            </a:extLst>
          </p:cNvPr>
          <p:cNvSpPr>
            <a:spLocks noGrp="1"/>
          </p:cNvSpPr>
          <p:nvPr>
            <p:ph idx="1"/>
          </p:nvPr>
        </p:nvSpPr>
        <p:spPr/>
        <p:txBody>
          <a:bodyPr>
            <a:normAutofit fontScale="77500" lnSpcReduction="20000"/>
          </a:bodyPr>
          <a:lstStyle/>
          <a:p>
            <a:r>
              <a:rPr lang="de-DE" dirty="0"/>
              <a:t>Herstellkosten der modifizierten Leistungen werden mit dem aus der Auftragskalkulation zu entnehmenden Prozentsatz für </a:t>
            </a:r>
            <a:r>
              <a:rPr lang="de-DE" b="1" dirty="0"/>
              <a:t>Allgemeine Geschäftskosten</a:t>
            </a:r>
            <a:r>
              <a:rPr lang="de-DE" dirty="0"/>
              <a:t> beaufschlagt.</a:t>
            </a:r>
          </a:p>
          <a:p>
            <a:r>
              <a:rPr lang="de-DE" dirty="0"/>
              <a:t>Der Prozentsatz der Umlage in einer Periode ist eine statistische Größe auf der Basis der Planung des Geschäftsapparats und des Umsatzes. Er ändert sich im Laufe der Planungsperiode nicht. Weil die allgemeinen Geschäftskosten auf den gesamten prognostizierten Umsatz umgelegt werden, müssen systematisch zwingend auch Nachträge entsprechend beaufschlagt werden, ein kostenkausaler unmittelbarer Zusammenhang besteht nicht. (Kapellmann/Messerschmidt, 6. Aufl. § 2 VOB/B </a:t>
            </a:r>
            <a:r>
              <a:rPr lang="de-DE" dirty="0" err="1"/>
              <a:t>Rn</a:t>
            </a:r>
            <a:r>
              <a:rPr lang="de-DE" dirty="0"/>
              <a:t>. 223) </a:t>
            </a:r>
          </a:p>
          <a:p>
            <a:r>
              <a:rPr lang="de-DE" dirty="0"/>
              <a:t>Der Zuschlag erfolgt umsatzabhängig, nicht zeitabhängig.</a:t>
            </a:r>
          </a:p>
          <a:p>
            <a:r>
              <a:rPr lang="de-DE" dirty="0"/>
              <a:t>Verringert sich die Abrechnungssumme gegenüber der Vertragssumme, so muss der bisherige Gesamtdeckungsbeitrag für Allgemeine Geschäftskosten beibehalten werden.</a:t>
            </a:r>
          </a:p>
          <a:p>
            <a:r>
              <a:rPr lang="de-DE" dirty="0"/>
              <a:t>Wie bei den Allgemeinen Geschäftskosten muss der bisherige Gesamtbetrag bei (</a:t>
            </a:r>
            <a:r>
              <a:rPr lang="de-DE" b="1" dirty="0"/>
              <a:t>Wagnis und) Gewinn </a:t>
            </a:r>
            <a:r>
              <a:rPr lang="de-DE" dirty="0"/>
              <a:t>erhalten bleiben. Die Selbstkosten der modifizierten Leistung werden bei der Auftragskalkulation beaufschlagt.</a:t>
            </a:r>
          </a:p>
        </p:txBody>
      </p:sp>
    </p:spTree>
    <p:extLst>
      <p:ext uri="{BB962C8B-B14F-4D97-AF65-F5344CB8AC3E}">
        <p14:creationId xmlns:p14="http://schemas.microsoft.com/office/powerpoint/2010/main" val="36285451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8BC97-7F45-49EE-814B-612809956B20}"/>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EE95EAC-FAD6-48BB-AD5D-DECB669197B9}"/>
              </a:ext>
            </a:extLst>
          </p:cNvPr>
          <p:cNvSpPr>
            <a:spLocks noGrp="1"/>
          </p:cNvSpPr>
          <p:nvPr>
            <p:ph idx="1"/>
          </p:nvPr>
        </p:nvSpPr>
        <p:spPr>
          <a:xfrm>
            <a:off x="838200" y="1825625"/>
            <a:ext cx="10515600" cy="4351338"/>
          </a:xfrm>
        </p:spPr>
        <p:txBody>
          <a:bodyPr/>
          <a:lstStyle/>
          <a:p>
            <a:r>
              <a:rPr lang="de-DE" dirty="0"/>
              <a:t>Zur Ermittlung der Nachtragsvergütung sind bei geänderten Leistungen </a:t>
            </a:r>
            <a:r>
              <a:rPr lang="de-DE" b="1" dirty="0"/>
              <a:t>entfallende Leistungselemente </a:t>
            </a:r>
            <a:r>
              <a:rPr lang="de-DE" dirty="0"/>
              <a:t>mit zu berücksichtigen. (Die Berechnung erfolgt nach § 2 Abs. 3 oder § 8 Abs. 1 VOB/B.)</a:t>
            </a:r>
          </a:p>
          <a:p>
            <a:r>
              <a:rPr lang="de-DE" dirty="0"/>
              <a:t>Regelmäßig führen entfallende Leistungselemente zu entfallenden Einzelkosten der Teilleistung. Sind diese nicht kurzfristig abbaubar, muss der Auftraggeber sie erstatten. Ist die modifizierte Leistung günstiger, verbleibt die überschießende Differenz der entfallenden Leistung beim Auftragnehmer.</a:t>
            </a:r>
          </a:p>
        </p:txBody>
      </p:sp>
    </p:spTree>
    <p:extLst>
      <p:ext uri="{BB962C8B-B14F-4D97-AF65-F5344CB8AC3E}">
        <p14:creationId xmlns:p14="http://schemas.microsoft.com/office/powerpoint/2010/main" val="4085772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307D9-78FA-4F7B-A97A-657BA6925E7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4CB4A6C-1D0B-40A3-AA95-31AA723320F5}"/>
              </a:ext>
            </a:extLst>
          </p:cNvPr>
          <p:cNvSpPr>
            <a:spLocks noGrp="1"/>
          </p:cNvSpPr>
          <p:nvPr>
            <p:ph idx="1"/>
          </p:nvPr>
        </p:nvSpPr>
        <p:spPr/>
        <p:txBody>
          <a:bodyPr>
            <a:normAutofit fontScale="85000" lnSpcReduction="20000"/>
          </a:bodyPr>
          <a:lstStyle/>
          <a:p>
            <a:r>
              <a:rPr lang="de-DE" dirty="0"/>
              <a:t>Erfasst werden bei der Nachtragsvergütung </a:t>
            </a:r>
            <a:r>
              <a:rPr lang="de-DE" b="1" dirty="0"/>
              <a:t>alle Kostenauswirkungen der modifizierten Leistung</a:t>
            </a:r>
            <a:r>
              <a:rPr lang="de-DE" dirty="0"/>
              <a:t>, also andere Leistungen, Zeitaufwand und deren Mehrkosten, durch Verzögerungen im Herstellungsablauf oder durch die Anpassung des Personalbedarfs. Insbesondere zusätzliche Leistungen erfordern mehr Personal und Zeit. Das gilt auch für einen Risikozuschlag bei (vom Auftragnehmer) akzeptierter Beschleunigungsanordnung.</a:t>
            </a:r>
          </a:p>
          <a:p>
            <a:r>
              <a:rPr lang="de-DE" dirty="0"/>
              <a:t>Alle diese Mehrkosten sind (in kalkulatorischer Fortschreibung) zu ersetzen. Auch externe Kosten der Nachtragsermittlung sind ersatzfähig.</a:t>
            </a:r>
          </a:p>
          <a:p>
            <a:r>
              <a:rPr lang="de-DE" dirty="0"/>
              <a:t>Die internen Kosten für die Nachtragsbearbeitung können vergütet werden, wenn der Auftragnehmer konkret zusätzliche Kosten nachweist. Hierfür ist eine saubere Dokumentation der Leistungen erforderlich.</a:t>
            </a:r>
          </a:p>
          <a:p>
            <a:r>
              <a:rPr lang="de-DE" dirty="0"/>
              <a:t>Bei bauinhaltlichen Modifikationen sind nur die §§ 2 Abs. 5 und 6VOB/B Anspruchsgrundlagen, während sie bei bauumstandsbezogenen Modifikationen mit § 6 Abs. 6 S.1 oder S.2 VOB/B oder § 643 BGB konkurrieren.</a:t>
            </a:r>
          </a:p>
        </p:txBody>
      </p:sp>
    </p:spTree>
    <p:extLst>
      <p:ext uri="{BB962C8B-B14F-4D97-AF65-F5344CB8AC3E}">
        <p14:creationId xmlns:p14="http://schemas.microsoft.com/office/powerpoint/2010/main" val="28636483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17A9E-2905-47D4-BCB2-AA3942D937C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523B504-6249-4122-BB59-FD6AFD88D623}"/>
              </a:ext>
            </a:extLst>
          </p:cNvPr>
          <p:cNvSpPr>
            <a:spLocks noGrp="1"/>
          </p:cNvSpPr>
          <p:nvPr>
            <p:ph idx="1"/>
          </p:nvPr>
        </p:nvSpPr>
        <p:spPr/>
        <p:txBody>
          <a:bodyPr>
            <a:normAutofit fontScale="70000" lnSpcReduction="20000"/>
          </a:bodyPr>
          <a:lstStyle/>
          <a:p>
            <a:r>
              <a:rPr lang="de-DE" b="1" dirty="0"/>
              <a:t>Zur Berechnung bei Nachunternehmereinsatz </a:t>
            </a:r>
            <a:r>
              <a:rPr lang="de-DE" dirty="0"/>
              <a:t>gilt, wenn der Auftragnehmer die Leistung als Eigenleistung plante, sie dann aber nicht selbst erbrachte, muss er die Fortschreibung der Auftragskalkulation für die Eigenleistung ermitteln. Auf die Kosten der Mehrvergütungsberechnung des Nachunternehmers kommt es dann nicht an.</a:t>
            </a:r>
          </a:p>
          <a:p>
            <a:r>
              <a:rPr lang="de-DE" dirty="0"/>
              <a:t>Ist eine Leistung als Nachunternehmerleistung ausgewiesen, die der Auftragnehmer auch selbst hätte erbringen können, so kann er auch eine fachgerechte Nachtragskalkulation vorlegen.</a:t>
            </a:r>
          </a:p>
          <a:p>
            <a:r>
              <a:rPr lang="de-DE" dirty="0"/>
              <a:t>Konnte er eine Leistung dagegen nicht selbst erbringen und wies deshalb eine Nachunternehmerleistung aus, kann</a:t>
            </a:r>
          </a:p>
          <a:p>
            <a:pPr lvl="1"/>
            <a:r>
              <a:rPr lang="de-DE" dirty="0"/>
              <a:t>der Hauptunternehmer eine Nachtragskalkulation vorlegen, soweit der Nachunternehmer seine Auftragskalkulation bereits ausgehändigt hat, sodass sie in die Auftragskalkulation mit einfließen konnte, oder</a:t>
            </a:r>
          </a:p>
          <a:p>
            <a:pPr lvl="1"/>
            <a:r>
              <a:rPr lang="de-DE" dirty="0"/>
              <a:t>der Hauptunternehmer weicht auf das allgemeine Kostenermittlungssystem aus und berechnet so die Vergütung für die modifizierte Leistung analog.</a:t>
            </a:r>
          </a:p>
          <a:p>
            <a:r>
              <a:rPr lang="de-DE" dirty="0"/>
              <a:t>In keinem der Fälle kommt es somit auf die Kosten des Nachunternehmers an.</a:t>
            </a:r>
          </a:p>
          <a:p>
            <a:r>
              <a:rPr lang="de-DE" dirty="0"/>
              <a:t>Kauft der Auftragnehmer die Nachunternehmerleistung dabei billiger ein als kalkuliert, bleibt der „Vergabegewinn“ erhalten und wird auf die veränderte Nachunternehmerleistung mit dem Prozentsatz des früher kalkulierten Vergabegewinns aufgeschlagen. Einen möglichen Vergabeverlust muss nur dann fortgeschrieben werden, wenn keine Ausnahme greift.</a:t>
            </a:r>
          </a:p>
        </p:txBody>
      </p:sp>
    </p:spTree>
    <p:extLst>
      <p:ext uri="{BB962C8B-B14F-4D97-AF65-F5344CB8AC3E}">
        <p14:creationId xmlns:p14="http://schemas.microsoft.com/office/powerpoint/2010/main" val="33823822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7B15E-F345-4CEE-BB9F-4B5EA49867AA}"/>
              </a:ext>
            </a:extLst>
          </p:cNvPr>
          <p:cNvSpPr>
            <a:spLocks noGrp="1"/>
          </p:cNvSpPr>
          <p:nvPr>
            <p:ph type="title"/>
          </p:nvPr>
        </p:nvSpPr>
        <p:spPr/>
        <p:txBody>
          <a:bodyPr/>
          <a:lstStyle/>
          <a:p>
            <a:r>
              <a:rPr lang="de-DE" dirty="0"/>
              <a:t>Loslösung von einer schon getroffenen Nachtragsvereinbarung</a:t>
            </a:r>
          </a:p>
        </p:txBody>
      </p:sp>
      <p:sp>
        <p:nvSpPr>
          <p:cNvPr id="3" name="Inhaltsplatzhalter 2">
            <a:extLst>
              <a:ext uri="{FF2B5EF4-FFF2-40B4-BE49-F238E27FC236}">
                <a16:creationId xmlns:a16="http://schemas.microsoft.com/office/drawing/2014/main" id="{C8AB2FE7-A771-4DE8-A6CB-9320854C1CD5}"/>
              </a:ext>
            </a:extLst>
          </p:cNvPr>
          <p:cNvSpPr>
            <a:spLocks noGrp="1"/>
          </p:cNvSpPr>
          <p:nvPr>
            <p:ph idx="1"/>
          </p:nvPr>
        </p:nvSpPr>
        <p:spPr/>
        <p:txBody>
          <a:bodyPr/>
          <a:lstStyle/>
          <a:p>
            <a:r>
              <a:rPr lang="de-DE" dirty="0"/>
              <a:t>Ist die Nachtragsleistung vom ursprünglichen </a:t>
            </a:r>
            <a:r>
              <a:rPr lang="de-DE" dirty="0" err="1"/>
              <a:t>Bausoll</a:t>
            </a:r>
            <a:r>
              <a:rPr lang="de-DE" dirty="0"/>
              <a:t> bereits umfasst, kann der Auftraggeber, die Nachtragsvergütung vom Auftragnehmer zurückverlangen oder die Zahlung, soweit noch nicht erfolgt, verweigern.</a:t>
            </a:r>
          </a:p>
          <a:p>
            <a:r>
              <a:rPr lang="de-DE" dirty="0"/>
              <a:t>Erklärt der Auftraggeber jedoch nach Prüfung der Nachtragsrechnung mit der Höhe, aufgrund der für ihn unklaren Positionen der Rechnung, nicht einverstanden, so ist darin ein Schuldanerkenntnis zu sehen, womit der unbestrittenen Positionen zugestimmt wird.</a:t>
            </a:r>
          </a:p>
          <a:p>
            <a:r>
              <a:rPr lang="de-DE" dirty="0"/>
              <a:t>Haben sich die Parteien über streitige Positionen geeinigt, ist darin ein Vergleich zu sehen, der nur gemäß § 779 BGB angreifbar ist.</a:t>
            </a:r>
          </a:p>
        </p:txBody>
      </p:sp>
    </p:spTree>
    <p:extLst>
      <p:ext uri="{BB962C8B-B14F-4D97-AF65-F5344CB8AC3E}">
        <p14:creationId xmlns:p14="http://schemas.microsoft.com/office/powerpoint/2010/main" val="22614464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6A2AA-1B86-48A5-885A-6AEEFE6BAD2A}"/>
              </a:ext>
            </a:extLst>
          </p:cNvPr>
          <p:cNvSpPr>
            <a:spLocks noGrp="1"/>
          </p:cNvSpPr>
          <p:nvPr>
            <p:ph type="title"/>
          </p:nvPr>
        </p:nvSpPr>
        <p:spPr/>
        <p:txBody>
          <a:bodyPr/>
          <a:lstStyle/>
          <a:p>
            <a:r>
              <a:rPr lang="de-DE" dirty="0"/>
              <a:t>Beweislast</a:t>
            </a:r>
          </a:p>
        </p:txBody>
      </p:sp>
      <p:sp>
        <p:nvSpPr>
          <p:cNvPr id="3" name="Inhaltsplatzhalter 2">
            <a:extLst>
              <a:ext uri="{FF2B5EF4-FFF2-40B4-BE49-F238E27FC236}">
                <a16:creationId xmlns:a16="http://schemas.microsoft.com/office/drawing/2014/main" id="{D4AB4986-89B2-4EF5-9939-5D726E56FE31}"/>
              </a:ext>
            </a:extLst>
          </p:cNvPr>
          <p:cNvSpPr>
            <a:spLocks noGrp="1"/>
          </p:cNvSpPr>
          <p:nvPr>
            <p:ph idx="1"/>
          </p:nvPr>
        </p:nvSpPr>
        <p:spPr/>
        <p:txBody>
          <a:bodyPr>
            <a:normAutofit fontScale="77500" lnSpcReduction="20000"/>
          </a:bodyPr>
          <a:lstStyle/>
          <a:p>
            <a:r>
              <a:rPr lang="de-DE" dirty="0"/>
              <a:t>Der Auftragnehmer trägt die Beweislast für die Bausoll-</a:t>
            </a:r>
            <a:r>
              <a:rPr lang="de-DE" dirty="0" err="1"/>
              <a:t>Bauist</a:t>
            </a:r>
            <a:r>
              <a:rPr lang="de-DE" dirty="0"/>
              <a:t>-Abweichung. Die Ermittlung des </a:t>
            </a:r>
            <a:r>
              <a:rPr lang="de-DE" dirty="0" err="1"/>
              <a:t>Bausolls</a:t>
            </a:r>
            <a:r>
              <a:rPr lang="de-DE" dirty="0"/>
              <a:t> ist hierbei Auslegungs- und nicht Beweisfrage.</a:t>
            </a:r>
          </a:p>
          <a:p>
            <a:r>
              <a:rPr lang="de-DE" dirty="0"/>
              <a:t>Er muss entweder die Anordnungen nach § 2 Abs. 5, 6 VOB/B oder die einzelnen Voraussetzungen von § 2 Abs. 8 Nr. 2 oder 3 VOB/B beweisen. (Ggf. auch die Ankündigung aus Abs. 6.)</a:t>
            </a:r>
          </a:p>
          <a:p>
            <a:r>
              <a:rPr lang="de-DE" dirty="0"/>
              <a:t>Zur Berechnung dient die Auftragskalkulation und die entsprechenden Bezugspositionen, die darzulegen und zu beweisen sind. Fehlt ihm die Auftragskalkulation, muss er diese nachträglich anfertigen. Legt der Auftragnehmer diese nicht vor oder verweigert die Vorlage, erhält er nichts. Auch die oben besprochenen Ausnahmen von der Bindung an den alten Preis muss der Auftragnehmer darlegen und beweisen. Ebenso die Richtigkeit seiner Berechnung.</a:t>
            </a:r>
          </a:p>
          <a:p>
            <a:r>
              <a:rPr lang="de-DE" dirty="0"/>
              <a:t>Darlegungs- und Beweismängel schließen einen Anspruch auf Nachtragsvergütung nicht völlig aus, soweit noch eine Schätzung durch Sachverständige nach § 287 ZPO möglich ist, also dafür plausible Gründe vorliegen.</a:t>
            </a:r>
          </a:p>
        </p:txBody>
      </p:sp>
    </p:spTree>
    <p:extLst>
      <p:ext uri="{BB962C8B-B14F-4D97-AF65-F5344CB8AC3E}">
        <p14:creationId xmlns:p14="http://schemas.microsoft.com/office/powerpoint/2010/main" val="5922241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F63E6-56CB-432F-A4CB-A446AAC379CF}"/>
              </a:ext>
            </a:extLst>
          </p:cNvPr>
          <p:cNvSpPr>
            <a:spLocks noGrp="1"/>
          </p:cNvSpPr>
          <p:nvPr>
            <p:ph type="title"/>
          </p:nvPr>
        </p:nvSpPr>
        <p:spPr/>
        <p:txBody>
          <a:bodyPr/>
          <a:lstStyle/>
          <a:p>
            <a:r>
              <a:rPr lang="de-DE" dirty="0"/>
              <a:t>§ 2 VOB/B im Überblick</a:t>
            </a:r>
          </a:p>
        </p:txBody>
      </p:sp>
      <p:graphicFrame>
        <p:nvGraphicFramePr>
          <p:cNvPr id="4" name="Inhaltsplatzhalter 3">
            <a:extLst>
              <a:ext uri="{FF2B5EF4-FFF2-40B4-BE49-F238E27FC236}">
                <a16:creationId xmlns:a16="http://schemas.microsoft.com/office/drawing/2014/main" id="{C011CBC7-711F-4975-86C6-4B52EA300046}"/>
              </a:ext>
            </a:extLst>
          </p:cNvPr>
          <p:cNvGraphicFramePr>
            <a:graphicFrameLocks noGrp="1"/>
          </p:cNvGraphicFramePr>
          <p:nvPr>
            <p:ph idx="1"/>
          </p:nvPr>
        </p:nvGraphicFramePr>
        <p:xfrm>
          <a:off x="838200" y="1408374"/>
          <a:ext cx="10515600" cy="5344160"/>
        </p:xfrm>
        <a:graphic>
          <a:graphicData uri="http://schemas.openxmlformats.org/drawingml/2006/table">
            <a:tbl>
              <a:tblPr firstRow="1" bandRow="1">
                <a:tableStyleId>{5C22544A-7EE6-4342-B048-85BDC9FD1C3A}</a:tableStyleId>
              </a:tblPr>
              <a:tblGrid>
                <a:gridCol w="1949970">
                  <a:extLst>
                    <a:ext uri="{9D8B030D-6E8A-4147-A177-3AD203B41FA5}">
                      <a16:colId xmlns:a16="http://schemas.microsoft.com/office/drawing/2014/main" val="3657596052"/>
                    </a:ext>
                  </a:extLst>
                </a:gridCol>
                <a:gridCol w="8565630">
                  <a:extLst>
                    <a:ext uri="{9D8B030D-6E8A-4147-A177-3AD203B41FA5}">
                      <a16:colId xmlns:a16="http://schemas.microsoft.com/office/drawing/2014/main" val="211141043"/>
                    </a:ext>
                  </a:extLst>
                </a:gridCol>
              </a:tblGrid>
              <a:tr h="370840">
                <a:tc>
                  <a:txBody>
                    <a:bodyPr/>
                    <a:lstStyle/>
                    <a:p>
                      <a:r>
                        <a:rPr lang="de-DE" b="0" dirty="0">
                          <a:solidFill>
                            <a:schemeClr val="tx1"/>
                          </a:solidFill>
                        </a:rPr>
                        <a:t>Abs. 1</a:t>
                      </a:r>
                    </a:p>
                  </a:txBody>
                  <a:tcPr>
                    <a:solidFill>
                      <a:srgbClr val="E9EBF5"/>
                    </a:solidFill>
                  </a:tcPr>
                </a:tc>
                <a:tc>
                  <a:txBody>
                    <a:bodyPr/>
                    <a:lstStyle/>
                    <a:p>
                      <a:r>
                        <a:rPr lang="de-DE" b="0" dirty="0">
                          <a:solidFill>
                            <a:schemeClr val="tx1"/>
                          </a:solidFill>
                        </a:rPr>
                        <a:t>Grundsatz welche Leistungen von der Vergütung erfasst sind.</a:t>
                      </a:r>
                    </a:p>
                  </a:txBody>
                  <a:tcPr>
                    <a:solidFill>
                      <a:srgbClr val="E9EBF5"/>
                    </a:solidFill>
                  </a:tcPr>
                </a:tc>
                <a:extLst>
                  <a:ext uri="{0D108BD9-81ED-4DB2-BD59-A6C34878D82A}">
                    <a16:rowId xmlns:a16="http://schemas.microsoft.com/office/drawing/2014/main" val="2549096523"/>
                  </a:ext>
                </a:extLst>
              </a:tr>
              <a:tr h="370840">
                <a:tc>
                  <a:txBody>
                    <a:bodyPr/>
                    <a:lstStyle/>
                    <a:p>
                      <a:r>
                        <a:rPr lang="de-DE" dirty="0"/>
                        <a:t>Abs. 2</a:t>
                      </a:r>
                    </a:p>
                  </a:txBody>
                  <a:tcPr/>
                </a:tc>
                <a:tc>
                  <a:txBody>
                    <a:bodyPr/>
                    <a:lstStyle/>
                    <a:p>
                      <a:r>
                        <a:rPr lang="de-DE" dirty="0"/>
                        <a:t>Grundsatz woraus sich der Preis berechnet, soweit keine Ausnahme besteht.</a:t>
                      </a:r>
                    </a:p>
                  </a:txBody>
                  <a:tcPr/>
                </a:tc>
                <a:extLst>
                  <a:ext uri="{0D108BD9-81ED-4DB2-BD59-A6C34878D82A}">
                    <a16:rowId xmlns:a16="http://schemas.microsoft.com/office/drawing/2014/main" val="896516563"/>
                  </a:ext>
                </a:extLst>
              </a:tr>
              <a:tr h="370840">
                <a:tc>
                  <a:txBody>
                    <a:bodyPr/>
                    <a:lstStyle/>
                    <a:p>
                      <a:r>
                        <a:rPr lang="de-DE" dirty="0"/>
                        <a:t>Abs. 3</a:t>
                      </a:r>
                    </a:p>
                  </a:txBody>
                  <a:tcPr/>
                </a:tc>
                <a:tc>
                  <a:txBody>
                    <a:bodyPr/>
                    <a:lstStyle/>
                    <a:p>
                      <a:r>
                        <a:rPr lang="de-DE" dirty="0"/>
                        <a:t>Leistung weicht ab, sodass sich der Preis +/- verändert.</a:t>
                      </a:r>
                      <a:br>
                        <a:rPr lang="de-DE" dirty="0"/>
                      </a:br>
                      <a:r>
                        <a:rPr lang="de-DE" dirty="0"/>
                        <a:t>Nr.1: Grundsatz – Preis bleibt bei Abweichungen von bis zu 10% unverändert.</a:t>
                      </a:r>
                      <a:br>
                        <a:rPr lang="de-DE" dirty="0"/>
                      </a:br>
                      <a:r>
                        <a:rPr lang="de-DE" b="0" dirty="0">
                          <a:solidFill>
                            <a:schemeClr val="tx1"/>
                          </a:solidFill>
                        </a:rPr>
                        <a:t>Nr.2: Abweichungen über 10% werden auf Verlangen einer Partei nachverhandelt.</a:t>
                      </a:r>
                      <a:br>
                        <a:rPr lang="de-DE" b="0" dirty="0">
                          <a:solidFill>
                            <a:schemeClr val="tx1"/>
                          </a:solidFill>
                        </a:rPr>
                      </a:br>
                      <a:r>
                        <a:rPr lang="de-DE" b="0" dirty="0">
                          <a:solidFill>
                            <a:schemeClr val="tx1"/>
                          </a:solidFill>
                        </a:rPr>
                        <a:t>Nr.3: Anpassung der Gewinnerwartung, wenn bei Leistungsänderung der Gewinn ausbleibt.</a:t>
                      </a:r>
                      <a:br>
                        <a:rPr lang="de-DE" b="0" dirty="0">
                          <a:solidFill>
                            <a:schemeClr val="tx1"/>
                          </a:solidFill>
                        </a:rPr>
                      </a:br>
                      <a:r>
                        <a:rPr lang="de-DE" b="0" dirty="0">
                          <a:solidFill>
                            <a:schemeClr val="tx1"/>
                          </a:solidFill>
                        </a:rPr>
                        <a:t>Nr.4: Pauschalpreis wird mit dem Einheitspreis angepasst.</a:t>
                      </a:r>
                    </a:p>
                  </a:txBody>
                  <a:tcPr>
                    <a:solidFill>
                      <a:srgbClr val="E9EBF5"/>
                    </a:solidFill>
                  </a:tcPr>
                </a:tc>
                <a:extLst>
                  <a:ext uri="{0D108BD9-81ED-4DB2-BD59-A6C34878D82A}">
                    <a16:rowId xmlns:a16="http://schemas.microsoft.com/office/drawing/2014/main" val="2069054738"/>
                  </a:ext>
                </a:extLst>
              </a:tr>
              <a:tr h="370840">
                <a:tc>
                  <a:txBody>
                    <a:bodyPr/>
                    <a:lstStyle/>
                    <a:p>
                      <a:r>
                        <a:rPr lang="de-DE" dirty="0"/>
                        <a:t>Abs. 4</a:t>
                      </a:r>
                    </a:p>
                  </a:txBody>
                  <a:tcPr/>
                </a:tc>
                <a:tc>
                  <a:txBody>
                    <a:bodyPr/>
                    <a:lstStyle/>
                    <a:p>
                      <a:r>
                        <a:rPr lang="de-DE" dirty="0"/>
                        <a:t>Anspruch auf Vergütung bei Eigenleistung des Auftraggebers.</a:t>
                      </a:r>
                    </a:p>
                  </a:txBody>
                  <a:tcPr/>
                </a:tc>
                <a:extLst>
                  <a:ext uri="{0D108BD9-81ED-4DB2-BD59-A6C34878D82A}">
                    <a16:rowId xmlns:a16="http://schemas.microsoft.com/office/drawing/2014/main" val="722822952"/>
                  </a:ext>
                </a:extLst>
              </a:tr>
              <a:tr h="370840">
                <a:tc>
                  <a:txBody>
                    <a:bodyPr/>
                    <a:lstStyle/>
                    <a:p>
                      <a:r>
                        <a:rPr lang="de-DE" dirty="0"/>
                        <a:t>Abs. 5</a:t>
                      </a:r>
                    </a:p>
                  </a:txBody>
                  <a:tcPr/>
                </a:tc>
                <a:tc>
                  <a:txBody>
                    <a:bodyPr/>
                    <a:lstStyle/>
                    <a:p>
                      <a:r>
                        <a:rPr lang="de-DE" dirty="0"/>
                        <a:t>Preisanpassung bei Änderung des Bauentwurfs oder anderer Anordnungen des Auftraggebers.</a:t>
                      </a:r>
                    </a:p>
                  </a:txBody>
                  <a:tcPr/>
                </a:tc>
                <a:extLst>
                  <a:ext uri="{0D108BD9-81ED-4DB2-BD59-A6C34878D82A}">
                    <a16:rowId xmlns:a16="http://schemas.microsoft.com/office/drawing/2014/main" val="3211936039"/>
                  </a:ext>
                </a:extLst>
              </a:tr>
              <a:tr h="370840">
                <a:tc>
                  <a:txBody>
                    <a:bodyPr/>
                    <a:lstStyle/>
                    <a:p>
                      <a:r>
                        <a:rPr lang="de-DE" dirty="0"/>
                        <a:t>Abs. 6</a:t>
                      </a:r>
                    </a:p>
                  </a:txBody>
                  <a:tcPr/>
                </a:tc>
                <a:tc>
                  <a:txBody>
                    <a:bodyPr/>
                    <a:lstStyle/>
                    <a:p>
                      <a:r>
                        <a:rPr lang="de-DE" dirty="0"/>
                        <a:t>Besondere Vergütung für Leistungen, die nicht im Vertrag vorgesehen sind.</a:t>
                      </a:r>
                    </a:p>
                  </a:txBody>
                  <a:tcPr/>
                </a:tc>
                <a:extLst>
                  <a:ext uri="{0D108BD9-81ED-4DB2-BD59-A6C34878D82A}">
                    <a16:rowId xmlns:a16="http://schemas.microsoft.com/office/drawing/2014/main" val="2172657718"/>
                  </a:ext>
                </a:extLst>
              </a:tr>
              <a:tr h="370840">
                <a:tc>
                  <a:txBody>
                    <a:bodyPr/>
                    <a:lstStyle/>
                    <a:p>
                      <a:r>
                        <a:rPr lang="de-DE" dirty="0"/>
                        <a:t>Abs. 7 </a:t>
                      </a:r>
                    </a:p>
                  </a:txBody>
                  <a:tcPr/>
                </a:tc>
                <a:tc>
                  <a:txBody>
                    <a:bodyPr/>
                    <a:lstStyle/>
                    <a:p>
                      <a:r>
                        <a:rPr lang="de-DE" dirty="0"/>
                        <a:t>Pauschalvertrag</a:t>
                      </a:r>
                    </a:p>
                  </a:txBody>
                  <a:tcPr/>
                </a:tc>
                <a:extLst>
                  <a:ext uri="{0D108BD9-81ED-4DB2-BD59-A6C34878D82A}">
                    <a16:rowId xmlns:a16="http://schemas.microsoft.com/office/drawing/2014/main" val="1851595879"/>
                  </a:ext>
                </a:extLst>
              </a:tr>
              <a:tr h="370840">
                <a:tc>
                  <a:txBody>
                    <a:bodyPr/>
                    <a:lstStyle/>
                    <a:p>
                      <a:r>
                        <a:rPr lang="de-DE" dirty="0"/>
                        <a:t>Abs. 8</a:t>
                      </a:r>
                    </a:p>
                  </a:txBody>
                  <a:tcPr/>
                </a:tc>
                <a:tc>
                  <a:txBody>
                    <a:bodyPr/>
                    <a:lstStyle/>
                    <a:p>
                      <a:r>
                        <a:rPr lang="de-DE" dirty="0"/>
                        <a:t>Vergütung für Leistungen die nicht vom Auftraggeber veranlasst wurden. </a:t>
                      </a:r>
                    </a:p>
                  </a:txBody>
                  <a:tcPr/>
                </a:tc>
                <a:extLst>
                  <a:ext uri="{0D108BD9-81ED-4DB2-BD59-A6C34878D82A}">
                    <a16:rowId xmlns:a16="http://schemas.microsoft.com/office/drawing/2014/main" val="2954016085"/>
                  </a:ext>
                </a:extLst>
              </a:tr>
              <a:tr h="370840">
                <a:tc>
                  <a:txBody>
                    <a:bodyPr/>
                    <a:lstStyle/>
                    <a:p>
                      <a:r>
                        <a:rPr lang="de-DE" dirty="0"/>
                        <a:t>Abs. 9</a:t>
                      </a:r>
                    </a:p>
                  </a:txBody>
                  <a:tcPr/>
                </a:tc>
                <a:tc>
                  <a:txBody>
                    <a:bodyPr/>
                    <a:lstStyle/>
                    <a:p>
                      <a:r>
                        <a:rPr lang="de-DE" dirty="0"/>
                        <a:t>Vergütung von technischen Vertragsbedingungen/Zeichnungen und Rechnungen.</a:t>
                      </a:r>
                    </a:p>
                  </a:txBody>
                  <a:tcPr/>
                </a:tc>
                <a:extLst>
                  <a:ext uri="{0D108BD9-81ED-4DB2-BD59-A6C34878D82A}">
                    <a16:rowId xmlns:a16="http://schemas.microsoft.com/office/drawing/2014/main" val="248251880"/>
                  </a:ext>
                </a:extLst>
              </a:tr>
              <a:tr h="370840">
                <a:tc>
                  <a:txBody>
                    <a:bodyPr/>
                    <a:lstStyle/>
                    <a:p>
                      <a:r>
                        <a:rPr lang="de-DE" dirty="0"/>
                        <a:t>Abs. 10</a:t>
                      </a:r>
                    </a:p>
                  </a:txBody>
                  <a:tcPr/>
                </a:tc>
                <a:tc>
                  <a:txBody>
                    <a:bodyPr/>
                    <a:lstStyle/>
                    <a:p>
                      <a:r>
                        <a:rPr lang="de-DE" dirty="0"/>
                        <a:t>Vergütung nach Stundenlohn.</a:t>
                      </a:r>
                    </a:p>
                  </a:txBody>
                  <a:tcPr/>
                </a:tc>
                <a:extLst>
                  <a:ext uri="{0D108BD9-81ED-4DB2-BD59-A6C34878D82A}">
                    <a16:rowId xmlns:a16="http://schemas.microsoft.com/office/drawing/2014/main" val="433523024"/>
                  </a:ext>
                </a:extLst>
              </a:tr>
            </a:tbl>
          </a:graphicData>
        </a:graphic>
      </p:graphicFrame>
    </p:spTree>
    <p:extLst>
      <p:ext uri="{BB962C8B-B14F-4D97-AF65-F5344CB8AC3E}">
        <p14:creationId xmlns:p14="http://schemas.microsoft.com/office/powerpoint/2010/main" val="7325345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F6ED1-99C9-4807-9D71-9CD96C703B1B}"/>
              </a:ext>
            </a:extLst>
          </p:cNvPr>
          <p:cNvSpPr>
            <a:spLocks noGrp="1"/>
          </p:cNvSpPr>
          <p:nvPr>
            <p:ph type="title"/>
          </p:nvPr>
        </p:nvSpPr>
        <p:spPr/>
        <p:txBody>
          <a:bodyPr/>
          <a:lstStyle/>
          <a:p>
            <a:r>
              <a:rPr lang="de-DE" dirty="0"/>
              <a:t>§ 642 BGB – Mitwirkung des Bestellers</a:t>
            </a:r>
          </a:p>
        </p:txBody>
      </p:sp>
      <p:sp>
        <p:nvSpPr>
          <p:cNvPr id="3" name="Inhaltsplatzhalter 2">
            <a:extLst>
              <a:ext uri="{FF2B5EF4-FFF2-40B4-BE49-F238E27FC236}">
                <a16:creationId xmlns:a16="http://schemas.microsoft.com/office/drawing/2014/main" id="{EE9E6A56-0170-4474-9980-757F0FB4A43D}"/>
              </a:ext>
            </a:extLst>
          </p:cNvPr>
          <p:cNvSpPr>
            <a:spLocks noGrp="1"/>
          </p:cNvSpPr>
          <p:nvPr>
            <p:ph idx="1"/>
          </p:nvPr>
        </p:nvSpPr>
        <p:spPr/>
        <p:txBody>
          <a:bodyPr/>
          <a:lstStyle/>
          <a:p>
            <a:pPr marL="0" indent="0">
              <a:buNone/>
            </a:pPr>
            <a:r>
              <a:rPr lang="de-DE" dirty="0"/>
              <a:t>(1) Ist bei der Herstellung des Werkes eine Handlung des Bestellers erforderlich, so kann der Unternehmer, wenn </a:t>
            </a:r>
            <a:r>
              <a:rPr lang="de-DE"/>
              <a:t>der B</a:t>
            </a:r>
            <a:r>
              <a:rPr lang="de-DE" dirty="0"/>
              <a:t>e</a:t>
            </a:r>
            <a:r>
              <a:rPr lang="de-DE"/>
              <a:t>steller </a:t>
            </a:r>
            <a:r>
              <a:rPr lang="de-DE" dirty="0"/>
              <a:t>durch das Unterlassen der Handlung in Verzug der Annahme kommt, eine angemessene Entschädigung verlangen.</a:t>
            </a:r>
          </a:p>
          <a:p>
            <a:pPr marL="0" indent="0">
              <a:buNone/>
            </a:pPr>
            <a:r>
              <a:rPr lang="de-DE" dirty="0"/>
              <a:t>(2) Die Höhe der Entschädigung bestimmt sich einerseits nach der Dauer des Verzugs und der Höhe der vereinbarten Vergütung, andererseits nach demjenigen, was der Unternehmer infolge des Verzugs an Aufwendungen erspart oder durch anderweitige Verwendung seiner Arbeitskraft erwerben kann.</a:t>
            </a:r>
          </a:p>
        </p:txBody>
      </p:sp>
    </p:spTree>
    <p:extLst>
      <p:ext uri="{BB962C8B-B14F-4D97-AF65-F5344CB8AC3E}">
        <p14:creationId xmlns:p14="http://schemas.microsoft.com/office/powerpoint/2010/main" val="30154922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3189007"/>
            <a:ext cx="10515600" cy="1325563"/>
          </a:xfrm>
          <a:solidFill>
            <a:schemeClr val="accent2">
              <a:lumMod val="20000"/>
              <a:lumOff val="80000"/>
            </a:schemeClr>
          </a:solidFill>
        </p:spPr>
        <p:txBody>
          <a:bodyPr>
            <a:normAutofit/>
          </a:bodyPr>
          <a:lstStyle/>
          <a:p>
            <a:pPr marL="896938" indent="-896938"/>
            <a:r>
              <a:rPr lang="de-DE" sz="3200" dirty="0"/>
              <a:t>IV.	Sicherheiten im Baurecht</a:t>
            </a:r>
          </a:p>
        </p:txBody>
      </p:sp>
      <p:sp>
        <p:nvSpPr>
          <p:cNvPr id="3" name="Foliennummernplatzhalter 2"/>
          <p:cNvSpPr>
            <a:spLocks noGrp="1"/>
          </p:cNvSpPr>
          <p:nvPr>
            <p:ph type="sldNum" sz="quarter" idx="12"/>
          </p:nvPr>
        </p:nvSpPr>
        <p:spPr/>
        <p:txBody>
          <a:bodyPr/>
          <a:lstStyle/>
          <a:p>
            <a:fld id="{4396F751-E4A1-47A1-80D3-B71F4B343170}" type="slidenum">
              <a:rPr lang="de-DE" smtClean="0"/>
              <a:t>128</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9845856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07568" y="332657"/>
            <a:ext cx="7344816" cy="576064"/>
          </a:xfrm>
          <a:solidFill>
            <a:schemeClr val="accent2">
              <a:lumMod val="20000"/>
              <a:lumOff val="80000"/>
            </a:schemeClr>
          </a:solidFill>
        </p:spPr>
        <p:txBody>
          <a:bodyPr anchor="t">
            <a:noAutofit/>
          </a:bodyPr>
          <a:lstStyle/>
          <a:p>
            <a:pPr algn="l"/>
            <a:r>
              <a:rPr lang="de-DE" sz="3200" dirty="0">
                <a:latin typeface="Arial" panose="020B0604020202020204" pitchFamily="34" charset="0"/>
                <a:cs typeface="Arial" panose="020B0604020202020204" pitchFamily="34" charset="0"/>
              </a:rPr>
              <a:t>Darstellungsziel:</a:t>
            </a:r>
          </a:p>
        </p:txBody>
      </p:sp>
      <p:sp>
        <p:nvSpPr>
          <p:cNvPr id="3" name="Untertitel 2"/>
          <p:cNvSpPr>
            <a:spLocks noGrp="1"/>
          </p:cNvSpPr>
          <p:nvPr>
            <p:ph type="subTitle" idx="1"/>
          </p:nvPr>
        </p:nvSpPr>
        <p:spPr>
          <a:xfrm>
            <a:off x="2783632" y="2492896"/>
            <a:ext cx="5472608" cy="2736304"/>
          </a:xfrm>
          <a:solidFill>
            <a:schemeClr val="accent2">
              <a:lumMod val="20000"/>
              <a:lumOff val="80000"/>
            </a:schemeClr>
          </a:solidFill>
        </p:spPr>
        <p:txBody>
          <a:bodyPr>
            <a:normAutofit/>
          </a:bodyPr>
          <a:lstStyle/>
          <a:p>
            <a:pPr marL="447675" indent="-447675" algn="l" defTabSz="447675">
              <a:spcBef>
                <a:spcPts val="0"/>
              </a:spcBef>
              <a:buFontTx/>
              <a:buChar char="-"/>
            </a:pPr>
            <a:r>
              <a:rPr lang="de-DE" dirty="0">
                <a:solidFill>
                  <a:srgbClr val="0A0A0A"/>
                </a:solidFill>
                <a:latin typeface="Arial" panose="020B0604020202020204" pitchFamily="34" charset="0"/>
                <a:cs typeface="Arial" panose="020B0604020202020204" pitchFamily="34" charset="0"/>
              </a:rPr>
              <a:t>Arten der Sicherheit (gesetzlich/vertraglich)</a:t>
            </a:r>
          </a:p>
          <a:p>
            <a:pPr marL="447675" indent="-447675" algn="l" defTabSz="447675">
              <a:spcBef>
                <a:spcPts val="0"/>
              </a:spcBef>
              <a:buFontTx/>
              <a:buChar char="-"/>
            </a:pPr>
            <a:r>
              <a:rPr lang="de-DE" dirty="0">
                <a:solidFill>
                  <a:srgbClr val="0A0A0A"/>
                </a:solidFill>
                <a:latin typeface="Arial" panose="020B0604020202020204" pitchFamily="34" charset="0"/>
                <a:cs typeface="Arial" panose="020B0604020202020204" pitchFamily="34" charset="0"/>
              </a:rPr>
              <a:t>Die Bürgschaft (Begriff und Praxis)</a:t>
            </a:r>
          </a:p>
          <a:p>
            <a:pPr marL="447675" indent="-447675" algn="l" defTabSz="447675">
              <a:spcBef>
                <a:spcPts val="0"/>
              </a:spcBef>
              <a:buFontTx/>
              <a:buChar char="-"/>
            </a:pPr>
            <a:r>
              <a:rPr lang="de-DE" dirty="0">
                <a:solidFill>
                  <a:srgbClr val="0A0A0A"/>
                </a:solidFill>
                <a:latin typeface="Arial" panose="020B0604020202020204" pitchFamily="34" charset="0"/>
                <a:cs typeface="Arial" panose="020B0604020202020204" pitchFamily="34" charset="0"/>
              </a:rPr>
              <a:t>Einführung in die vertraglichen Regelungsmöglichkeiten</a:t>
            </a:r>
          </a:p>
          <a:p>
            <a:pPr marL="447675" indent="-447675" algn="l" defTabSz="447675">
              <a:spcBef>
                <a:spcPts val="0"/>
              </a:spcBef>
              <a:buFontTx/>
              <a:buChar char="-"/>
            </a:pPr>
            <a:r>
              <a:rPr lang="de-DE" dirty="0">
                <a:solidFill>
                  <a:srgbClr val="0A0A0A"/>
                </a:solidFill>
                <a:latin typeface="Arial" panose="020B0604020202020204" pitchFamily="34" charset="0"/>
                <a:cs typeface="Arial" panose="020B0604020202020204" pitchFamily="34" charset="0"/>
              </a:rPr>
              <a:t>Sicherheiten in Allgemeinen Geschäftsbedingungen</a:t>
            </a:r>
          </a:p>
          <a:p>
            <a:pPr marL="447675" indent="-447675" algn="l" defTabSz="447675">
              <a:spcBef>
                <a:spcPts val="0"/>
              </a:spcBef>
              <a:buFontTx/>
              <a:buChar char="-"/>
            </a:pPr>
            <a:r>
              <a:rPr lang="de-DE" dirty="0">
                <a:solidFill>
                  <a:srgbClr val="0A0A0A"/>
                </a:solidFill>
              </a:rPr>
              <a:t>Praxistipps</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986390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745" y="466727"/>
            <a:ext cx="10232923" cy="549274"/>
          </a:xfrm>
          <a:solidFill>
            <a:schemeClr val="accent4"/>
          </a:solidFill>
        </p:spPr>
        <p:txBody>
          <a:bodyPr>
            <a:normAutofit fontScale="90000"/>
          </a:bodyPr>
          <a:lstStyle/>
          <a:p>
            <a:r>
              <a:rPr lang="de-DE" dirty="0"/>
              <a:t>I.1	Materielles Recht / Privatrecht / BGB</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13</a:t>
            </a:fld>
            <a:endParaRPr lang="de-DE"/>
          </a:p>
        </p:txBody>
      </p:sp>
      <p:pic>
        <p:nvPicPr>
          <p:cNvPr id="5" name="Grafik 4" descr="http://www.fh-potsdam.de/fileadmin/Resources/Public/images/logo_wh.png">
            <a:hlinkClick r:id="rId3" tgtFrame="&quot;_self&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6" name="Textfeld 5"/>
          <p:cNvSpPr txBox="1"/>
          <p:nvPr/>
        </p:nvSpPr>
        <p:spPr>
          <a:xfrm>
            <a:off x="468745" y="1459345"/>
            <a:ext cx="10232923" cy="4524315"/>
          </a:xfrm>
          <a:prstGeom prst="rect">
            <a:avLst/>
          </a:prstGeom>
          <a:solidFill>
            <a:schemeClr val="accent2">
              <a:lumMod val="20000"/>
              <a:lumOff val="80000"/>
            </a:schemeClr>
          </a:solidFill>
        </p:spPr>
        <p:txBody>
          <a:bodyPr wrap="square" rtlCol="0">
            <a:spAutoFit/>
          </a:bodyPr>
          <a:lstStyle/>
          <a:p>
            <a:r>
              <a:rPr lang="de-DE" dirty="0">
                <a:latin typeface="Arial" panose="020B0604020202020204" pitchFamily="34" charset="0"/>
                <a:cs typeface="Arial" panose="020B0604020202020204" pitchFamily="34" charset="0"/>
              </a:rPr>
              <a:t>Wichtigste Kodifikation:</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Bürgerliches Gesetzbuch vom 01.01.1900 (letzte Änderung 01.01.2018).</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Aufbau:</a:t>
            </a:r>
          </a:p>
          <a:p>
            <a:endParaRPr lang="de-DE" dirty="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Allgemeiner Teil</a:t>
            </a:r>
          </a:p>
          <a:p>
            <a:pPr lvl="1"/>
            <a:endParaRPr lang="de-DE" dirty="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Recht der Schuldverhältnisse</a:t>
            </a:r>
          </a:p>
          <a:p>
            <a:pPr lvl="1"/>
            <a:endParaRPr lang="de-DE" dirty="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Sachenrecht</a:t>
            </a:r>
          </a:p>
          <a:p>
            <a:pPr lvl="1"/>
            <a:endParaRPr lang="de-DE" dirty="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Familienrecht</a:t>
            </a:r>
          </a:p>
          <a:p>
            <a:pPr lvl="1"/>
            <a:endParaRPr lang="de-DE" dirty="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Erbrecht</a:t>
            </a:r>
          </a:p>
          <a:p>
            <a:endParaRPr lang="de-DE" dirty="0">
              <a:latin typeface="Arial" panose="020B0604020202020204" pitchFamily="34" charset="0"/>
              <a:cs typeface="Arial" panose="020B0604020202020204" pitchFamily="34" charset="0"/>
            </a:endParaRPr>
          </a:p>
        </p:txBody>
      </p:sp>
      <p:graphicFrame>
        <p:nvGraphicFramePr>
          <p:cNvPr id="8" name="Objekt 7">
            <a:extLst>
              <a:ext uri="{FF2B5EF4-FFF2-40B4-BE49-F238E27FC236}">
                <a16:creationId xmlns:a16="http://schemas.microsoft.com/office/drawing/2014/main" id="{D9CD20DE-21BD-40F4-A572-32BEFA07118A}"/>
              </a:ext>
            </a:extLst>
          </p:cNvPr>
          <p:cNvGraphicFramePr>
            <a:graphicFrameLocks noChangeAspect="1"/>
          </p:cNvGraphicFramePr>
          <p:nvPr>
            <p:extLst>
              <p:ext uri="{D42A27DB-BD31-4B8C-83A1-F6EECF244321}">
                <p14:modId xmlns:p14="http://schemas.microsoft.com/office/powerpoint/2010/main" val="4039495784"/>
              </p:ext>
            </p:extLst>
          </p:nvPr>
        </p:nvGraphicFramePr>
        <p:xfrm>
          <a:off x="7518984" y="3042342"/>
          <a:ext cx="2183232" cy="1969655"/>
        </p:xfrm>
        <a:graphic>
          <a:graphicData uri="http://schemas.openxmlformats.org/presentationml/2006/ole">
            <mc:AlternateContent xmlns:mc="http://schemas.openxmlformats.org/markup-compatibility/2006">
              <mc:Choice xmlns:v="urn:schemas-microsoft-com:vml" Requires="v">
                <p:oleObj spid="_x0000_s2220" name="Acrobat Document" r:id="rId5" imgW="5667480" imgH="8020080" progId="AcroExch.Document.DC">
                  <p:embed/>
                </p:oleObj>
              </mc:Choice>
              <mc:Fallback>
                <p:oleObj name="Acrobat Document" r:id="rId5" imgW="5667480" imgH="8020080" progId="AcroExch.Document.DC">
                  <p:embed/>
                  <p:pic>
                    <p:nvPicPr>
                      <p:cNvPr id="0" name=""/>
                      <p:cNvPicPr/>
                      <p:nvPr/>
                    </p:nvPicPr>
                    <p:blipFill>
                      <a:blip r:embed="rId6"/>
                      <a:stretch>
                        <a:fillRect/>
                      </a:stretch>
                    </p:blipFill>
                    <p:spPr>
                      <a:xfrm>
                        <a:off x="7518984" y="3042342"/>
                        <a:ext cx="2183232" cy="1969655"/>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7707297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3632" y="332657"/>
            <a:ext cx="10935093" cy="576064"/>
          </a:xfrm>
          <a:solidFill>
            <a:schemeClr val="accent2">
              <a:lumMod val="20000"/>
              <a:lumOff val="80000"/>
            </a:schemeClr>
          </a:solidFill>
        </p:spPr>
        <p:txBody>
          <a:bodyPr anchor="t">
            <a:noAutofit/>
          </a:bodyPr>
          <a:lstStyle/>
          <a:p>
            <a:pPr algn="l"/>
            <a:r>
              <a:rPr lang="de-DE" sz="4000" dirty="0">
                <a:latin typeface="Arial" panose="020B0604020202020204" pitchFamily="34" charset="0"/>
                <a:cs typeface="Arial" panose="020B0604020202020204" pitchFamily="34" charset="0"/>
              </a:rPr>
              <a:t>Gesetzlich geregelte Bauhandwerkersicherung:</a:t>
            </a:r>
          </a:p>
        </p:txBody>
      </p:sp>
      <p:sp>
        <p:nvSpPr>
          <p:cNvPr id="3" name="Untertitel 2"/>
          <p:cNvSpPr>
            <a:spLocks noGrp="1"/>
          </p:cNvSpPr>
          <p:nvPr>
            <p:ph type="subTitle" idx="1"/>
          </p:nvPr>
        </p:nvSpPr>
        <p:spPr>
          <a:xfrm>
            <a:off x="1263193" y="2492896"/>
            <a:ext cx="9464510" cy="2461260"/>
          </a:xfrm>
          <a:solidFill>
            <a:schemeClr val="accent2">
              <a:lumMod val="20000"/>
              <a:lumOff val="80000"/>
            </a:schemeClr>
          </a:solidFill>
        </p:spPr>
        <p:txBody>
          <a:bodyPr>
            <a:noAutofit/>
          </a:bodyPr>
          <a:lstStyle/>
          <a:p>
            <a:pPr marL="447675" indent="-447675" algn="l" defTabSz="447675">
              <a:spcBef>
                <a:spcPts val="0"/>
              </a:spcBef>
              <a:buFontTx/>
              <a:buChar char="-"/>
            </a:pPr>
            <a:r>
              <a:rPr lang="de-DE" sz="3200" dirty="0">
                <a:latin typeface="Arial" panose="020B0604020202020204" pitchFamily="34" charset="0"/>
                <a:cs typeface="Arial" panose="020B0604020202020204" pitchFamily="34" charset="0"/>
              </a:rPr>
              <a:t>Sicherungshypothek des Bauunternehmers, § 650e BGB</a:t>
            </a:r>
            <a:endParaRPr lang="de-DE" sz="3200" dirty="0">
              <a:solidFill>
                <a:srgbClr val="0A0A0A"/>
              </a:solidFill>
              <a:latin typeface="Arial" panose="020B0604020202020204" pitchFamily="34" charset="0"/>
              <a:cs typeface="Arial" panose="020B0604020202020204" pitchFamily="34" charset="0"/>
            </a:endParaRPr>
          </a:p>
          <a:p>
            <a:pPr algn="l" defTabSz="447675">
              <a:spcBef>
                <a:spcPts val="0"/>
              </a:spcBef>
            </a:pPr>
            <a:endParaRPr lang="de-DE" sz="3200" dirty="0">
              <a:solidFill>
                <a:srgbClr val="0A0A0A"/>
              </a:solidFill>
              <a:latin typeface="Arial" panose="020B0604020202020204" pitchFamily="34" charset="0"/>
              <a:cs typeface="Arial" panose="020B0604020202020204" pitchFamily="34" charset="0"/>
            </a:endParaRPr>
          </a:p>
          <a:p>
            <a:pPr marL="447675" indent="-447675" algn="l" defTabSz="447675">
              <a:spcBef>
                <a:spcPts val="0"/>
              </a:spcBef>
              <a:buFontTx/>
              <a:buChar char="-"/>
            </a:pPr>
            <a:r>
              <a:rPr lang="de-DE" sz="3200" dirty="0">
                <a:latin typeface="Arial" panose="020B0604020202020204" pitchFamily="34" charset="0"/>
                <a:cs typeface="Arial" panose="020B0604020202020204" pitchFamily="34" charset="0"/>
              </a:rPr>
              <a:t>Bauhandwerkersicherung durch Bürgschaft, § 650f BGB</a:t>
            </a:r>
            <a:endParaRPr lang="de-DE" sz="3200" dirty="0">
              <a:solidFill>
                <a:srgbClr val="0A0A0A"/>
              </a:solidFill>
              <a:latin typeface="Arial" panose="020B0604020202020204" pitchFamily="34" charset="0"/>
              <a:cs typeface="Arial" panose="020B0604020202020204" pitchFamily="34" charset="0"/>
            </a:endParaRP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7282609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3632" y="332657"/>
            <a:ext cx="10935093" cy="576064"/>
          </a:xfrm>
          <a:solidFill>
            <a:schemeClr val="accent2">
              <a:lumMod val="20000"/>
              <a:lumOff val="80000"/>
            </a:schemeClr>
          </a:solidFill>
        </p:spPr>
        <p:txBody>
          <a:bodyPr anchor="t">
            <a:noAutofit/>
          </a:bodyPr>
          <a:lstStyle/>
          <a:p>
            <a:pPr algn="l"/>
            <a:r>
              <a:rPr lang="de-DE" sz="3600" dirty="0">
                <a:latin typeface="Arial" panose="020B0604020202020204" pitchFamily="34" charset="0"/>
                <a:cs typeface="Arial" panose="020B0604020202020204" pitchFamily="34" charset="0"/>
              </a:rPr>
              <a:t>Vertragliche Sicherungsabreden:</a:t>
            </a:r>
          </a:p>
        </p:txBody>
      </p:sp>
      <p:sp>
        <p:nvSpPr>
          <p:cNvPr id="3" name="Untertitel 2"/>
          <p:cNvSpPr>
            <a:spLocks noGrp="1"/>
          </p:cNvSpPr>
          <p:nvPr>
            <p:ph type="subTitle" idx="1"/>
          </p:nvPr>
        </p:nvSpPr>
        <p:spPr>
          <a:xfrm>
            <a:off x="1263193" y="2492896"/>
            <a:ext cx="9464510" cy="2461260"/>
          </a:xfrm>
          <a:solidFill>
            <a:schemeClr val="accent2">
              <a:lumMod val="20000"/>
              <a:lumOff val="80000"/>
            </a:schemeClr>
          </a:solidFill>
        </p:spPr>
        <p:txBody>
          <a:bodyPr>
            <a:noAutofit/>
          </a:bodyPr>
          <a:lstStyle/>
          <a:p>
            <a:pPr marL="447675" indent="-447675" algn="l" defTabSz="447675">
              <a:spcBef>
                <a:spcPts val="0"/>
              </a:spcBef>
              <a:buFontTx/>
              <a:buChar char="-"/>
            </a:pPr>
            <a:r>
              <a:rPr lang="de-DE" sz="3200" dirty="0">
                <a:latin typeface="Arial" panose="020B0604020202020204" pitchFamily="34" charset="0"/>
                <a:cs typeface="Arial" panose="020B0604020202020204" pitchFamily="34" charset="0"/>
              </a:rPr>
              <a:t>Für den Auftraggeber</a:t>
            </a:r>
          </a:p>
          <a:p>
            <a:pPr algn="l" defTabSz="447675">
              <a:spcBef>
                <a:spcPts val="0"/>
              </a:spcBef>
            </a:pPr>
            <a:endParaRPr lang="de-DE" sz="3200" dirty="0">
              <a:solidFill>
                <a:srgbClr val="0A0A0A"/>
              </a:solidFill>
              <a:latin typeface="Arial" panose="020B0604020202020204" pitchFamily="34" charset="0"/>
              <a:cs typeface="Arial" panose="020B0604020202020204" pitchFamily="34" charset="0"/>
            </a:endParaRPr>
          </a:p>
          <a:p>
            <a:pPr marL="447675" indent="-447675" algn="l" defTabSz="447675">
              <a:spcBef>
                <a:spcPts val="0"/>
              </a:spcBef>
              <a:buFontTx/>
              <a:buChar char="-"/>
            </a:pPr>
            <a:r>
              <a:rPr lang="de-DE" sz="3200" dirty="0">
                <a:latin typeface="Arial" panose="020B0604020202020204" pitchFamily="34" charset="0"/>
                <a:cs typeface="Arial" panose="020B0604020202020204" pitchFamily="34" charset="0"/>
              </a:rPr>
              <a:t>Für den Auftragnehmer</a:t>
            </a:r>
            <a:endParaRPr lang="de-DE" sz="3200" dirty="0">
              <a:solidFill>
                <a:srgbClr val="0A0A0A"/>
              </a:solidFill>
              <a:latin typeface="Arial" panose="020B0604020202020204" pitchFamily="34" charset="0"/>
              <a:cs typeface="Arial" panose="020B0604020202020204" pitchFamily="34" charset="0"/>
            </a:endParaRP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7579775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2034209" cy="850106"/>
          </a:xfrm>
          <a:solidFill>
            <a:schemeClr val="accent2">
              <a:lumMod val="20000"/>
              <a:lumOff val="80000"/>
            </a:schemeClr>
          </a:solidFill>
        </p:spPr>
        <p:txBody>
          <a:bodyPr>
            <a:normAutofit/>
          </a:bodyPr>
          <a:lstStyle/>
          <a:p>
            <a:pPr algn="just"/>
            <a:r>
              <a:rPr lang="de-DE" sz="3000" b="1" dirty="0"/>
              <a:t>Übersicht:</a:t>
            </a:r>
          </a:p>
        </p:txBody>
      </p:sp>
      <p:sp>
        <p:nvSpPr>
          <p:cNvPr id="3" name="Inhaltsplatzhalter 2"/>
          <p:cNvSpPr>
            <a:spLocks noGrp="1"/>
          </p:cNvSpPr>
          <p:nvPr>
            <p:ph idx="1"/>
          </p:nvPr>
        </p:nvSpPr>
        <p:spPr>
          <a:xfrm>
            <a:off x="1919536" y="1268760"/>
            <a:ext cx="8280920" cy="5022516"/>
          </a:xfrm>
          <a:solidFill>
            <a:schemeClr val="accent2">
              <a:lumMod val="20000"/>
              <a:lumOff val="80000"/>
            </a:schemeClr>
          </a:solidFill>
        </p:spPr>
        <p:txBody>
          <a:bodyPr>
            <a:normAutofit/>
          </a:bodyPr>
          <a:lstStyle/>
          <a:p>
            <a:pPr marL="450000" indent="-450000" defTabSz="447675">
              <a:buNone/>
            </a:pPr>
            <a:r>
              <a:rPr lang="de-DE" sz="2000" dirty="0"/>
              <a:t>I	Arten und Zweck der Sicherheit, § 17 VOB/B</a:t>
            </a:r>
          </a:p>
          <a:p>
            <a:pPr marL="450000" indent="-450000" defTabSz="447675">
              <a:buNone/>
            </a:pPr>
            <a:endParaRPr lang="de-DE" sz="2000" dirty="0"/>
          </a:p>
          <a:p>
            <a:pPr marL="450000" indent="-450000" defTabSz="447675">
              <a:buNone/>
            </a:pPr>
            <a:r>
              <a:rPr lang="de-DE" sz="2000" dirty="0"/>
              <a:t>II	Die selbstschuldnerische Bürgschaft unter Verzicht auf die Einrede der Vorausklage, §§ 765 ff. BGB</a:t>
            </a:r>
          </a:p>
          <a:p>
            <a:pPr marL="450000" indent="-450000">
              <a:buNone/>
            </a:pPr>
            <a:endParaRPr lang="de-DE" sz="2000" dirty="0"/>
          </a:p>
          <a:p>
            <a:pPr marL="450000" indent="-450000" defTabSz="447675">
              <a:buNone/>
            </a:pPr>
            <a:r>
              <a:rPr lang="de-DE" sz="2000" dirty="0"/>
              <a:t>III	Typische Klauseln für eine Vertragserfüllungssicherheit und für eine Gewährleistungssicherheit</a:t>
            </a:r>
          </a:p>
          <a:p>
            <a:pPr marL="450000" indent="-450000" defTabSz="447675">
              <a:buNone/>
            </a:pPr>
            <a:endParaRPr lang="de-DE" sz="2000" dirty="0"/>
          </a:p>
          <a:p>
            <a:pPr marL="450000" indent="-450000" defTabSz="447675">
              <a:buNone/>
            </a:pPr>
            <a:r>
              <a:rPr lang="de-DE" sz="2000" dirty="0"/>
              <a:t>IV	</a:t>
            </a:r>
            <a:r>
              <a:rPr lang="de-DE" sz="1800" dirty="0"/>
              <a:t>Grenzen vertraglicher Regelungsmöglichkeiten durch das Recht der Allgemeinen Geschäftsbedingungen, §§ 305 ff. BGB</a:t>
            </a:r>
          </a:p>
          <a:p>
            <a:pPr marL="450000" indent="-450000" defTabSz="447675">
              <a:buNone/>
            </a:pPr>
            <a:endParaRPr lang="de-DE" sz="1800" dirty="0"/>
          </a:p>
          <a:p>
            <a:pPr marL="450000" indent="-450000" defTabSz="447675">
              <a:buNone/>
            </a:pPr>
            <a:r>
              <a:rPr lang="de-DE" sz="1800" dirty="0"/>
              <a:t>V	Praxistipps</a:t>
            </a:r>
          </a:p>
          <a:p>
            <a:pPr marL="0" indent="0" defTabSz="447675">
              <a:buNone/>
            </a:pPr>
            <a:endParaRPr lang="de-DE" sz="2400" dirty="0"/>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5216175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7643192" cy="706090"/>
          </a:xfrm>
          <a:solidFill>
            <a:schemeClr val="accent2">
              <a:lumMod val="20000"/>
              <a:lumOff val="80000"/>
            </a:schemeClr>
          </a:solidFill>
        </p:spPr>
        <p:txBody>
          <a:bodyPr>
            <a:normAutofit/>
          </a:bodyPr>
          <a:lstStyle/>
          <a:p>
            <a:pPr marL="452438" indent="-452438" defTabSz="447675"/>
            <a:r>
              <a:rPr lang="de-DE" sz="2000" b="1" dirty="0">
                <a:latin typeface="Arial" panose="020B0604020202020204" pitchFamily="34" charset="0"/>
                <a:cs typeface="Arial" panose="020B0604020202020204" pitchFamily="34" charset="0"/>
              </a:rPr>
              <a:t>I.1	</a:t>
            </a:r>
            <a:r>
              <a:rPr lang="de-DE" sz="2000" dirty="0">
                <a:latin typeface="Arial" panose="020B0604020202020204" pitchFamily="34" charset="0"/>
                <a:cs typeface="Arial" panose="020B0604020202020204" pitchFamily="34" charset="0"/>
              </a:rPr>
              <a:t> Ausgangspunkt: </a:t>
            </a:r>
            <a:r>
              <a:rPr lang="de-DE" sz="2000" u="sng" dirty="0">
                <a:latin typeface="Arial" panose="020B0604020202020204" pitchFamily="34" charset="0"/>
                <a:cs typeface="Arial" panose="020B0604020202020204" pitchFamily="34" charset="0"/>
              </a:rPr>
              <a:t>Arten</a:t>
            </a:r>
            <a:r>
              <a:rPr lang="de-DE" sz="2000" dirty="0">
                <a:latin typeface="Arial" panose="020B0604020202020204" pitchFamily="34" charset="0"/>
                <a:cs typeface="Arial" panose="020B0604020202020204" pitchFamily="34" charset="0"/>
              </a:rPr>
              <a:t> und Zweck der Sicherheit, § 17 VOB/B </a:t>
            </a:r>
            <a:r>
              <a:rPr lang="de-DE" sz="2000" dirty="0" err="1">
                <a:latin typeface="Arial" panose="020B0604020202020204" pitchFamily="34" charset="0"/>
                <a:cs typeface="Arial" panose="020B0604020202020204" pitchFamily="34" charset="0"/>
              </a:rPr>
              <a:t>iVm</a:t>
            </a:r>
            <a:r>
              <a:rPr lang="de-DE" sz="2000" dirty="0">
                <a:latin typeface="Arial" panose="020B0604020202020204" pitchFamily="34" charset="0"/>
                <a:cs typeface="Arial" panose="020B0604020202020204" pitchFamily="34" charset="0"/>
              </a:rPr>
              <a:t> § 232 BGB</a:t>
            </a:r>
            <a:endParaRPr lang="de-DE" sz="2000" b="1"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87625" y="1268760"/>
            <a:ext cx="10644809" cy="5219670"/>
          </a:xfrm>
          <a:solidFill>
            <a:schemeClr val="accent2">
              <a:lumMod val="20000"/>
              <a:lumOff val="80000"/>
            </a:schemeClr>
          </a:solidFill>
        </p:spPr>
        <p:txBody>
          <a:bodyPr>
            <a:noAutofit/>
          </a:bodyPr>
          <a:lstStyle/>
          <a:p>
            <a:pPr marL="0" indent="0" algn="just">
              <a:buNone/>
            </a:pPr>
            <a:endParaRPr lang="de-DE" sz="2000" dirty="0">
              <a:latin typeface="Arial" panose="020B0604020202020204" pitchFamily="34" charset="0"/>
              <a:cs typeface="Arial" panose="020B0604020202020204" pitchFamily="34" charset="0"/>
            </a:endParaRPr>
          </a:p>
          <a:p>
            <a:pPr marL="0" indent="0" algn="just">
              <a:buNone/>
            </a:pPr>
            <a:r>
              <a:rPr lang="de-DE" sz="2000" dirty="0">
                <a:latin typeface="Arial" panose="020B0604020202020204" pitchFamily="34" charset="0"/>
                <a:cs typeface="Arial" panose="020B0604020202020204" pitchFamily="34" charset="0"/>
              </a:rPr>
              <a:t>Die Sicherheit stellt dem Sicherungsnehmer (Auftraggeber) bedingt durch den Sicherungsfall einen Vermögenswert zur Verfügung, welchen dieser verwerten kann, falls der Sicherungsgeber (Auftragnehmer) nicht leistungs</a:t>
            </a:r>
            <a:r>
              <a:rPr lang="de-DE" sz="2000" b="1" dirty="0">
                <a:latin typeface="Arial" panose="020B0604020202020204" pitchFamily="34" charset="0"/>
                <a:cs typeface="Arial" panose="020B0604020202020204" pitchFamily="34" charset="0"/>
              </a:rPr>
              <a:t>fähig</a:t>
            </a:r>
            <a:r>
              <a:rPr lang="de-DE" sz="2000" dirty="0">
                <a:latin typeface="Arial" panose="020B0604020202020204" pitchFamily="34" charset="0"/>
                <a:cs typeface="Arial" panose="020B0604020202020204" pitchFamily="34" charset="0"/>
              </a:rPr>
              <a:t> oder leistungs</a:t>
            </a:r>
            <a:r>
              <a:rPr lang="de-DE" sz="2000" b="1" dirty="0">
                <a:latin typeface="Arial" panose="020B0604020202020204" pitchFamily="34" charset="0"/>
                <a:cs typeface="Arial" panose="020B0604020202020204" pitchFamily="34" charset="0"/>
              </a:rPr>
              <a:t>willig</a:t>
            </a:r>
            <a:r>
              <a:rPr lang="de-DE" sz="2000" dirty="0">
                <a:latin typeface="Arial" panose="020B0604020202020204" pitchFamily="34" charset="0"/>
                <a:cs typeface="Arial" panose="020B0604020202020204" pitchFamily="34" charset="0"/>
              </a:rPr>
              <a:t> ist.</a:t>
            </a:r>
          </a:p>
          <a:p>
            <a:pPr algn="just"/>
            <a:r>
              <a:rPr lang="de-DE" sz="2000" dirty="0">
                <a:latin typeface="Arial" panose="020B0604020202020204" pitchFamily="34" charset="0"/>
                <a:cs typeface="Arial" panose="020B0604020202020204" pitchFamily="34" charset="0"/>
              </a:rPr>
              <a:t>Bürgschaft, §§ 765 ff. BGB (Die </a:t>
            </a:r>
            <a:r>
              <a:rPr lang="de-DE" sz="2000" b="1" dirty="0">
                <a:latin typeface="Arial" panose="020B0604020202020204" pitchFamily="34" charset="0"/>
                <a:cs typeface="Arial" panose="020B0604020202020204" pitchFamily="34" charset="0"/>
              </a:rPr>
              <a:t>Bürgschaft</a:t>
            </a:r>
            <a:r>
              <a:rPr lang="de-DE" sz="2000" dirty="0">
                <a:latin typeface="Arial" panose="020B0604020202020204" pitchFamily="34" charset="0"/>
                <a:cs typeface="Arial" panose="020B0604020202020204" pitchFamily="34" charset="0"/>
              </a:rPr>
              <a:t> ist ein einseitig verpflichtender </a:t>
            </a:r>
            <a:r>
              <a:rPr lang="de-DE" sz="2000" u="sng" dirty="0">
                <a:latin typeface="Arial" panose="020B0604020202020204" pitchFamily="34" charset="0"/>
                <a:cs typeface="Arial" panose="020B0604020202020204" pitchFamily="34" charset="0"/>
                <a:hlinkClick r:id="rId2" tooltip="Vertrag"/>
              </a:rPr>
              <a:t>Vertrag</a:t>
            </a:r>
            <a:r>
              <a:rPr lang="de-DE" sz="2000" dirty="0">
                <a:latin typeface="Arial" panose="020B0604020202020204" pitchFamily="34" charset="0"/>
                <a:cs typeface="Arial" panose="020B0604020202020204" pitchFamily="34" charset="0"/>
              </a:rPr>
              <a:t>, durch den sich der Bürge gegenüber dem </a:t>
            </a:r>
            <a:r>
              <a:rPr lang="de-DE" sz="2000" dirty="0">
                <a:latin typeface="Arial" panose="020B0604020202020204" pitchFamily="34" charset="0"/>
                <a:cs typeface="Arial" panose="020B0604020202020204" pitchFamily="34" charset="0"/>
                <a:hlinkClick r:id="rId3" tooltip="Gläubiger"/>
              </a:rPr>
              <a:t>Gläubiger</a:t>
            </a:r>
            <a:r>
              <a:rPr lang="de-DE" sz="2000" dirty="0">
                <a:latin typeface="Arial" panose="020B0604020202020204" pitchFamily="34" charset="0"/>
                <a:cs typeface="Arial" panose="020B0604020202020204" pitchFamily="34" charset="0"/>
              </a:rPr>
              <a:t> eines Dritten (des so genannten Hauptschuldners) verpflichtet, für die Erfüllung der Verbindlichkeiten des Dritten einzustehen. Der Gläubiger will sich durch die Bürgschaft für den Fall einer </a:t>
            </a:r>
            <a:r>
              <a:rPr lang="de-DE" sz="2000" dirty="0">
                <a:latin typeface="Arial" panose="020B0604020202020204" pitchFamily="34" charset="0"/>
                <a:cs typeface="Arial" panose="020B0604020202020204" pitchFamily="34" charset="0"/>
                <a:hlinkClick r:id="rId4" tooltip="Zahlungsunfähigkeit"/>
              </a:rPr>
              <a:t>Zahlungsunfähigkeit</a:t>
            </a:r>
            <a:r>
              <a:rPr lang="de-DE" sz="2000" dirty="0">
                <a:latin typeface="Arial" panose="020B0604020202020204" pitchFamily="34" charset="0"/>
                <a:cs typeface="Arial" panose="020B0604020202020204" pitchFamily="34" charset="0"/>
              </a:rPr>
              <a:t> seines Schuldners absichern.)</a:t>
            </a:r>
          </a:p>
          <a:p>
            <a:pPr algn="just"/>
            <a:r>
              <a:rPr lang="de-DE" sz="2000" dirty="0">
                <a:latin typeface="Arial" panose="020B0604020202020204" pitchFamily="34" charset="0"/>
                <a:cs typeface="Arial" panose="020B0604020202020204" pitchFamily="34" charset="0"/>
              </a:rPr>
              <a:t>Einbehalt, § 17 Abs. 2 VOB/B</a:t>
            </a:r>
          </a:p>
          <a:p>
            <a:pPr algn="just"/>
            <a:r>
              <a:rPr lang="de-DE" sz="2000" dirty="0">
                <a:latin typeface="Arial" panose="020B0604020202020204" pitchFamily="34" charset="0"/>
                <a:cs typeface="Arial" panose="020B0604020202020204" pitchFamily="34" charset="0"/>
              </a:rPr>
              <a:t>Hinterlegung von Geld oder Wertpapieren, § 233 ff. BGB</a:t>
            </a:r>
          </a:p>
          <a:p>
            <a:pPr algn="just"/>
            <a:r>
              <a:rPr lang="de-DE" sz="2000" dirty="0">
                <a:latin typeface="Arial" panose="020B0604020202020204" pitchFamily="34" charset="0"/>
                <a:cs typeface="Arial" panose="020B0604020202020204" pitchFamily="34" charset="0"/>
              </a:rPr>
              <a:t>Verpfändung beweglicher Sachen, §§ 1204 ff. BGB</a:t>
            </a:r>
          </a:p>
          <a:p>
            <a:pPr algn="just"/>
            <a:r>
              <a:rPr lang="de-DE" sz="2000" dirty="0">
                <a:latin typeface="Arial" panose="020B0604020202020204" pitchFamily="34" charset="0"/>
                <a:cs typeface="Arial" panose="020B0604020202020204" pitchFamily="34" charset="0"/>
              </a:rPr>
              <a:t>Bestellung von Hypotheken an inländischen Grundstücken, §§ 1113 ff. BGB</a:t>
            </a:r>
          </a:p>
          <a:p>
            <a:pPr algn="just"/>
            <a:r>
              <a:rPr lang="de-DE" sz="2000" dirty="0">
                <a:latin typeface="Arial" panose="020B0604020202020204" pitchFamily="34" charset="0"/>
                <a:cs typeface="Arial" panose="020B0604020202020204" pitchFamily="34" charset="0"/>
              </a:rPr>
              <a:t>Verpfändung hypothekenbesicherter Forderungen, §§ 1273 ff.; §§ 1113 ff. BGB</a:t>
            </a:r>
          </a:p>
        </p:txBody>
      </p:sp>
      <p:pic>
        <p:nvPicPr>
          <p:cNvPr id="5" name="Grafik 4" descr="http://www.fh-potsdam.de/fileadmin/Resources/Public/images/logo_wh.png">
            <a:hlinkClick r:id="rId5" tgtFrame="&quot;_self&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2407766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261" y="116632"/>
            <a:ext cx="10475843" cy="738133"/>
          </a:xfrm>
          <a:solidFill>
            <a:schemeClr val="accent2">
              <a:lumMod val="20000"/>
              <a:lumOff val="80000"/>
            </a:schemeClr>
          </a:solidFill>
        </p:spPr>
        <p:txBody>
          <a:bodyPr>
            <a:normAutofit/>
          </a:bodyPr>
          <a:lstStyle/>
          <a:p>
            <a:pPr marL="452438" indent="-452438"/>
            <a:r>
              <a:rPr lang="de-DE" sz="2200" b="1" dirty="0">
                <a:latin typeface="Arial" panose="020B0604020202020204" pitchFamily="34" charset="0"/>
                <a:cs typeface="Arial" panose="020B0604020202020204" pitchFamily="34" charset="0"/>
              </a:rPr>
              <a:t>I.2	 Ausgangspunkt: Arten und </a:t>
            </a:r>
            <a:r>
              <a:rPr lang="de-DE" sz="2200" b="1" u="sng" dirty="0">
                <a:latin typeface="Arial" panose="020B0604020202020204" pitchFamily="34" charset="0"/>
                <a:cs typeface="Arial" panose="020B0604020202020204" pitchFamily="34" charset="0"/>
              </a:rPr>
              <a:t>Zweck</a:t>
            </a:r>
            <a:r>
              <a:rPr lang="de-DE" sz="2200" b="1" dirty="0">
                <a:latin typeface="Arial" panose="020B0604020202020204" pitchFamily="34" charset="0"/>
                <a:cs typeface="Arial" panose="020B0604020202020204" pitchFamily="34" charset="0"/>
              </a:rPr>
              <a:t> der Sicherheit,</a:t>
            </a:r>
            <a:r>
              <a:rPr lang="de-DE" sz="2400" b="1" dirty="0">
                <a:latin typeface="Arial" panose="020B0604020202020204" pitchFamily="34" charset="0"/>
                <a:cs typeface="Arial" panose="020B0604020202020204" pitchFamily="34" charset="0"/>
              </a:rPr>
              <a:t> § 17 VOB/B</a:t>
            </a:r>
            <a:r>
              <a:rPr lang="de-DE" sz="2200" b="1" dirty="0">
                <a:latin typeface="Arial" panose="020B0604020202020204" pitchFamily="34" charset="0"/>
                <a:cs typeface="Arial" panose="020B0604020202020204" pitchFamily="34" charset="0"/>
              </a:rPr>
              <a:t> </a:t>
            </a:r>
            <a:r>
              <a:rPr lang="de-DE" sz="2200" b="1" dirty="0" err="1">
                <a:latin typeface="Arial" panose="020B0604020202020204" pitchFamily="34" charset="0"/>
                <a:cs typeface="Arial" panose="020B0604020202020204" pitchFamily="34" charset="0"/>
              </a:rPr>
              <a:t>i.V.m</a:t>
            </a:r>
            <a:r>
              <a:rPr lang="de-DE" sz="2200" b="1" dirty="0">
                <a:latin typeface="Arial" panose="020B0604020202020204" pitchFamily="34" charset="0"/>
                <a:cs typeface="Arial" panose="020B0604020202020204" pitchFamily="34" charset="0"/>
              </a:rPr>
              <a:t>.</a:t>
            </a:r>
            <a:br>
              <a:rPr lang="de-DE" sz="2200" b="1" dirty="0">
                <a:latin typeface="Arial" panose="020B0604020202020204" pitchFamily="34" charset="0"/>
                <a:cs typeface="Arial" panose="020B0604020202020204" pitchFamily="34" charset="0"/>
              </a:rPr>
            </a:br>
            <a:r>
              <a:rPr lang="de-DE" sz="2200" b="1" dirty="0">
                <a:latin typeface="Arial" panose="020B0604020202020204" pitchFamily="34" charset="0"/>
                <a:cs typeface="Arial" panose="020B0604020202020204" pitchFamily="34" charset="0"/>
              </a:rPr>
              <a:t>§ 232 </a:t>
            </a:r>
            <a:r>
              <a:rPr lang="de-DE" sz="2000" b="1" dirty="0">
                <a:latin typeface="Arial" panose="020B0604020202020204" pitchFamily="34" charset="0"/>
                <a:cs typeface="Arial" panose="020B0604020202020204" pitchFamily="34" charset="0"/>
              </a:rPr>
              <a:t>BGB</a:t>
            </a:r>
          </a:p>
        </p:txBody>
      </p:sp>
      <p:sp>
        <p:nvSpPr>
          <p:cNvPr id="3" name="Inhaltsplatzhalter 2"/>
          <p:cNvSpPr>
            <a:spLocks noGrp="1"/>
          </p:cNvSpPr>
          <p:nvPr>
            <p:ph idx="1"/>
          </p:nvPr>
        </p:nvSpPr>
        <p:spPr>
          <a:xfrm>
            <a:off x="447261" y="1043609"/>
            <a:ext cx="10475843" cy="5645425"/>
          </a:xfrm>
          <a:solidFill>
            <a:schemeClr val="accent2">
              <a:lumMod val="20000"/>
              <a:lumOff val="80000"/>
            </a:schemeClr>
          </a:solidFill>
        </p:spPr>
        <p:txBody>
          <a:bodyPr>
            <a:noAutofit/>
          </a:bodyPr>
          <a:lstStyle/>
          <a:p>
            <a:r>
              <a:rPr lang="de-DE" sz="2000" dirty="0">
                <a:latin typeface="Arial" panose="020B0604020202020204" pitchFamily="34" charset="0"/>
                <a:cs typeface="Arial" panose="020B0604020202020204" pitchFamily="34" charset="0"/>
              </a:rPr>
              <a:t>Vertragserfüllungssicherheiten</a:t>
            </a:r>
          </a:p>
          <a:p>
            <a:pPr marL="895350" indent="-541338">
              <a:buFontTx/>
              <a:buChar char="-"/>
            </a:pPr>
            <a:r>
              <a:rPr lang="de-DE" sz="2000" dirty="0">
                <a:latin typeface="Arial" panose="020B0604020202020204" pitchFamily="34" charset="0"/>
                <a:cs typeface="Arial" panose="020B0604020202020204" pitchFamily="34" charset="0"/>
              </a:rPr>
              <a:t>Ansprüche auf fristgerechte Erfüllung</a:t>
            </a:r>
          </a:p>
          <a:p>
            <a:pPr marL="895350" indent="-541338">
              <a:buFontTx/>
              <a:buChar char="-"/>
            </a:pPr>
            <a:r>
              <a:rPr lang="de-DE" sz="2000" dirty="0">
                <a:latin typeface="Arial" panose="020B0604020202020204" pitchFamily="34" charset="0"/>
                <a:cs typeface="Arial" panose="020B0604020202020204" pitchFamily="34" charset="0"/>
              </a:rPr>
              <a:t>Ansprüche auf ordnungsgemäße, mangelfreie Erfüllung</a:t>
            </a:r>
          </a:p>
          <a:p>
            <a:pPr marL="895350" indent="-541338">
              <a:buFontTx/>
              <a:buChar char="-"/>
            </a:pPr>
            <a:r>
              <a:rPr lang="de-DE" sz="2000" dirty="0">
                <a:latin typeface="Arial" panose="020B0604020202020204" pitchFamily="34" charset="0"/>
                <a:cs typeface="Arial" panose="020B0604020202020204" pitchFamily="34" charset="0"/>
              </a:rPr>
              <a:t>Schadensersatz/ Vertragsstrafe/Ansprüche aus dem Vergütungsbereich (z.B. Rückforderung)</a:t>
            </a:r>
          </a:p>
          <a:p>
            <a:pPr marL="895350" indent="-541338">
              <a:buFontTx/>
              <a:buChar char="-"/>
            </a:pPr>
            <a:r>
              <a:rPr lang="de-DE" sz="2000" dirty="0">
                <a:latin typeface="Arial" panose="020B0604020202020204" pitchFamily="34" charset="0"/>
                <a:cs typeface="Arial" panose="020B0604020202020204" pitchFamily="34" charset="0"/>
              </a:rPr>
              <a:t>Mängelansprüche (Mängelvorbehalt bei der Abnahme)</a:t>
            </a:r>
          </a:p>
          <a:p>
            <a:r>
              <a:rPr lang="de-DE" sz="2000" dirty="0">
                <a:latin typeface="Arial" panose="020B0604020202020204" pitchFamily="34" charset="0"/>
                <a:cs typeface="Arial" panose="020B0604020202020204" pitchFamily="34" charset="0"/>
              </a:rPr>
              <a:t>Mängelsicherheiten (Gewährleistungssicherheit)</a:t>
            </a:r>
          </a:p>
          <a:p>
            <a:pPr marL="895350" indent="-541338">
              <a:buNone/>
              <a:tabLst>
                <a:tab pos="895350" algn="l"/>
              </a:tabLst>
            </a:pPr>
            <a:r>
              <a:rPr lang="de-DE" sz="2000" dirty="0">
                <a:latin typeface="Arial" panose="020B0604020202020204" pitchFamily="34" charset="0"/>
                <a:cs typeface="Arial" panose="020B0604020202020204" pitchFamily="34" charset="0"/>
              </a:rPr>
              <a:t>-	Absicherung der Nacherfüllungsansprüche für Mängel, welche bei der Abnahme nicht vorbehalten wurden</a:t>
            </a:r>
          </a:p>
          <a:p>
            <a:r>
              <a:rPr lang="de-DE" sz="2000" dirty="0">
                <a:latin typeface="Arial" panose="020B0604020202020204" pitchFamily="34" charset="0"/>
                <a:cs typeface="Arial" panose="020B0604020202020204" pitchFamily="34" charset="0"/>
              </a:rPr>
              <a:t>Erweiterung des Sicherungszwecks auf geänderte und zusätzliche Leistungen, siehe § 767 Abs.1  S. 3 BGB</a:t>
            </a:r>
          </a:p>
          <a:p>
            <a:r>
              <a:rPr lang="de-DE" sz="2000" dirty="0">
                <a:latin typeface="Arial" panose="020B0604020202020204" pitchFamily="34" charset="0"/>
                <a:cs typeface="Arial" panose="020B0604020202020204" pitchFamily="34" charset="0"/>
              </a:rPr>
              <a:t>Weitere denkbare Zwecke (Vorsicht bei AGB ! – „artfremde Ansprüche“)</a:t>
            </a:r>
          </a:p>
          <a:p>
            <a:pPr marL="895350" indent="-541338">
              <a:buFontTx/>
              <a:buChar char="-"/>
              <a:tabLst>
                <a:tab pos="354013" algn="l"/>
              </a:tabLst>
            </a:pPr>
            <a:r>
              <a:rPr lang="de-DE" sz="2000" dirty="0">
                <a:latin typeface="Arial" panose="020B0604020202020204" pitchFamily="34" charset="0"/>
                <a:cs typeface="Arial" panose="020B0604020202020204" pitchFamily="34" charset="0"/>
              </a:rPr>
              <a:t>(Rückgriffs-) Ansprüche nach dem AEntG (§ 14)</a:t>
            </a:r>
          </a:p>
          <a:p>
            <a:pPr marL="895350" indent="-541338">
              <a:buFontTx/>
              <a:buChar char="-"/>
              <a:tabLst>
                <a:tab pos="354013" algn="l"/>
              </a:tabLst>
            </a:pPr>
            <a:r>
              <a:rPr lang="de-DE" sz="2000" dirty="0">
                <a:latin typeface="Arial" panose="020B0604020202020204" pitchFamily="34" charset="0"/>
                <a:cs typeface="Arial" panose="020B0604020202020204" pitchFamily="34" charset="0"/>
              </a:rPr>
              <a:t>(Rückgriffs-) Ansprüche nach dem SGB IV (§ 28 Abs. 3a und 4)</a:t>
            </a:r>
          </a:p>
          <a:p>
            <a:pPr marL="895350" indent="-541338">
              <a:buFontTx/>
              <a:buChar char="-"/>
              <a:tabLst>
                <a:tab pos="354013" algn="l"/>
              </a:tabLst>
            </a:pPr>
            <a:r>
              <a:rPr lang="de-DE" sz="2000" dirty="0">
                <a:latin typeface="Arial" panose="020B0604020202020204" pitchFamily="34" charset="0"/>
                <a:cs typeface="Arial" panose="020B0604020202020204" pitchFamily="34" charset="0"/>
              </a:rPr>
              <a:t>(Rückgriffs-) Ansprüche nach dem SGB VII (§ 150 Abs. 3)</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6033720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88640"/>
            <a:ext cx="3241249" cy="593785"/>
          </a:xfrm>
          <a:solidFill>
            <a:schemeClr val="accent2">
              <a:lumMod val="20000"/>
              <a:lumOff val="80000"/>
            </a:schemeClr>
          </a:solidFill>
        </p:spPr>
        <p:txBody>
          <a:bodyPr>
            <a:normAutofit/>
          </a:bodyPr>
          <a:lstStyle/>
          <a:p>
            <a:pPr defTabSz="895350"/>
            <a:r>
              <a:rPr lang="de-DE" sz="2000" dirty="0"/>
              <a:t>I.3	§ 17 VOB/B	</a:t>
            </a:r>
          </a:p>
        </p:txBody>
      </p:sp>
      <p:sp>
        <p:nvSpPr>
          <p:cNvPr id="3" name="Inhaltsplatzhalter 2"/>
          <p:cNvSpPr>
            <a:spLocks noGrp="1"/>
          </p:cNvSpPr>
          <p:nvPr>
            <p:ph idx="1"/>
          </p:nvPr>
        </p:nvSpPr>
        <p:spPr>
          <a:xfrm>
            <a:off x="457200" y="1065689"/>
            <a:ext cx="10386204" cy="3933594"/>
          </a:xfrm>
          <a:solidFill>
            <a:schemeClr val="accent2">
              <a:lumMod val="20000"/>
              <a:lumOff val="80000"/>
            </a:schemeClr>
          </a:solidFill>
        </p:spPr>
        <p:txBody>
          <a:bodyPr>
            <a:normAutofit fontScale="85000" lnSpcReduction="20000"/>
          </a:bodyPr>
          <a:lstStyle/>
          <a:p>
            <a:pPr marL="0" indent="0">
              <a:buNone/>
            </a:pPr>
            <a:r>
              <a:rPr lang="de-DE" sz="1800" dirty="0"/>
              <a:t>In der VOB/B ist weder das OB, noch das WIE der vertraglichen Sicherheit geregelt. Die Sicherheit muss gesondert vertraglich vereinbart werden. Deswegen ist es erforderlich, </a:t>
            </a:r>
          </a:p>
          <a:p>
            <a:pPr>
              <a:buAutoNum type="arabicParenBoth"/>
            </a:pPr>
            <a:r>
              <a:rPr lang="de-DE" sz="1800" dirty="0"/>
              <a:t>das </a:t>
            </a:r>
            <a:r>
              <a:rPr lang="de-DE" sz="1800" dirty="0">
                <a:solidFill>
                  <a:srgbClr val="FF0000"/>
                </a:solidFill>
              </a:rPr>
              <a:t>Sicherungsmittel</a:t>
            </a:r>
            <a:r>
              <a:rPr lang="de-DE" sz="1800" dirty="0"/>
              <a:t> (Einbehalt ?, Bürgschaft ?, Sonstige Sicherungsmittel ?), </a:t>
            </a:r>
          </a:p>
          <a:p>
            <a:pPr>
              <a:buAutoNum type="arabicParenBoth"/>
            </a:pPr>
            <a:r>
              <a:rPr lang="de-DE" sz="1800" dirty="0"/>
              <a:t>den </a:t>
            </a:r>
            <a:r>
              <a:rPr lang="de-DE" sz="1800" dirty="0">
                <a:solidFill>
                  <a:srgbClr val="FF0000"/>
                </a:solidFill>
              </a:rPr>
              <a:t>Sicherungszweck</a:t>
            </a:r>
            <a:r>
              <a:rPr lang="de-DE" sz="1800" dirty="0"/>
              <a:t> (Vertragserfüllung ? Gewährleistung ? Sonstige Zwecke ?) und </a:t>
            </a:r>
          </a:p>
          <a:p>
            <a:pPr>
              <a:buAutoNum type="arabicParenBoth"/>
            </a:pPr>
            <a:r>
              <a:rPr lang="de-DE" sz="1800" dirty="0"/>
              <a:t>die Fälligkeitsbedingungen für die Sicherheit (</a:t>
            </a:r>
            <a:r>
              <a:rPr lang="de-DE" sz="1800" dirty="0">
                <a:solidFill>
                  <a:srgbClr val="FF0000"/>
                </a:solidFill>
              </a:rPr>
              <a:t>Sicherungsfall</a:t>
            </a:r>
            <a:r>
              <a:rPr lang="de-DE" sz="1800" dirty="0"/>
              <a:t>)</a:t>
            </a:r>
          </a:p>
          <a:p>
            <a:pPr marL="0" indent="0">
              <a:buNone/>
            </a:pPr>
            <a:r>
              <a:rPr lang="de-DE" sz="1800" dirty="0"/>
              <a:t>vertraglich zu regeln.</a:t>
            </a:r>
          </a:p>
          <a:p>
            <a:pPr marL="0" indent="0">
              <a:buNone/>
            </a:pPr>
            <a:endParaRPr lang="de-DE" sz="1800" dirty="0"/>
          </a:p>
          <a:p>
            <a:pPr marL="0" indent="0">
              <a:buNone/>
            </a:pPr>
            <a:r>
              <a:rPr lang="de-DE" sz="1800" dirty="0"/>
              <a:t>Abs.1: „</a:t>
            </a:r>
            <a:r>
              <a:rPr lang="de-DE" sz="1800" i="1" dirty="0"/>
              <a:t>Wenn Sicherheitsleistung vereinbart ist</a:t>
            </a:r>
            <a:r>
              <a:rPr lang="de-DE" sz="1800" dirty="0"/>
              <a:t>, gelten die §§ 232 bis 240 BGB, soweit sich aus den nachstehenden Bestimmungen nichts anderes ergibt.“</a:t>
            </a:r>
          </a:p>
          <a:p>
            <a:pPr marL="0" indent="0">
              <a:buNone/>
            </a:pPr>
            <a:endParaRPr lang="de-DE" sz="1800" dirty="0"/>
          </a:p>
          <a:p>
            <a:pPr marL="0" indent="0">
              <a:buNone/>
            </a:pPr>
            <a:r>
              <a:rPr lang="de-DE" sz="1800" dirty="0"/>
              <a:t>Abs.2: „</a:t>
            </a:r>
            <a:r>
              <a:rPr lang="de-DE" sz="1800" i="1" dirty="0"/>
              <a:t>Wenn im Vertrag nichts anderes vereinbart ist</a:t>
            </a:r>
            <a:r>
              <a:rPr lang="de-DE" sz="1800" dirty="0"/>
              <a:t>, kann Sicherheit durch Einbehalt oder Hinterlegung von Geld oder durch Bürgschaft (...) geleistet werden, (...)“</a:t>
            </a:r>
          </a:p>
          <a:p>
            <a:pPr marL="0" indent="0">
              <a:buNone/>
            </a:pPr>
            <a:endParaRPr lang="de-DE" sz="1800" dirty="0"/>
          </a:p>
          <a:p>
            <a:pPr marL="0" indent="0">
              <a:buNone/>
            </a:pPr>
            <a:r>
              <a:rPr lang="de-DE" sz="1800" dirty="0"/>
              <a:t>Abs.3: „Der Auftragnehmer hat die Wahl unter den verschiedenen Arten der Sicherheit; er kann eine Sicherheit durch eine andere ersetzen."</a:t>
            </a:r>
          </a:p>
        </p:txBody>
      </p:sp>
      <p:sp>
        <p:nvSpPr>
          <p:cNvPr id="5" name="Textfeld 4"/>
          <p:cNvSpPr txBox="1"/>
          <p:nvPr/>
        </p:nvSpPr>
        <p:spPr>
          <a:xfrm>
            <a:off x="2279576" y="5157193"/>
            <a:ext cx="5842992" cy="584775"/>
          </a:xfrm>
          <a:prstGeom prst="rect">
            <a:avLst/>
          </a:prstGeom>
          <a:solidFill>
            <a:schemeClr val="accent2">
              <a:lumMod val="20000"/>
              <a:lumOff val="80000"/>
            </a:schemeClr>
          </a:solidFill>
        </p:spPr>
        <p:txBody>
          <a:bodyPr wrap="square" rtlCol="0">
            <a:spAutoFit/>
          </a:bodyPr>
          <a:lstStyle/>
          <a:p>
            <a:r>
              <a:rPr lang="de-DE" sz="1600" dirty="0"/>
              <a:t>Das Wahlrecht aus § 17 Abs. 3 VOB/B sollte nicht eingeschränkt werden – Stichwort: „Einbeziehung der VOB/B als Ganzes“.</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8284591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260648"/>
            <a:ext cx="8752656" cy="720080"/>
          </a:xfrm>
          <a:solidFill>
            <a:schemeClr val="accent2">
              <a:lumMod val="20000"/>
              <a:lumOff val="80000"/>
            </a:schemeClr>
          </a:solidFill>
        </p:spPr>
        <p:txBody>
          <a:bodyPr>
            <a:normAutofit fontScale="90000"/>
          </a:bodyPr>
          <a:lstStyle/>
          <a:p>
            <a:pPr marL="452438" indent="-452438" defTabSz="447675"/>
            <a:r>
              <a:rPr lang="de-DE" sz="2000" b="1" dirty="0">
                <a:latin typeface="Arial" panose="020B0604020202020204" pitchFamily="34" charset="0"/>
                <a:cs typeface="Arial" panose="020B0604020202020204" pitchFamily="34" charset="0"/>
              </a:rPr>
              <a:t>II	</a:t>
            </a:r>
            <a:r>
              <a:rPr lang="de-DE" sz="2000" dirty="0">
                <a:latin typeface="Arial" panose="020B0604020202020204" pitchFamily="34" charset="0"/>
                <a:cs typeface="Arial" panose="020B0604020202020204" pitchFamily="34" charset="0"/>
              </a:rPr>
              <a:t>Der (1) Vergütungseinbehalt und (2) die selbstschuldnerische Bürgschaft unter Verzicht auf die Einrede der Vorausklage, §§ 765 ff. BGB</a:t>
            </a:r>
            <a:endParaRPr lang="de-DE" sz="2000" b="1"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991544" y="1119876"/>
            <a:ext cx="8763000" cy="5472608"/>
          </a:xfrm>
          <a:solidFill>
            <a:schemeClr val="accent2">
              <a:lumMod val="20000"/>
              <a:lumOff val="80000"/>
            </a:schemeClr>
          </a:solidFill>
        </p:spPr>
        <p:txBody>
          <a:bodyPr>
            <a:normAutofit fontScale="92500" lnSpcReduction="10000"/>
          </a:bodyPr>
          <a:lstStyle/>
          <a:p>
            <a:pPr marL="0" indent="0" algn="just">
              <a:buNone/>
            </a:pPr>
            <a:endParaRPr lang="de-DE" sz="1600" dirty="0">
              <a:latin typeface="Arial" panose="020B0604020202020204" pitchFamily="34" charset="0"/>
              <a:cs typeface="Arial" panose="020B0604020202020204" pitchFamily="34" charset="0"/>
            </a:endParaRPr>
          </a:p>
          <a:p>
            <a:pPr marL="0" indent="0" algn="just">
              <a:buNone/>
            </a:pPr>
            <a:r>
              <a:rPr lang="de-DE" sz="1600" dirty="0">
                <a:latin typeface="Arial" panose="020B0604020202020204" pitchFamily="34" charset="0"/>
                <a:cs typeface="Arial" panose="020B0604020202020204" pitchFamily="34" charset="0"/>
              </a:rPr>
              <a:t>Die praktisch wichtigsten Sicherungsmittel sind der Vergütungseinbehalt und die Bürgschaft.</a:t>
            </a:r>
          </a:p>
          <a:p>
            <a:pPr marL="450000" indent="-450000" algn="just"/>
            <a:endParaRPr lang="de-DE" sz="1600" dirty="0">
              <a:latin typeface="Arial" panose="020B0604020202020204" pitchFamily="34" charset="0"/>
              <a:cs typeface="Arial" panose="020B0604020202020204" pitchFamily="34" charset="0"/>
            </a:endParaRPr>
          </a:p>
          <a:p>
            <a:pPr marL="450000" indent="-450000" algn="just"/>
            <a:r>
              <a:rPr lang="de-DE" sz="1600" dirty="0">
                <a:latin typeface="Arial" panose="020B0604020202020204" pitchFamily="34" charset="0"/>
                <a:cs typeface="Arial" panose="020B0604020202020204" pitchFamily="34" charset="0"/>
              </a:rPr>
              <a:t>Vergütungseinbehalt</a:t>
            </a:r>
          </a:p>
          <a:p>
            <a:pPr marL="895350" indent="-442913" algn="just">
              <a:buNone/>
            </a:pPr>
            <a:endParaRPr lang="de-DE" sz="1600" dirty="0">
              <a:latin typeface="Arial" panose="020B0604020202020204" pitchFamily="34" charset="0"/>
              <a:cs typeface="Arial" panose="020B0604020202020204" pitchFamily="34" charset="0"/>
            </a:endParaRPr>
          </a:p>
          <a:p>
            <a:pPr marL="895350" indent="-442913" algn="just">
              <a:buNone/>
            </a:pPr>
            <a:r>
              <a:rPr lang="de-DE" sz="1600" dirty="0">
                <a:latin typeface="Arial" panose="020B0604020202020204" pitchFamily="34" charset="0"/>
                <a:cs typeface="Arial" panose="020B0604020202020204" pitchFamily="34" charset="0"/>
              </a:rPr>
              <a:t>-	Von der fälligen Vergütung für erbrachte Leistungen werden prozentual genau bestimmte Anteile nicht ausgezahlt, sondern verbleiben als Sicherheit für den Sicherungszweck/-fall bei dem Auftraggeber. Kürzung jeweils höchstens 10 %, bis die vereinbarte Sicherheit erreicht ist, § 17 Abs. 6 Nr. 1 VOB/B, </a:t>
            </a:r>
            <a:r>
              <a:rPr lang="de-DE" sz="1600" dirty="0">
                <a:solidFill>
                  <a:srgbClr val="FF0000"/>
                </a:solidFill>
                <a:latin typeface="Arial" panose="020B0604020202020204" pitchFamily="34" charset="0"/>
                <a:cs typeface="Arial" panose="020B0604020202020204" pitchFamily="34" charset="0"/>
              </a:rPr>
              <a:t>aber: § 17 Abs. 7 VOB/B</a:t>
            </a:r>
            <a:r>
              <a:rPr lang="de-DE" sz="1600" dirty="0">
                <a:latin typeface="Arial" panose="020B0604020202020204" pitchFamily="34" charset="0"/>
                <a:cs typeface="Arial" panose="020B0604020202020204" pitchFamily="34" charset="0"/>
              </a:rPr>
              <a:t>.</a:t>
            </a:r>
          </a:p>
          <a:p>
            <a:pPr marL="450000" indent="-450000" algn="just"/>
            <a:endParaRPr lang="de-DE" sz="1600" dirty="0">
              <a:latin typeface="Arial" panose="020B0604020202020204" pitchFamily="34" charset="0"/>
              <a:cs typeface="Arial" panose="020B0604020202020204" pitchFamily="34" charset="0"/>
            </a:endParaRPr>
          </a:p>
          <a:p>
            <a:pPr marL="450000" indent="-450000" algn="just"/>
            <a:r>
              <a:rPr lang="de-DE" sz="1600" dirty="0">
                <a:latin typeface="Arial" panose="020B0604020202020204" pitchFamily="34" charset="0"/>
                <a:cs typeface="Arial" panose="020B0604020202020204" pitchFamily="34" charset="0"/>
              </a:rPr>
              <a:t>Bürgschaft</a:t>
            </a:r>
          </a:p>
          <a:p>
            <a:pPr marL="895350" indent="-442913" algn="just">
              <a:buNone/>
            </a:pPr>
            <a:endParaRPr lang="de-DE" sz="1600" dirty="0">
              <a:latin typeface="Arial" panose="020B0604020202020204" pitchFamily="34" charset="0"/>
              <a:cs typeface="Arial" panose="020B0604020202020204" pitchFamily="34" charset="0"/>
            </a:endParaRPr>
          </a:p>
          <a:p>
            <a:pPr marL="895350" indent="-442913" algn="just">
              <a:buFontTx/>
              <a:buChar char="-"/>
            </a:pPr>
            <a:r>
              <a:rPr lang="de-DE" sz="1600" dirty="0">
                <a:latin typeface="Arial" panose="020B0604020202020204" pitchFamily="34" charset="0"/>
                <a:cs typeface="Arial" panose="020B0604020202020204" pitchFamily="34" charset="0"/>
              </a:rPr>
              <a:t>„</a:t>
            </a:r>
            <a:r>
              <a:rPr lang="de-DE" sz="1600" i="1" dirty="0">
                <a:latin typeface="Arial" panose="020B0604020202020204" pitchFamily="34" charset="0"/>
                <a:cs typeface="Arial" panose="020B0604020202020204" pitchFamily="34" charset="0"/>
              </a:rPr>
              <a:t>Durch den Bürgschaftsvertrag verpflichtet sich der Bürge gegenüber dem Gläubiger eines Dritten, für die Erfüllung der Verbindlichkeit des Dritten einzustehen</a:t>
            </a:r>
            <a:r>
              <a:rPr lang="de-DE" sz="1600" dirty="0">
                <a:latin typeface="Arial" panose="020B0604020202020204" pitchFamily="34" charset="0"/>
                <a:cs typeface="Arial" panose="020B0604020202020204" pitchFamily="34" charset="0"/>
              </a:rPr>
              <a:t>." , § 765 Abs. 1 BGB; „</a:t>
            </a:r>
            <a:r>
              <a:rPr lang="de-DE" sz="1600" i="1" dirty="0">
                <a:latin typeface="Arial" panose="020B0604020202020204" pitchFamily="34" charset="0"/>
                <a:cs typeface="Arial" panose="020B0604020202020204" pitchFamily="34" charset="0"/>
              </a:rPr>
              <a:t>Die Bürgschaft kann auch für eine künftige oder eine bedingte Verbindlichkeit übernommen werden</a:t>
            </a:r>
            <a:r>
              <a:rPr lang="de-DE" sz="1600" dirty="0">
                <a:latin typeface="Arial" panose="020B0604020202020204" pitchFamily="34" charset="0"/>
                <a:cs typeface="Arial" panose="020B0604020202020204" pitchFamily="34" charset="0"/>
              </a:rPr>
              <a:t>.", § 765 Abs. 2 BGB.</a:t>
            </a:r>
          </a:p>
          <a:p>
            <a:pPr marL="895350" indent="-442913" algn="just">
              <a:buFontTx/>
              <a:buChar char="-"/>
            </a:pPr>
            <a:r>
              <a:rPr lang="de-DE" sz="1600" dirty="0">
                <a:latin typeface="Arial" panose="020B0604020202020204" pitchFamily="34" charset="0"/>
                <a:cs typeface="Arial" panose="020B0604020202020204" pitchFamily="34" charset="0"/>
              </a:rPr>
              <a:t>Schriftformerfordernis, § 766 BGB</a:t>
            </a:r>
          </a:p>
          <a:p>
            <a:pPr marL="895350" indent="-442913" algn="just">
              <a:buFontTx/>
              <a:buChar char="-"/>
            </a:pPr>
            <a:r>
              <a:rPr lang="de-DE" sz="1600" dirty="0">
                <a:latin typeface="Arial" panose="020B0604020202020204" pitchFamily="34" charset="0"/>
                <a:cs typeface="Arial" panose="020B0604020202020204" pitchFamily="34" charset="0"/>
              </a:rPr>
              <a:t>Akzessorietät, § 767 BGB</a:t>
            </a:r>
          </a:p>
          <a:p>
            <a:pPr marL="895350" indent="-442913" algn="just">
              <a:buFontTx/>
              <a:buChar char="-"/>
            </a:pPr>
            <a:r>
              <a:rPr lang="de-DE" sz="1600" dirty="0">
                <a:latin typeface="Arial" panose="020B0604020202020204" pitchFamily="34" charset="0"/>
                <a:cs typeface="Arial" panose="020B0604020202020204" pitchFamily="34" charset="0"/>
              </a:rPr>
              <a:t>(Verzicht auf die) Einrede der Vorausklage, §§ 771, 773 BGB</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3395935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5" y="260648"/>
            <a:ext cx="8388631" cy="576064"/>
          </a:xfrm>
        </p:spPr>
        <p:txBody>
          <a:bodyPr anchor="t">
            <a:normAutofit fontScale="90000"/>
          </a:bodyPr>
          <a:lstStyle/>
          <a:p>
            <a:pPr marL="452438" indent="-452438" defTabSz="447675"/>
            <a:r>
              <a:rPr lang="de-DE" sz="2000" b="1" dirty="0"/>
              <a:t>III	Typische Regelungen für eine Vertragserfüllungssicherheit und für eine Gewährleistungssicherheit</a:t>
            </a:r>
            <a:br>
              <a:rPr lang="de-DE" sz="2000" dirty="0"/>
            </a:br>
            <a:r>
              <a:rPr lang="de-DE" sz="2000" b="1" dirty="0"/>
              <a:t>	</a:t>
            </a:r>
          </a:p>
        </p:txBody>
      </p:sp>
      <p:sp>
        <p:nvSpPr>
          <p:cNvPr id="3" name="Inhaltsplatzhalter 2"/>
          <p:cNvSpPr>
            <a:spLocks noGrp="1"/>
          </p:cNvSpPr>
          <p:nvPr>
            <p:ph idx="1"/>
          </p:nvPr>
        </p:nvSpPr>
        <p:spPr>
          <a:xfrm>
            <a:off x="519765" y="1052736"/>
            <a:ext cx="9860412" cy="5688632"/>
          </a:xfrm>
        </p:spPr>
        <p:txBody>
          <a:bodyPr>
            <a:normAutofit fontScale="77500" lnSpcReduction="20000"/>
          </a:bodyPr>
          <a:lstStyle/>
          <a:p>
            <a:pPr marL="0" indent="0">
              <a:buNone/>
            </a:pPr>
            <a:r>
              <a:rPr lang="de-DE" sz="2900" dirty="0"/>
              <a:t>III.1 Sicherheit für Vertragserfüllung (Vertragserfüllungsbürgschaft)</a:t>
            </a:r>
            <a:r>
              <a:rPr lang="de-DE" sz="1600" dirty="0"/>
              <a:t>:</a:t>
            </a:r>
          </a:p>
          <a:p>
            <a:pPr marL="0" indent="0">
              <a:buNone/>
            </a:pPr>
            <a:r>
              <a:rPr lang="de-DE" sz="1600" dirty="0"/>
              <a:t> Auftraggeber – </a:t>
            </a:r>
          </a:p>
          <a:p>
            <a:pPr marL="0" indent="0">
              <a:buNone/>
            </a:pPr>
            <a:r>
              <a:rPr lang="de-DE" sz="1600" dirty="0"/>
              <a:t>und</a:t>
            </a:r>
          </a:p>
          <a:p>
            <a:pPr marL="0" indent="0">
              <a:buNone/>
            </a:pPr>
            <a:r>
              <a:rPr lang="de-DE" sz="1600" dirty="0"/>
              <a:t> Auftragnehmer –</a:t>
            </a:r>
          </a:p>
          <a:p>
            <a:pPr marL="0" indent="0">
              <a:buNone/>
            </a:pPr>
            <a:r>
              <a:rPr lang="de-DE" sz="1600" dirty="0"/>
              <a:t> schlossen am (…) einen Werkvertrag, nach dem der Auftragnehmer zur Ausführung von Bauleistungen am Bauvorhaben (…) verpflichtet ist. Nach dem Vertrag hat der Auftragnehmer zur Sicherung der vertragsgemäßen Erfüllung der Werkleistung eine unwiderrufliche, unbefristete und selbstschuldnerische Bürgschaft stellen.</a:t>
            </a:r>
          </a:p>
          <a:p>
            <a:pPr marL="0" indent="0">
              <a:buNone/>
            </a:pPr>
            <a:r>
              <a:rPr lang="de-DE" sz="1600" dirty="0"/>
              <a:t>Dies vorausgeschickt, übernehmen wir</a:t>
            </a:r>
          </a:p>
          <a:p>
            <a:pPr marL="0" indent="0">
              <a:buNone/>
            </a:pPr>
            <a:r>
              <a:rPr lang="de-DE" sz="1600" dirty="0"/>
              <a:t> (…)</a:t>
            </a:r>
          </a:p>
          <a:p>
            <a:pPr marL="0" indent="0">
              <a:buNone/>
            </a:pPr>
            <a:r>
              <a:rPr lang="de-DE" sz="1600" dirty="0"/>
              <a:t>für den Auftragnehmer die selbstschuldnerische Bürgschaft und verpflichten uns, jeden Betrag bis zur Gesamthöhe von</a:t>
            </a:r>
          </a:p>
          <a:p>
            <a:pPr marL="0" indent="0">
              <a:buNone/>
            </a:pPr>
            <a:r>
              <a:rPr lang="de-DE" sz="1600" dirty="0"/>
              <a:t> EUR (…)</a:t>
            </a:r>
          </a:p>
          <a:p>
            <a:pPr marL="0" indent="0">
              <a:buNone/>
            </a:pPr>
            <a:r>
              <a:rPr lang="de-DE" sz="1600" dirty="0"/>
              <a:t> an den Auftraggeber zu zahlen. Die Bürgschaft sichert die Erfüllung sämtlicher Verpflichtungen aus dem Vertrag, insbesondere solche auf vertragsgemäße Ausführung der Vertragsleistung (</a:t>
            </a:r>
            <a:r>
              <a:rPr lang="de-DE" sz="1600" dirty="0">
                <a:solidFill>
                  <a:srgbClr val="FF0000"/>
                </a:solidFill>
              </a:rPr>
              <a:t>einschließlich etwaiger vereinbarter oder angeordneter Änderungen des Bauentwurfs oder zusätzlicher Leistungen</a:t>
            </a:r>
            <a:r>
              <a:rPr lang="de-DE" sz="1600" dirty="0"/>
              <a:t>), die Erfüllung von Mängel- und Schadensersatzansprüchen (auch wegen entfernter Mangelfolgeschäden), die Zahlung einer Vertragsstrafe, die Erstattung von Überzahlungen, die Rückzahlung von Vorauszahlungen </a:t>
            </a:r>
            <a:r>
              <a:rPr lang="de-DE" sz="1600" i="1" dirty="0">
                <a:solidFill>
                  <a:srgbClr val="FF0000"/>
                </a:solidFill>
              </a:rPr>
              <a:t>sowie die Freistellung des AG von einer etwaigen Inanspruchnahme aufgrund von § 28e Abs. 3a bis 3e SGB IV, § 14 AEntG und §§ 48-48e EStG </a:t>
            </a:r>
            <a:r>
              <a:rPr lang="de-DE" sz="1600" dirty="0"/>
              <a:t>und zwar einschließlich Zinsen.</a:t>
            </a:r>
          </a:p>
          <a:p>
            <a:pPr marL="0" indent="0">
              <a:buNone/>
            </a:pPr>
            <a:r>
              <a:rPr lang="de-DE" sz="1600" dirty="0"/>
              <a:t> Wir verzichten auf die Einreden aus §§ 770-772 BGB, auf die Einrede der Aufrechenbarkeit jedoch nur soweit, wie die Gegenforderung des Auftragnehmers unbestritten oder nicht rechtskräftig festgestellt ist. Die Hinterlegung ist ausgeschlossen.</a:t>
            </a:r>
          </a:p>
          <a:p>
            <a:pPr marL="0" indent="0">
              <a:buNone/>
            </a:pPr>
            <a:r>
              <a:rPr lang="de-DE" sz="1600" dirty="0"/>
              <a:t> Die Bürgschaft ist unbefristet und unwiderruflich. </a:t>
            </a:r>
            <a:r>
              <a:rPr lang="de-DE" sz="1600" i="1" dirty="0">
                <a:solidFill>
                  <a:srgbClr val="FF0000"/>
                </a:solidFill>
              </a:rPr>
              <a:t>Sie erlischt mit der Rückgabe der Bürgschaftsurkunde oder – falls vorgesehen - durch die vertragsgemäße Besicherung von Gewährleistungsansprüchen durch Hergabe einer Gewährleistungsbürgschaft </a:t>
            </a:r>
            <a:r>
              <a:rPr lang="de-DE" sz="1600" dirty="0"/>
              <a:t>. Die Ansprüche aus der Bürgschaft verjähren nicht vor den gesicherten Ansprüchen.</a:t>
            </a:r>
          </a:p>
          <a:p>
            <a:pPr marL="0" indent="0">
              <a:buNone/>
            </a:pPr>
            <a:r>
              <a:rPr lang="de-DE" sz="1600" dirty="0"/>
              <a:t> Sofern die Bürgschaft der Ablösung eines Bareinbehalts des Auftraggebers dient, </a:t>
            </a:r>
            <a:r>
              <a:rPr lang="de-DE" sz="1600" dirty="0">
                <a:solidFill>
                  <a:srgbClr val="FF0000"/>
                </a:solidFill>
              </a:rPr>
              <a:t>steht die Bürgschaftserklärung unter der aufschiebenden Bedingung der Auszahlung des Bareinbehalts</a:t>
            </a:r>
            <a:r>
              <a:rPr lang="de-DE" sz="1600" dirty="0"/>
              <a:t>.</a:t>
            </a:r>
          </a:p>
          <a:p>
            <a:pPr marL="0" indent="0">
              <a:buNone/>
            </a:pPr>
            <a:r>
              <a:rPr lang="de-DE" sz="1600" dirty="0"/>
              <a:t>___________________________		___________________________</a:t>
            </a:r>
          </a:p>
          <a:p>
            <a:pPr marL="0" indent="0">
              <a:buNone/>
            </a:pPr>
            <a:r>
              <a:rPr lang="de-DE" sz="1600" dirty="0"/>
              <a:t>Ort, Datum			Unterschrift des Bürgen</a:t>
            </a:r>
          </a:p>
          <a:p>
            <a:pPr marL="0" indent="0">
              <a:buNone/>
            </a:pPr>
            <a:endParaRPr lang="de-DE" sz="1600" dirty="0"/>
          </a:p>
          <a:p>
            <a:pPr marL="0" indent="0">
              <a:buNone/>
            </a:pPr>
            <a:endParaRPr lang="de-DE" sz="1600" dirty="0"/>
          </a:p>
          <a:p>
            <a:pPr marL="0" indent="0">
              <a:buNone/>
            </a:pPr>
            <a:endParaRPr lang="de-DE" sz="1600" dirty="0"/>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812483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199" y="331830"/>
            <a:ext cx="10227365" cy="6156600"/>
          </a:xfrm>
          <a:solidFill>
            <a:schemeClr val="accent2">
              <a:lumMod val="20000"/>
              <a:lumOff val="80000"/>
            </a:schemeClr>
          </a:solidFill>
        </p:spPr>
        <p:txBody>
          <a:bodyPr>
            <a:normAutofit fontScale="55000" lnSpcReduction="20000"/>
          </a:bodyPr>
          <a:lstStyle/>
          <a:p>
            <a:pPr marL="0" indent="0">
              <a:buNone/>
            </a:pPr>
            <a:r>
              <a:rPr lang="de-DE" sz="3400" dirty="0"/>
              <a:t>III.2 </a:t>
            </a:r>
            <a:r>
              <a:rPr lang="de-DE" dirty="0"/>
              <a:t>Sicherheit für die Gewährleistung (Gewährleistungsbürgschaft):</a:t>
            </a:r>
          </a:p>
          <a:p>
            <a:pPr marL="0" indent="0">
              <a:buNone/>
            </a:pPr>
            <a:r>
              <a:rPr lang="de-DE" dirty="0"/>
              <a:t> Auftraggeber</a:t>
            </a:r>
          </a:p>
          <a:p>
            <a:pPr marL="0" indent="0">
              <a:buNone/>
            </a:pPr>
            <a:r>
              <a:rPr lang="de-DE" dirty="0"/>
              <a:t> und</a:t>
            </a:r>
          </a:p>
          <a:p>
            <a:pPr marL="0" indent="0">
              <a:buNone/>
            </a:pPr>
            <a:r>
              <a:rPr lang="de-DE" dirty="0"/>
              <a:t> Auftragnehmer –</a:t>
            </a:r>
          </a:p>
          <a:p>
            <a:pPr marL="0" indent="0">
              <a:buNone/>
            </a:pPr>
            <a:r>
              <a:rPr lang="de-DE" dirty="0"/>
              <a:t> schlossen am (…) einen Werkvertrag, nachdem der Auftragnehmer zur Ausführung von Bauleistungen am Bauvorhaben (…) verpflichtet ist. Nach dem Vertrag kann der Auftragnehmer zur Sicherung der Mängelansprüche des Auftraggebers eine unwiderrufliche, unbefristete und selbstschuldnerische Bürgschaft stellen.</a:t>
            </a:r>
          </a:p>
          <a:p>
            <a:pPr marL="0" indent="0">
              <a:buNone/>
            </a:pPr>
            <a:r>
              <a:rPr lang="de-DE" dirty="0"/>
              <a:t> Dies vorausgeschickt, übernehmen wir</a:t>
            </a:r>
          </a:p>
          <a:p>
            <a:pPr marL="0" indent="0">
              <a:buNone/>
            </a:pPr>
            <a:r>
              <a:rPr lang="de-DE" dirty="0"/>
              <a:t> (…)</a:t>
            </a:r>
          </a:p>
          <a:p>
            <a:pPr marL="0" indent="0">
              <a:buNone/>
            </a:pPr>
            <a:r>
              <a:rPr lang="de-DE" dirty="0"/>
              <a:t> für den Auftragnehmer die selbstschuldnerische Bürgschaft und verpflichten uns, jeden Betrag bis zur Gesamthöhe von</a:t>
            </a:r>
          </a:p>
          <a:p>
            <a:pPr marL="0" indent="0">
              <a:buNone/>
            </a:pPr>
            <a:r>
              <a:rPr lang="de-DE" dirty="0"/>
              <a:t> EUR (…)</a:t>
            </a:r>
          </a:p>
          <a:p>
            <a:pPr marL="0" indent="0">
              <a:buNone/>
            </a:pPr>
            <a:r>
              <a:rPr lang="de-DE" dirty="0"/>
              <a:t> an den Auftraggeber zu zahlen. Die Bürgschaft sichert die Erfüllung sämtlicher Verpflichtungen aus dem Vertrag, insbesondere solche auf vertragsgemäße Erfüllung und Nacherfüllung der Vertragsleistung (einschließlich etwaiger vereinbarter oder angeordneter Änderungen des Bauentwurfs oder zusätzlicher Leistungen), die Erfüllung von Schadensersatzansprüchen auch wegen entfernter Mangelfolgeschäden, die Zahlung einer Vertragsstrafe, die Erstattung von Überzahlungen, die Rückzahlung von Vorauszahlungen und zwar einschließlich Zinsen.</a:t>
            </a:r>
          </a:p>
          <a:p>
            <a:pPr marL="0" indent="0">
              <a:buNone/>
            </a:pPr>
            <a:r>
              <a:rPr lang="de-DE" dirty="0"/>
              <a:t>Wir verzichten auf die Einreden aus §§ 770-772 BGB, auf die Einrede der Aufrechenbarkeit jedoch nur soweit, wie die Gegenforderung des Auftragnehmers unbestritten oder nicht rechtskräftig festgestellt ist. Die Hinterlegung ist ausgeschlossen.</a:t>
            </a:r>
          </a:p>
          <a:p>
            <a:pPr marL="0" indent="0">
              <a:buNone/>
            </a:pPr>
            <a:r>
              <a:rPr lang="de-DE" dirty="0"/>
              <a:t> Die Bürgschaft ist unbefristet und unwiderruflich. Sie erlischt mit der Rückgabe der Bürgschaftsurkunde. Die Ansprüche aus der Bürgschaft verjähren nicht vor den gesicherten Ansprüchen.</a:t>
            </a:r>
          </a:p>
          <a:p>
            <a:pPr marL="0" indent="0">
              <a:buNone/>
            </a:pPr>
            <a:r>
              <a:rPr lang="de-DE" dirty="0"/>
              <a:t> Sofern die Bürgschaft der Ablösung eines Bareinbehalts des Auftraggebers dient, </a:t>
            </a:r>
            <a:r>
              <a:rPr lang="de-DE" dirty="0">
                <a:solidFill>
                  <a:srgbClr val="FF0000"/>
                </a:solidFill>
              </a:rPr>
              <a:t>steht die Bürgschaftserklärung unter der aufschiebenden Bedingung der Auszahlung des Bareinbehalts</a:t>
            </a:r>
            <a:r>
              <a:rPr lang="de-DE" dirty="0"/>
              <a:t>.</a:t>
            </a:r>
          </a:p>
          <a:p>
            <a:pPr marL="0" indent="0">
              <a:buNone/>
            </a:pPr>
            <a:r>
              <a:rPr lang="de-DE" dirty="0"/>
              <a:t> ___________________________		___________________________</a:t>
            </a:r>
          </a:p>
          <a:p>
            <a:pPr marL="0" indent="0">
              <a:buNone/>
            </a:pPr>
            <a:r>
              <a:rPr lang="de-DE" dirty="0"/>
              <a:t>Ort, Datum			Unterschrift des Bürgen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6588225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81200" y="332656"/>
            <a:ext cx="5770984" cy="6228608"/>
          </a:xfrm>
        </p:spPr>
        <p:txBody>
          <a:bodyPr>
            <a:normAutofit/>
          </a:bodyPr>
          <a:lstStyle/>
          <a:p>
            <a:pPr marL="0" indent="0">
              <a:buNone/>
            </a:pPr>
            <a:endParaRPr lang="de-DE" dirty="0"/>
          </a:p>
          <a:p>
            <a:pPr marL="0" indent="0" defTabSz="447675">
              <a:buNone/>
            </a:pPr>
            <a:endParaRPr lang="de-DE" sz="2000" dirty="0"/>
          </a:p>
          <a:p>
            <a:pPr marL="0" indent="0" defTabSz="447675">
              <a:buNone/>
            </a:pPr>
            <a:endParaRPr lang="de-DE" sz="2000" dirty="0"/>
          </a:p>
          <a:p>
            <a:pPr marL="0" indent="0" defTabSz="447675">
              <a:buNone/>
            </a:pPr>
            <a:endParaRPr lang="de-DE" sz="2000" dirty="0"/>
          </a:p>
          <a:p>
            <a:pPr marL="0" indent="0" defTabSz="447675">
              <a:buNone/>
            </a:pPr>
            <a:endParaRPr lang="de-DE" sz="2000" dirty="0"/>
          </a:p>
          <a:p>
            <a:pPr marL="0" indent="0" defTabSz="447675">
              <a:buNone/>
            </a:pPr>
            <a:endParaRPr lang="de-DE" sz="2000" dirty="0"/>
          </a:p>
          <a:p>
            <a:endParaRPr lang="de-DE" dirty="0"/>
          </a:p>
          <a:p>
            <a:endParaRPr lang="de-DE" dirty="0"/>
          </a:p>
        </p:txBody>
      </p:sp>
      <p:sp>
        <p:nvSpPr>
          <p:cNvPr id="3" name="Textfeld 2"/>
          <p:cNvSpPr txBox="1"/>
          <p:nvPr/>
        </p:nvSpPr>
        <p:spPr>
          <a:xfrm>
            <a:off x="1919536" y="476673"/>
            <a:ext cx="7632848" cy="1015663"/>
          </a:xfrm>
          <a:prstGeom prst="rect">
            <a:avLst/>
          </a:prstGeom>
          <a:noFill/>
        </p:spPr>
        <p:txBody>
          <a:bodyPr wrap="square" rtlCol="0">
            <a:spAutoFit/>
          </a:bodyPr>
          <a:lstStyle/>
          <a:p>
            <a:pPr marL="447675" indent="-447675">
              <a:tabLst>
                <a:tab pos="447675" algn="l"/>
              </a:tabLst>
            </a:pPr>
            <a:r>
              <a:rPr lang="de-DE" sz="2000" dirty="0"/>
              <a:t>IV	Grenzen vertraglicher Regelungsmöglichkeiten durch das Recht der Allgemeinen Geschäftsbedingungen, §§ 305 ff. BGB</a:t>
            </a:r>
          </a:p>
          <a:p>
            <a:pPr marL="447675" indent="-447675">
              <a:tabLst>
                <a:tab pos="447675" algn="l"/>
              </a:tabLst>
            </a:pPr>
            <a:r>
              <a:rPr lang="de-DE" sz="2000" dirty="0"/>
              <a:t>		</a:t>
            </a:r>
          </a:p>
        </p:txBody>
      </p:sp>
      <p:sp>
        <p:nvSpPr>
          <p:cNvPr id="4" name="Textfeld 3"/>
          <p:cNvSpPr txBox="1"/>
          <p:nvPr/>
        </p:nvSpPr>
        <p:spPr>
          <a:xfrm>
            <a:off x="1981200" y="1323302"/>
            <a:ext cx="8291264" cy="5078313"/>
          </a:xfrm>
          <a:prstGeom prst="rect">
            <a:avLst/>
          </a:prstGeom>
          <a:noFill/>
        </p:spPr>
        <p:txBody>
          <a:bodyPr wrap="square" rtlCol="0">
            <a:spAutoFit/>
          </a:bodyPr>
          <a:lstStyle/>
          <a:p>
            <a:pPr marL="285750" indent="-285750">
              <a:buFont typeface="Arial" panose="020B0604020202020204" pitchFamily="34" charset="0"/>
              <a:buChar char="•"/>
              <a:tabLst>
                <a:tab pos="452438" algn="l"/>
              </a:tabLst>
            </a:pPr>
            <a:r>
              <a:rPr lang="de-DE" dirty="0"/>
              <a:t>Keine Bürgschaft auf erstes Anfordern;</a:t>
            </a:r>
          </a:p>
          <a:p>
            <a:pPr marL="285750" indent="-285750">
              <a:buFont typeface="Arial" panose="020B0604020202020204" pitchFamily="34" charset="0"/>
              <a:buChar char="•"/>
              <a:tabLst>
                <a:tab pos="452438" algn="l"/>
              </a:tabLst>
            </a:pPr>
            <a:r>
              <a:rPr lang="de-DE" dirty="0"/>
              <a:t>Keine Einschränkung des Wahlrechts aus § 17 Abs. 3 VOB/B;</a:t>
            </a:r>
          </a:p>
          <a:p>
            <a:pPr marL="285750" indent="-285750">
              <a:buFont typeface="Arial" panose="020B0604020202020204" pitchFamily="34" charset="0"/>
              <a:buChar char="•"/>
              <a:tabLst>
                <a:tab pos="452438" algn="l"/>
              </a:tabLst>
            </a:pPr>
            <a:r>
              <a:rPr lang="de-DE" dirty="0"/>
              <a:t>§ 9 Abs. 7, § 9 Abs. 8 VOB/A (fraglich - Kein zwingendes Vertragsrecht, keine Unwirksamkeitsfolge)</a:t>
            </a:r>
          </a:p>
          <a:p>
            <a:pPr marL="285750" indent="-285750">
              <a:buFont typeface="Arial" panose="020B0604020202020204" pitchFamily="34" charset="0"/>
              <a:buChar char="•"/>
              <a:tabLst>
                <a:tab pos="452438" algn="l"/>
              </a:tabLst>
            </a:pPr>
            <a:r>
              <a:rPr lang="de-DE" dirty="0"/>
              <a:t>Keine Übersicherung (Grenzziehungen der Rechtsprechung für die Normalfälle: höchstens 10 % der Abrechnungsforderung bei Vertragserfüllungssicherheit; höchstens 5 % der Abrechnungsforderung bei Gewährleistungssicherheit und höchstens 5 % bei kumulierten Vertrags- und Gewährleistungssicherheiten)</a:t>
            </a:r>
          </a:p>
          <a:p>
            <a:pPr marL="285750" indent="-285750">
              <a:buFont typeface="Arial" panose="020B0604020202020204" pitchFamily="34" charset="0"/>
              <a:buChar char="•"/>
              <a:tabLst>
                <a:tab pos="452438" algn="l"/>
              </a:tabLst>
            </a:pPr>
            <a:r>
              <a:rPr lang="de-DE" dirty="0"/>
              <a:t>Keine Erstreckung des Sicherungszwecks auf artfremde Ansprüche (wichtig: die Gewährleistungsbürgschaft sollte keine Ansprüche nach AEntG, SGB IV und SGB VII abdecken, bei VE-Bürgschaft eher möglich).</a:t>
            </a:r>
          </a:p>
          <a:p>
            <a:pPr marL="285750" indent="-285750">
              <a:buFont typeface="Arial" panose="020B0604020202020204" pitchFamily="34" charset="0"/>
              <a:buChar char="•"/>
              <a:tabLst>
                <a:tab pos="452438" algn="l"/>
              </a:tabLst>
            </a:pPr>
            <a:r>
              <a:rPr lang="de-DE" dirty="0"/>
              <a:t>Gebot der transparenten und eindeutigen Bedingungen für die Rückgabe der Sicherheit</a:t>
            </a:r>
          </a:p>
          <a:p>
            <a:pPr marL="285750" indent="-285750">
              <a:buFont typeface="Arial" panose="020B0604020202020204" pitchFamily="34" charset="0"/>
              <a:buChar char="•"/>
              <a:tabLst>
                <a:tab pos="452438" algn="l"/>
              </a:tabLst>
            </a:pPr>
            <a:endParaRPr lang="de-DE" dirty="0"/>
          </a:p>
          <a:p>
            <a:pPr>
              <a:tabLst>
                <a:tab pos="452438" algn="l"/>
              </a:tabLst>
            </a:pPr>
            <a:r>
              <a:rPr lang="de-DE" sz="1400" dirty="0">
                <a:solidFill>
                  <a:srgbClr val="FF0000"/>
                </a:solidFill>
              </a:rPr>
              <a:t>Rechtsfolge: Unwirksamkeit der Sicherungsabrede. Der Anspruch des Auftraggebers auf Sicherheitsleistung entfällt. Der Auftraggeber muss einen bereits zur Sicherheit einbehaltenen Vergütungsbetrag „ohne wenn und aber“ ausbezahlen.</a:t>
            </a:r>
          </a:p>
          <a:p>
            <a:pPr marL="285750" indent="-285750">
              <a:buFont typeface="Arial" panose="020B0604020202020204" pitchFamily="34" charset="0"/>
              <a:buChar char="•"/>
              <a:tabLst>
                <a:tab pos="452438" algn="l"/>
              </a:tabLst>
            </a:pPr>
            <a:endParaRPr lang="de-DE" dirty="0"/>
          </a:p>
        </p:txBody>
      </p:sp>
      <p:pic>
        <p:nvPicPr>
          <p:cNvPr id="7" name="Grafik 6"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610912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745" y="466727"/>
            <a:ext cx="10232923" cy="549274"/>
          </a:xfrm>
          <a:solidFill>
            <a:schemeClr val="accent4"/>
          </a:solidFill>
        </p:spPr>
        <p:txBody>
          <a:bodyPr>
            <a:normAutofit fontScale="90000"/>
          </a:bodyPr>
          <a:lstStyle/>
          <a:p>
            <a:r>
              <a:rPr lang="de-DE" dirty="0">
                <a:latin typeface="Arial" panose="020B0604020202020204" pitchFamily="34" charset="0"/>
                <a:cs typeface="Arial" panose="020B0604020202020204" pitchFamily="34" charset="0"/>
              </a:rPr>
              <a:t>I.1	Kein Gesetz, sondern AGB: die VOB/B</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14</a:t>
            </a:fld>
            <a:endParaRPr lang="de-DE"/>
          </a:p>
        </p:txBody>
      </p:sp>
      <p:pic>
        <p:nvPicPr>
          <p:cNvPr id="5" name="Grafik 4" descr="http://www.fh-potsdam.de/fileadmin/Resources/Public/images/logo_wh.png">
            <a:hlinkClick r:id="rId3" tgtFrame="&quot;_self&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6" name="Textfeld 5"/>
          <p:cNvSpPr txBox="1"/>
          <p:nvPr/>
        </p:nvSpPr>
        <p:spPr>
          <a:xfrm>
            <a:off x="468745" y="1459345"/>
            <a:ext cx="10232923" cy="5355312"/>
          </a:xfrm>
          <a:prstGeom prst="rect">
            <a:avLst/>
          </a:prstGeom>
          <a:solidFill>
            <a:schemeClr val="accent2">
              <a:lumMod val="20000"/>
              <a:lumOff val="80000"/>
            </a:schemeClr>
          </a:solidFill>
        </p:spPr>
        <p:txBody>
          <a:bodyPr wrap="square" rtlCol="0">
            <a:spAutoFit/>
          </a:bodyPr>
          <a:lstStyle/>
          <a:p>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VOB/B (Ausgabe 2016)</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graphicFrame>
        <p:nvGraphicFramePr>
          <p:cNvPr id="8" name="Objekt 7"/>
          <p:cNvGraphicFramePr>
            <a:graphicFrameLocks noChangeAspect="1"/>
          </p:cNvGraphicFramePr>
          <p:nvPr>
            <p:extLst>
              <p:ext uri="{D42A27DB-BD31-4B8C-83A1-F6EECF244321}">
                <p14:modId xmlns:p14="http://schemas.microsoft.com/office/powerpoint/2010/main" val="374092141"/>
              </p:ext>
            </p:extLst>
          </p:nvPr>
        </p:nvGraphicFramePr>
        <p:xfrm>
          <a:off x="5585206" y="2867864"/>
          <a:ext cx="2743200" cy="2530791"/>
        </p:xfrm>
        <a:graphic>
          <a:graphicData uri="http://schemas.openxmlformats.org/presentationml/2006/ole">
            <mc:AlternateContent xmlns:mc="http://schemas.openxmlformats.org/markup-compatibility/2006">
              <mc:Choice xmlns:v="urn:schemas-microsoft-com:vml" Requires="v">
                <p:oleObj spid="_x0000_s5290" name="Acrobat Document" r:id="rId5" imgW="8010360" imgH="5667480" progId="AcroExch.Document.DC">
                  <p:embed/>
                </p:oleObj>
              </mc:Choice>
              <mc:Fallback>
                <p:oleObj name="Acrobat Document" r:id="rId5" imgW="8010360" imgH="5667480" progId="AcroExch.Document.DC">
                  <p:embed/>
                  <p:pic>
                    <p:nvPicPr>
                      <p:cNvPr id="0" name=""/>
                      <p:cNvPicPr/>
                      <p:nvPr/>
                    </p:nvPicPr>
                    <p:blipFill>
                      <a:blip r:embed="rId6"/>
                      <a:stretch>
                        <a:fillRect/>
                      </a:stretch>
                    </p:blipFill>
                    <p:spPr>
                      <a:xfrm>
                        <a:off x="5585206" y="2867864"/>
                        <a:ext cx="2743200" cy="2530791"/>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9560037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1991544" y="260648"/>
            <a:ext cx="7848872" cy="864096"/>
          </a:xfrm>
        </p:spPr>
        <p:txBody>
          <a:bodyPr>
            <a:normAutofit fontScale="90000"/>
          </a:bodyPr>
          <a:lstStyle/>
          <a:p>
            <a:pPr defTabSz="447675"/>
            <a:r>
              <a:rPr lang="de-DE" sz="3600" dirty="0"/>
              <a:t>V	 Vier Praxistipps (typische Fehlerquellen):</a:t>
            </a:r>
            <a:br>
              <a:rPr lang="de-DE" sz="2000" b="1" dirty="0"/>
            </a:br>
            <a:endParaRPr lang="de-DE" sz="2000" b="1" dirty="0"/>
          </a:p>
        </p:txBody>
      </p:sp>
      <p:sp>
        <p:nvSpPr>
          <p:cNvPr id="7" name="Inhaltsplatzhalter 6"/>
          <p:cNvSpPr>
            <a:spLocks noGrp="1"/>
          </p:cNvSpPr>
          <p:nvPr>
            <p:ph idx="1"/>
          </p:nvPr>
        </p:nvSpPr>
        <p:spPr>
          <a:xfrm>
            <a:off x="2567608" y="1124744"/>
            <a:ext cx="6059016" cy="4536504"/>
          </a:xfrm>
        </p:spPr>
        <p:txBody>
          <a:bodyPr>
            <a:normAutofit fontScale="70000" lnSpcReduction="20000"/>
          </a:bodyPr>
          <a:lstStyle/>
          <a:p>
            <a:r>
              <a:rPr lang="de-DE" dirty="0"/>
              <a:t>Zahlungsbedingungen des Bürgen und die Entstehung der Bürgschaftsschuld;</a:t>
            </a:r>
          </a:p>
          <a:p>
            <a:pPr marL="354013" indent="0">
              <a:buNone/>
            </a:pPr>
            <a:r>
              <a:rPr lang="de-DE" sz="2200" dirty="0"/>
              <a:t>Der Bürge kann das Entstehen der Bürgschaftsschuld davon abhängig machen, dass einbehaltene Vergütungsbeträge auf ein gesondertes, vom Bürgen zu benennendes Konto einzuzahlen sind. Geschieht dies nicht, entsteht die Bürgschaftsschuld nicht und die Bürgschaft ist im Sicherungsfall wertlos.</a:t>
            </a:r>
          </a:p>
          <a:p>
            <a:r>
              <a:rPr lang="de-DE" dirty="0"/>
              <a:t>Verjährungshemmung Hauptforderung / Bürgschaftsforderung</a:t>
            </a:r>
          </a:p>
          <a:p>
            <a:pPr marL="354013" indent="0">
              <a:buNone/>
            </a:pPr>
            <a:r>
              <a:rPr lang="de-DE" sz="2200" dirty="0"/>
              <a:t>Fraglich war lange Zeit, wann der Anspruch gegen den Bürgen aus einer selbstschuldnerischen Bürgschaft entsteht und fällig wird und wann somit eventuell </a:t>
            </a:r>
            <a:r>
              <a:rPr lang="de-DE" sz="2200" u="sng" dirty="0">
                <a:solidFill>
                  <a:srgbClr val="0A0A0A"/>
                </a:solidFill>
                <a:hlinkClick r:id="rId2" tooltip="Verjährung"/>
              </a:rPr>
              <a:t>Verjährung</a:t>
            </a:r>
            <a:r>
              <a:rPr lang="de-DE" sz="2200" dirty="0">
                <a:solidFill>
                  <a:srgbClr val="0A0A0A"/>
                </a:solidFill>
              </a:rPr>
              <a:t> </a:t>
            </a:r>
            <a:r>
              <a:rPr lang="de-DE" sz="2200" dirty="0"/>
              <a:t>eintritt. Der für das Bürgschaftsrecht zuständige XI. Senat des </a:t>
            </a:r>
            <a:r>
              <a:rPr lang="de-DE" sz="2200" dirty="0">
                <a:hlinkClick r:id="rId3" tooltip="Bundesgerichtshof"/>
              </a:rPr>
              <a:t>Bundesgerichtshofs</a:t>
            </a:r>
            <a:r>
              <a:rPr lang="de-DE" sz="2200" dirty="0"/>
              <a:t> hat in seinem Urteil vom 29. Januar 2008</a:t>
            </a:r>
            <a:r>
              <a:rPr lang="de-DE" sz="2200" baseline="30000" dirty="0"/>
              <a:t> </a:t>
            </a:r>
            <a:r>
              <a:rPr lang="de-DE" sz="2200" dirty="0"/>
              <a:t>für den Fall einer selbstschuldnerischen Bürgschaft festgestellt, dass die Fälligkeit der Bürgschaftsforderung mit der Fälligkeit der Hauptschuld eintritt und nicht von einer separaten Leistungsaufforderung des Gläubigers gegenüber dem Bürgen abhängig ist. Bestätigt: BGH Urt. v. 11.09.2012 für Zahlungsanspruch nach Ablauf einer zur Mängelbeseitigung gesetzten Frist)</a:t>
            </a:r>
          </a:p>
        </p:txBody>
      </p:sp>
      <p:pic>
        <p:nvPicPr>
          <p:cNvPr id="5" name="Grafik 4" descr="http://www.fh-potsdam.de/fileadmin/Resources/Public/images/logo_wh.png">
            <a:hlinkClick r:id="rId4" tgtFrame="&quot;_self&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9514892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67890" y="240566"/>
            <a:ext cx="10222030" cy="6247864"/>
          </a:xfrm>
          <a:prstGeom prst="rect">
            <a:avLst/>
          </a:prstGeom>
          <a:solidFill>
            <a:schemeClr val="accent2">
              <a:lumMod val="20000"/>
              <a:lumOff val="80000"/>
            </a:schemeClr>
          </a:solidFill>
        </p:spPr>
        <p:txBody>
          <a:bodyPr wrap="square">
            <a:spAutoFit/>
          </a:bodyPr>
          <a:lstStyle/>
          <a:p>
            <a:pPr marL="452438" indent="-452438"/>
            <a:r>
              <a:rPr lang="de-DE"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Dynamisierung des </a:t>
            </a:r>
            <a:r>
              <a:rPr lang="de-DE" sz="2000" dirty="0" err="1">
                <a:latin typeface="Arial" panose="020B0604020202020204" pitchFamily="34" charset="0"/>
                <a:cs typeface="Arial" panose="020B0604020202020204" pitchFamily="34" charset="0"/>
              </a:rPr>
              <a:t>B´Umfangs</a:t>
            </a:r>
            <a:r>
              <a:rPr lang="de-DE" sz="2000" dirty="0">
                <a:latin typeface="Arial" panose="020B0604020202020204" pitchFamily="34" charset="0"/>
                <a:cs typeface="Arial" panose="020B0604020202020204" pitchFamily="34" charset="0"/>
              </a:rPr>
              <a:t>: Erstreckung auf Nachträge (geänderte und zusätzliche Leistungen)</a:t>
            </a:r>
          </a:p>
          <a:p>
            <a:pPr marL="354013"/>
            <a:endParaRPr lang="de-DE" sz="2000" dirty="0">
              <a:latin typeface="Arial" panose="020B0604020202020204" pitchFamily="34" charset="0"/>
              <a:cs typeface="Arial" panose="020B0604020202020204" pitchFamily="34" charset="0"/>
            </a:endParaRPr>
          </a:p>
          <a:p>
            <a:pPr marL="452438"/>
            <a:r>
              <a:rPr lang="de-DE" sz="2000" dirty="0">
                <a:latin typeface="Arial" panose="020B0604020202020204" pitchFamily="34" charset="0"/>
                <a:cs typeface="Arial" panose="020B0604020202020204" pitchFamily="34" charset="0"/>
              </a:rPr>
              <a:t>Zielt auf die Formulierung des Sicherungszwecks - bitte von Anfang an berücksichtigen, dass sich die vertraglichen Bestimmungen für das </a:t>
            </a:r>
            <a:r>
              <a:rPr lang="de-DE" sz="2000" dirty="0" err="1">
                <a:latin typeface="Arial" panose="020B0604020202020204" pitchFamily="34" charset="0"/>
                <a:cs typeface="Arial" panose="020B0604020202020204" pitchFamily="34" charset="0"/>
              </a:rPr>
              <a:t>Bausoll</a:t>
            </a:r>
            <a:r>
              <a:rPr lang="de-DE" sz="2000" dirty="0">
                <a:latin typeface="Arial" panose="020B0604020202020204" pitchFamily="34" charset="0"/>
                <a:cs typeface="Arial" panose="020B0604020202020204" pitchFamily="34" charset="0"/>
              </a:rPr>
              <a:t> in der Planungsphase und in der Errichtungsphase ändern können. Der Sicherungszweck sollte entsprechend weit gefasst sein.</a:t>
            </a:r>
          </a:p>
          <a:p>
            <a:pPr marL="354013"/>
            <a:endParaRPr lang="de-DE" sz="2000" dirty="0">
              <a:latin typeface="Arial" panose="020B0604020202020204" pitchFamily="34" charset="0"/>
              <a:cs typeface="Arial" panose="020B0604020202020204" pitchFamily="34" charset="0"/>
            </a:endParaRPr>
          </a:p>
          <a:p>
            <a:pPr marL="452438" indent="-452438"/>
            <a:r>
              <a:rPr lang="de-DE" sz="2000" dirty="0">
                <a:latin typeface="Arial" panose="020B0604020202020204" pitchFamily="34" charset="0"/>
                <a:cs typeface="Arial" panose="020B0604020202020204" pitchFamily="34" charset="0"/>
              </a:rPr>
              <a:t>•	Kumulation von VE- und GWL-Bürgschaft:</a:t>
            </a:r>
          </a:p>
          <a:p>
            <a:pPr marL="452438"/>
            <a:r>
              <a:rPr lang="de-DE" sz="2000" dirty="0">
                <a:latin typeface="Arial" panose="020B0604020202020204" pitchFamily="34" charset="0"/>
                <a:cs typeface="Arial" panose="020B0604020202020204" pitchFamily="34" charset="0"/>
              </a:rPr>
              <a:t>Nicht über 5 % !</a:t>
            </a:r>
          </a:p>
          <a:p>
            <a:pPr marL="452438" indent="-452438"/>
            <a:endParaRPr lang="de-DE" sz="2000" dirty="0">
              <a:latin typeface="Arial" panose="020B0604020202020204" pitchFamily="34" charset="0"/>
              <a:cs typeface="Arial" panose="020B0604020202020204" pitchFamily="34" charset="0"/>
            </a:endParaRPr>
          </a:p>
          <a:p>
            <a:pPr marL="452438"/>
            <a:r>
              <a:rPr lang="de-DE" sz="2000" dirty="0">
                <a:latin typeface="Arial" panose="020B0604020202020204" pitchFamily="34" charset="0"/>
                <a:cs typeface="Arial" panose="020B0604020202020204" pitchFamily="34" charset="0"/>
              </a:rPr>
              <a:t>OLG München 9 U 5194/12 v. 16.07.2013:  Falls die AGB des Bauherrn zeitlich überschneidend (1) eine Vertragserfüllungsbürgschaft und (2) eine Gewährleistungsbürgschaft vorsehen, und (3) falls die verbürgten Beträge kumuliert 5 % der Abrechnungssumme übersteigen, dann benachteiligt diese Sicherheitenabrede den Auftragnehmer regelmäßig unangemessen und kann unwirksam sein. Im Ausgangsfall konnte der Bürge die von ihm bereits ohne Anerkenntnis einer Rechtspflicht ausgezahlte Bürgschaftssumme zurückfordern, da ohne Rechtsgrund bezahlt. </a:t>
            </a:r>
            <a:r>
              <a:rPr lang="de-DE" sz="2000" dirty="0">
                <a:solidFill>
                  <a:srgbClr val="FF0000"/>
                </a:solidFill>
                <a:latin typeface="Arial" panose="020B0604020202020204" pitchFamily="34" charset="0"/>
                <a:cs typeface="Arial" panose="020B0604020202020204" pitchFamily="34" charset="0"/>
              </a:rPr>
              <a:t>Therapie: Kombi-Bürgschaft VE &amp; GWL &lt;10 % bis Abnahme; danach &lt;5 %.</a:t>
            </a:r>
          </a:p>
        </p:txBody>
      </p:sp>
      <p:pic>
        <p:nvPicPr>
          <p:cNvPr id="4" name="Grafik 3"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6212595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3189007"/>
            <a:ext cx="10515600" cy="1325563"/>
          </a:xfrm>
        </p:spPr>
        <p:txBody>
          <a:bodyPr>
            <a:normAutofit/>
          </a:bodyPr>
          <a:lstStyle/>
          <a:p>
            <a:pPr marL="896938" indent="-896938"/>
            <a:r>
              <a:rPr lang="de-DE" sz="3200" dirty="0"/>
              <a:t>V.	Bauen in der Nachbarschaft</a:t>
            </a:r>
          </a:p>
        </p:txBody>
      </p:sp>
      <p:sp>
        <p:nvSpPr>
          <p:cNvPr id="3" name="Foliennummernplatzhalter 2"/>
          <p:cNvSpPr>
            <a:spLocks noGrp="1"/>
          </p:cNvSpPr>
          <p:nvPr>
            <p:ph type="sldNum" sz="quarter" idx="12"/>
          </p:nvPr>
        </p:nvSpPr>
        <p:spPr/>
        <p:txBody>
          <a:bodyPr/>
          <a:lstStyle/>
          <a:p>
            <a:fld id="{4396F751-E4A1-47A1-80D3-B71F4B343170}" type="slidenum">
              <a:rPr lang="de-DE" smtClean="0"/>
              <a:t>142</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7699407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07568" y="332657"/>
            <a:ext cx="2376264" cy="576064"/>
          </a:xfrm>
          <a:solidFill>
            <a:schemeClr val="accent6">
              <a:lumMod val="40000"/>
              <a:lumOff val="60000"/>
            </a:schemeClr>
          </a:solidFill>
        </p:spPr>
        <p:txBody>
          <a:bodyPr anchor="t">
            <a:noAutofit/>
          </a:bodyPr>
          <a:lstStyle/>
          <a:p>
            <a:pPr algn="l"/>
            <a:r>
              <a:rPr lang="de-DE" sz="2800" dirty="0">
                <a:latin typeface="Arial" panose="020B0604020202020204" pitchFamily="34" charset="0"/>
                <a:cs typeface="Arial" panose="020B0604020202020204" pitchFamily="34" charset="0"/>
              </a:rPr>
              <a:t>Das Problem:</a:t>
            </a:r>
          </a:p>
        </p:txBody>
      </p:sp>
      <p:sp>
        <p:nvSpPr>
          <p:cNvPr id="3" name="Untertitel 2"/>
          <p:cNvSpPr>
            <a:spLocks noGrp="1"/>
          </p:cNvSpPr>
          <p:nvPr>
            <p:ph type="subTitle" idx="1"/>
          </p:nvPr>
        </p:nvSpPr>
        <p:spPr>
          <a:xfrm>
            <a:off x="2201630" y="1268760"/>
            <a:ext cx="7638786" cy="4536504"/>
          </a:xfrm>
          <a:solidFill>
            <a:schemeClr val="accent6">
              <a:lumMod val="40000"/>
              <a:lumOff val="60000"/>
            </a:schemeClr>
          </a:solidFill>
        </p:spPr>
        <p:txBody>
          <a:bodyPr>
            <a:normAutofit/>
          </a:bodyPr>
          <a:lstStyle/>
          <a:p>
            <a:pPr algn="just" defTabSz="447675">
              <a:spcBef>
                <a:spcPts val="0"/>
              </a:spcBef>
            </a:pPr>
            <a:r>
              <a:rPr lang="de-DE" dirty="0">
                <a:latin typeface="Arial" panose="020B0604020202020204" pitchFamily="34" charset="0"/>
                <a:cs typeface="Arial" panose="020B0604020202020204" pitchFamily="34" charset="0"/>
              </a:rPr>
              <a:t>„</a:t>
            </a:r>
            <a:r>
              <a:rPr lang="de-DE" i="1" dirty="0">
                <a:latin typeface="Arial" panose="020B0604020202020204" pitchFamily="34" charset="0"/>
                <a:cs typeface="Arial" panose="020B0604020202020204" pitchFamily="34" charset="0"/>
              </a:rPr>
              <a:t>Es kann der Frömmste nicht in Frieden leben, wenn es dem bösen Nachbar nicht gefällt.</a:t>
            </a:r>
            <a:r>
              <a:rPr lang="de-DE" dirty="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rPr>
              <a:t>Schiller, Wilhelm Tell IV. 3/Tell.</a:t>
            </a:r>
          </a:p>
          <a:p>
            <a:pPr algn="just" defTabSz="447675">
              <a:spcBef>
                <a:spcPts val="0"/>
              </a:spcBef>
            </a:pPr>
            <a:endParaRPr lang="de-DE" dirty="0">
              <a:latin typeface="Arial" panose="020B0604020202020204" pitchFamily="34" charset="0"/>
              <a:cs typeface="Arial" panose="020B0604020202020204" pitchFamily="34" charset="0"/>
            </a:endParaRPr>
          </a:p>
          <a:p>
            <a:pPr algn="just" defTabSz="447675">
              <a:spcBef>
                <a:spcPts val="0"/>
              </a:spcBef>
            </a:pPr>
            <a:r>
              <a:rPr lang="de-DE" dirty="0">
                <a:latin typeface="Arial" panose="020B0604020202020204" pitchFamily="34" charset="0"/>
                <a:cs typeface="Arial" panose="020B0604020202020204" pitchFamily="34" charset="0"/>
              </a:rPr>
              <a:t>Nachbarn können Bauvorhaben empfindlich verzögern und verteuern. Von Nachbarn ergriffene Rechtsmittel können die Termine und die Kosten eines Bauvorhabens negativ beeinflussen.</a:t>
            </a:r>
          </a:p>
          <a:p>
            <a:pPr algn="just" defTabSz="447675">
              <a:spcBef>
                <a:spcPts val="0"/>
              </a:spcBef>
            </a:pPr>
            <a:endParaRPr lang="de-DE" dirty="0">
              <a:latin typeface="Arial" panose="020B0604020202020204" pitchFamily="34" charset="0"/>
              <a:cs typeface="Arial" panose="020B0604020202020204" pitchFamily="34" charset="0"/>
            </a:endParaRPr>
          </a:p>
          <a:p>
            <a:pPr algn="just" defTabSz="447675">
              <a:spcBef>
                <a:spcPts val="0"/>
              </a:spcBef>
            </a:pPr>
            <a:r>
              <a:rPr lang="de-DE" dirty="0">
                <a:latin typeface="Arial" panose="020B0604020202020204" pitchFamily="34" charset="0"/>
                <a:cs typeface="Arial" panose="020B0604020202020204" pitchFamily="34" charset="0"/>
              </a:rPr>
              <a:t>Speziell in hochverdichteten Innenstadtlagen ist immer wieder die Frage aufgeworfen, wie das Baugeschehen mit den berechtigten Interessen von Nachbarn zu vereinbaren ist.</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0136196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07568" y="332657"/>
            <a:ext cx="7632848" cy="576064"/>
          </a:xfrm>
          <a:solidFill>
            <a:schemeClr val="accent6">
              <a:lumMod val="40000"/>
              <a:lumOff val="60000"/>
            </a:schemeClr>
          </a:solidFill>
        </p:spPr>
        <p:txBody>
          <a:bodyPr anchor="t">
            <a:noAutofit/>
          </a:bodyPr>
          <a:lstStyle/>
          <a:p>
            <a:pPr algn="l"/>
            <a:r>
              <a:rPr lang="de-DE" sz="2800" dirty="0">
                <a:latin typeface="Arial" panose="020B0604020202020204" pitchFamily="34" charset="0"/>
                <a:cs typeface="Arial" panose="020B0604020202020204" pitchFamily="34" charset="0"/>
              </a:rPr>
              <a:t>Programm (Abgrenzung):</a:t>
            </a:r>
          </a:p>
        </p:txBody>
      </p:sp>
      <p:sp>
        <p:nvSpPr>
          <p:cNvPr id="3" name="Untertitel 2"/>
          <p:cNvSpPr>
            <a:spLocks noGrp="1"/>
          </p:cNvSpPr>
          <p:nvPr>
            <p:ph type="subTitle" idx="1"/>
          </p:nvPr>
        </p:nvSpPr>
        <p:spPr>
          <a:xfrm>
            <a:off x="2201630" y="1268760"/>
            <a:ext cx="7638786" cy="4536504"/>
          </a:xfrm>
          <a:solidFill>
            <a:schemeClr val="accent6">
              <a:lumMod val="40000"/>
              <a:lumOff val="60000"/>
            </a:schemeClr>
          </a:solidFill>
        </p:spPr>
        <p:txBody>
          <a:bodyPr>
            <a:normAutofit/>
          </a:bodyPr>
          <a:lstStyle/>
          <a:p>
            <a:pPr algn="just" defTabSz="447675">
              <a:spcBef>
                <a:spcPts val="0"/>
              </a:spcBef>
            </a:pPr>
            <a:r>
              <a:rPr lang="de-DE" dirty="0">
                <a:latin typeface="Arial" panose="020B0604020202020204" pitchFamily="34" charset="0"/>
                <a:cs typeface="Arial" panose="020B0604020202020204" pitchFamily="34" charset="0"/>
              </a:rPr>
              <a:t>Es geht um die nachbarrechtlichen Fragestellungen, Aufgaben und Probleme, welche sich typischerweise </a:t>
            </a:r>
            <a:r>
              <a:rPr lang="de-DE" u="sng" dirty="0">
                <a:latin typeface="Arial" panose="020B0604020202020204" pitchFamily="34" charset="0"/>
                <a:cs typeface="Arial" panose="020B0604020202020204" pitchFamily="34" charset="0"/>
              </a:rPr>
              <a:t>bei einer Bautätigkeit</a:t>
            </a:r>
            <a:r>
              <a:rPr lang="de-DE" dirty="0">
                <a:latin typeface="Arial" panose="020B0604020202020204" pitchFamily="34" charset="0"/>
                <a:cs typeface="Arial" panose="020B0604020202020204" pitchFamily="34" charset="0"/>
              </a:rPr>
              <a:t> in verdichteten Gebieten ergeben. Vorgestellt wird eine vertragsrechtliche Lösung, mit welcher typische Konfliktlagen in den Blick genommen werden.</a:t>
            </a:r>
          </a:p>
          <a:p>
            <a:pPr algn="just" defTabSz="447675">
              <a:spcBef>
                <a:spcPts val="0"/>
              </a:spcBef>
            </a:pPr>
            <a:endParaRPr lang="de-DE" dirty="0">
              <a:latin typeface="Arial" panose="020B0604020202020204" pitchFamily="34" charset="0"/>
              <a:cs typeface="Arial" panose="020B0604020202020204" pitchFamily="34" charset="0"/>
            </a:endParaRPr>
          </a:p>
          <a:p>
            <a:pPr algn="just" defTabSz="447675">
              <a:spcBef>
                <a:spcPts val="0"/>
              </a:spcBef>
            </a:pPr>
            <a:r>
              <a:rPr lang="de-DE" dirty="0">
                <a:latin typeface="Arial" panose="020B0604020202020204" pitchFamily="34" charset="0"/>
                <a:cs typeface="Arial" panose="020B0604020202020204" pitchFamily="34" charset="0"/>
              </a:rPr>
              <a:t>Es geht nicht um das Nachbarrecht insgesamt, also nicht um die allgemeinen nachbarrechtlichen Rechte und Pflichten, welche aus der Nachbarschaft von Grundstückseigentümern resultieren.</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4848724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75520" y="332656"/>
            <a:ext cx="6840760" cy="576064"/>
          </a:xfrm>
          <a:solidFill>
            <a:schemeClr val="accent6">
              <a:lumMod val="40000"/>
              <a:lumOff val="60000"/>
            </a:schemeClr>
          </a:solidFill>
        </p:spPr>
        <p:txBody>
          <a:bodyPr anchor="t">
            <a:noAutofit/>
          </a:bodyPr>
          <a:lstStyle/>
          <a:p>
            <a:pPr algn="l"/>
            <a:r>
              <a:rPr lang="de-DE" sz="2800" dirty="0">
                <a:latin typeface="Arial" panose="020B0604020202020204" pitchFamily="34" charset="0"/>
                <a:cs typeface="Arial" panose="020B0604020202020204" pitchFamily="34" charset="0"/>
              </a:rPr>
              <a:t>Das Problem aus zivilrechtlicher Sicht:</a:t>
            </a:r>
          </a:p>
        </p:txBody>
      </p:sp>
      <p:sp>
        <p:nvSpPr>
          <p:cNvPr id="3" name="Untertitel 2"/>
          <p:cNvSpPr>
            <a:spLocks noGrp="1"/>
          </p:cNvSpPr>
          <p:nvPr>
            <p:ph type="subTitle" idx="1"/>
          </p:nvPr>
        </p:nvSpPr>
        <p:spPr>
          <a:xfrm>
            <a:off x="1775520" y="1489944"/>
            <a:ext cx="8640960" cy="1656184"/>
          </a:xfrm>
          <a:solidFill>
            <a:schemeClr val="accent6">
              <a:lumMod val="40000"/>
              <a:lumOff val="60000"/>
            </a:schemeClr>
          </a:solidFill>
        </p:spPr>
        <p:txBody>
          <a:bodyPr>
            <a:normAutofit/>
          </a:bodyPr>
          <a:lstStyle/>
          <a:p>
            <a:pPr algn="just" defTabSz="447675">
              <a:spcBef>
                <a:spcPts val="0"/>
              </a:spcBef>
            </a:pPr>
            <a:r>
              <a:rPr lang="de-DE" dirty="0">
                <a:latin typeface="Arial" panose="020B0604020202020204" pitchFamily="34" charset="0"/>
                <a:cs typeface="Arial" panose="020B0604020202020204" pitchFamily="34" charset="0"/>
              </a:rPr>
              <a:t>§ 903 Satz 1 BGB: „Der Eigentümer einer Sache kann, soweit nicht das Gesetz oder Rechte Dritter entgegenstehen, mit der Sache nach Belieben verfahren und andere von jeder Einwirkung ausschließen.“</a:t>
            </a:r>
          </a:p>
        </p:txBody>
      </p:sp>
      <p:sp>
        <p:nvSpPr>
          <p:cNvPr id="4" name="Rechteck 3"/>
          <p:cNvSpPr/>
          <p:nvPr/>
        </p:nvSpPr>
        <p:spPr>
          <a:xfrm>
            <a:off x="1775520" y="3733321"/>
            <a:ext cx="3312368" cy="14401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Arial" panose="020B0604020202020204" pitchFamily="34" charset="0"/>
                <a:cs typeface="Arial" panose="020B0604020202020204" pitchFamily="34" charset="0"/>
              </a:rPr>
              <a:t>Nachbar 1</a:t>
            </a:r>
          </a:p>
          <a:p>
            <a:pPr algn="ctr"/>
            <a:r>
              <a:rPr lang="de-DE" sz="2000" dirty="0">
                <a:solidFill>
                  <a:schemeClr val="tx1"/>
                </a:solidFill>
                <a:latin typeface="Arial" panose="020B0604020202020204" pitchFamily="34" charset="0"/>
                <a:cs typeface="Arial" panose="020B0604020202020204" pitchFamily="34" charset="0"/>
              </a:rPr>
              <a:t>Eigentümer</a:t>
            </a:r>
          </a:p>
        </p:txBody>
      </p:sp>
      <p:sp>
        <p:nvSpPr>
          <p:cNvPr id="6" name="Rechteck 5"/>
          <p:cNvSpPr/>
          <p:nvPr/>
        </p:nvSpPr>
        <p:spPr>
          <a:xfrm>
            <a:off x="7104112" y="3730336"/>
            <a:ext cx="3312368" cy="144016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Nachbar 2</a:t>
            </a:r>
          </a:p>
          <a:p>
            <a:pPr algn="ctr"/>
            <a:r>
              <a:rPr lang="de-DE" dirty="0">
                <a:solidFill>
                  <a:schemeClr val="tx1"/>
                </a:solidFill>
                <a:latin typeface="Arial" panose="020B0604020202020204" pitchFamily="34" charset="0"/>
                <a:cs typeface="Arial" panose="020B0604020202020204" pitchFamily="34" charset="0"/>
              </a:rPr>
              <a:t>Eigentümer</a:t>
            </a:r>
          </a:p>
        </p:txBody>
      </p:sp>
      <p:cxnSp>
        <p:nvCxnSpPr>
          <p:cNvPr id="8" name="Gerade Verbindung mit Pfeil 7"/>
          <p:cNvCxnSpPr/>
          <p:nvPr/>
        </p:nvCxnSpPr>
        <p:spPr>
          <a:xfrm>
            <a:off x="5267908" y="4454956"/>
            <a:ext cx="165618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Grafik 8"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0821775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75520" y="332656"/>
            <a:ext cx="7272808" cy="576064"/>
          </a:xfrm>
          <a:solidFill>
            <a:schemeClr val="accent6">
              <a:lumMod val="40000"/>
              <a:lumOff val="60000"/>
            </a:schemeClr>
          </a:solidFill>
        </p:spPr>
        <p:txBody>
          <a:bodyPr anchor="t">
            <a:noAutofit/>
          </a:bodyPr>
          <a:lstStyle/>
          <a:p>
            <a:pPr algn="l"/>
            <a:r>
              <a:rPr lang="de-DE" sz="2800" dirty="0">
                <a:latin typeface="Arial" panose="020B0604020202020204" pitchFamily="34" charset="0"/>
                <a:cs typeface="Arial" panose="020B0604020202020204" pitchFamily="34" charset="0"/>
              </a:rPr>
              <a:t>Das Problem aus öffentlich-rechtlicher Sicht:</a:t>
            </a:r>
          </a:p>
        </p:txBody>
      </p:sp>
      <p:sp>
        <p:nvSpPr>
          <p:cNvPr id="3" name="Untertitel 2"/>
          <p:cNvSpPr>
            <a:spLocks noGrp="1"/>
          </p:cNvSpPr>
          <p:nvPr>
            <p:ph type="subTitle" idx="1"/>
          </p:nvPr>
        </p:nvSpPr>
        <p:spPr>
          <a:xfrm>
            <a:off x="1777084" y="1628800"/>
            <a:ext cx="8640960" cy="4248472"/>
          </a:xfrm>
          <a:solidFill>
            <a:schemeClr val="accent6">
              <a:lumMod val="40000"/>
              <a:lumOff val="60000"/>
            </a:schemeClr>
          </a:solidFill>
        </p:spPr>
        <p:txBody>
          <a:bodyPr>
            <a:normAutofit/>
          </a:bodyPr>
          <a:lstStyle/>
          <a:p>
            <a:pPr algn="just" defTabSz="447675">
              <a:spcBef>
                <a:spcPts val="0"/>
              </a:spcBef>
            </a:pPr>
            <a:r>
              <a:rPr lang="de-DE" dirty="0">
                <a:latin typeface="Arial" panose="020B0604020202020204" pitchFamily="34" charset="0"/>
                <a:cs typeface="Arial" panose="020B0604020202020204" pitchFamily="34" charset="0"/>
              </a:rPr>
              <a:t>Art. 14 Abs. 1 GG: „Das Eigentum und das Erbrecht werden gewährleistet. Inhalt und Schranken werden durch </a:t>
            </a:r>
            <a:r>
              <a:rPr lang="de-DE" dirty="0">
                <a:solidFill>
                  <a:schemeClr val="accent2"/>
                </a:solidFill>
                <a:latin typeface="Arial" panose="020B0604020202020204" pitchFamily="34" charset="0"/>
                <a:cs typeface="Arial" panose="020B0604020202020204" pitchFamily="34" charset="0"/>
              </a:rPr>
              <a:t>die Gesetze</a:t>
            </a:r>
            <a:r>
              <a:rPr lang="de-DE" dirty="0">
                <a:latin typeface="Arial" panose="020B0604020202020204" pitchFamily="34" charset="0"/>
                <a:cs typeface="Arial" panose="020B0604020202020204" pitchFamily="34" charset="0"/>
              </a:rPr>
              <a:t> bestimmt.</a:t>
            </a:r>
          </a:p>
          <a:p>
            <a:pPr algn="just" defTabSz="447675">
              <a:spcBef>
                <a:spcPts val="0"/>
              </a:spcBef>
            </a:pPr>
            <a:endParaRPr lang="de-DE" dirty="0">
              <a:latin typeface="Arial" panose="020B0604020202020204" pitchFamily="34" charset="0"/>
              <a:cs typeface="Arial" panose="020B0604020202020204" pitchFamily="34" charset="0"/>
            </a:endParaRPr>
          </a:p>
          <a:p>
            <a:pPr algn="just" defTabSz="447675">
              <a:spcBef>
                <a:spcPts val="0"/>
              </a:spcBef>
            </a:pPr>
            <a:r>
              <a:rPr lang="de-DE" dirty="0">
                <a:latin typeface="Arial" panose="020B0604020202020204" pitchFamily="34" charset="0"/>
                <a:cs typeface="Arial" panose="020B0604020202020204" pitchFamily="34" charset="0"/>
              </a:rPr>
              <a:t>Art. 14 Abs. 2 GG: „Eigentum verpflichtet. Sein Gebrauch soll zugleich dem Wohle der Allgemeinheit dienen.“</a:t>
            </a:r>
          </a:p>
          <a:p>
            <a:pPr algn="just" defTabSz="447675">
              <a:spcBef>
                <a:spcPts val="0"/>
              </a:spcBef>
            </a:pPr>
            <a:endParaRPr lang="de-DE" dirty="0">
              <a:latin typeface="Arial" panose="020B0604020202020204" pitchFamily="34" charset="0"/>
              <a:cs typeface="Arial" panose="020B0604020202020204" pitchFamily="34" charset="0"/>
            </a:endParaRPr>
          </a:p>
          <a:p>
            <a:pPr algn="l" defTabSz="447675">
              <a:spcBef>
                <a:spcPts val="0"/>
              </a:spcBef>
            </a:pPr>
            <a:r>
              <a:rPr lang="de-DE" dirty="0">
                <a:latin typeface="Arial" panose="020B0604020202020204" pitchFamily="34" charset="0"/>
                <a:cs typeface="Arial" panose="020B0604020202020204" pitchFamily="34" charset="0"/>
              </a:rPr>
              <a:t>„</a:t>
            </a:r>
            <a:r>
              <a:rPr lang="de-DE" dirty="0">
                <a:solidFill>
                  <a:schemeClr val="accent2"/>
                </a:solidFill>
                <a:latin typeface="Arial" panose="020B0604020202020204" pitchFamily="34" charset="0"/>
                <a:cs typeface="Arial" panose="020B0604020202020204" pitchFamily="34" charset="0"/>
              </a:rPr>
              <a:t>Die Gesetze</a:t>
            </a:r>
            <a:r>
              <a:rPr lang="de-DE" dirty="0">
                <a:latin typeface="Arial" panose="020B0604020202020204" pitchFamily="34" charset="0"/>
                <a:cs typeface="Arial" panose="020B0604020202020204" pitchFamily="34" charset="0"/>
              </a:rPr>
              <a:t>“ im besonderen Verwaltungsrecht (Auswahl):</a:t>
            </a:r>
          </a:p>
          <a:p>
            <a:pPr algn="l" defTabSz="447675">
              <a:spcBef>
                <a:spcPts val="0"/>
              </a:spcBef>
            </a:pPr>
            <a:endParaRPr lang="de-DE" dirty="0">
              <a:latin typeface="Arial" panose="020B0604020202020204" pitchFamily="34" charset="0"/>
              <a:cs typeface="Arial" panose="020B0604020202020204" pitchFamily="34" charset="0"/>
            </a:endParaRPr>
          </a:p>
          <a:p>
            <a:pPr algn="l" defTabSz="447675">
              <a:spcBef>
                <a:spcPts val="0"/>
              </a:spcBef>
            </a:pPr>
            <a:r>
              <a:rPr lang="de-DE" dirty="0">
                <a:latin typeface="Arial" panose="020B0604020202020204" pitchFamily="34" charset="0"/>
                <a:cs typeface="Arial" panose="020B0604020202020204" pitchFamily="34" charset="0"/>
              </a:rPr>
              <a:t>Bauplanungsrecht (i. e. Baunutzungsverordnung), Bauordnungsrecht, Immissionsschutzrecht, weitere Spezialgesetze …</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4422849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75520" y="692696"/>
            <a:ext cx="8642524" cy="576064"/>
          </a:xfrm>
          <a:solidFill>
            <a:schemeClr val="accent6">
              <a:lumMod val="40000"/>
              <a:lumOff val="60000"/>
            </a:schemeClr>
          </a:solidFill>
        </p:spPr>
        <p:txBody>
          <a:bodyPr anchor="t">
            <a:noAutofit/>
          </a:bodyPr>
          <a:lstStyle/>
          <a:p>
            <a:r>
              <a:rPr lang="de-DE" sz="2800" dirty="0">
                <a:latin typeface="Arial" panose="020B0604020202020204" pitchFamily="34" charset="0"/>
                <a:cs typeface="Arial" panose="020B0604020202020204" pitchFamily="34" charset="0"/>
              </a:rPr>
              <a:t>Zwischenergebnis: Das doppelte Rechtsverhältnis</a:t>
            </a:r>
          </a:p>
        </p:txBody>
      </p:sp>
      <p:sp>
        <p:nvSpPr>
          <p:cNvPr id="6" name="Rechteck 5"/>
          <p:cNvSpPr/>
          <p:nvPr/>
        </p:nvSpPr>
        <p:spPr>
          <a:xfrm>
            <a:off x="4727848" y="1412776"/>
            <a:ext cx="2952328"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Baubehörde</a:t>
            </a:r>
          </a:p>
          <a:p>
            <a:pPr algn="ctr"/>
            <a:r>
              <a:rPr lang="de-DE" dirty="0">
                <a:latin typeface="Arial" panose="020B0604020202020204" pitchFamily="34" charset="0"/>
                <a:cs typeface="Arial" panose="020B0604020202020204" pitchFamily="34" charset="0"/>
              </a:rPr>
              <a:t>Umweltschutzbehörde</a:t>
            </a:r>
          </a:p>
          <a:p>
            <a:pPr algn="ctr"/>
            <a:r>
              <a:rPr lang="de-DE" dirty="0">
                <a:latin typeface="Arial" panose="020B0604020202020204" pitchFamily="34" charset="0"/>
                <a:cs typeface="Arial" panose="020B0604020202020204" pitchFamily="34" charset="0"/>
              </a:rPr>
              <a:t>Immissionsschutzbehörde</a:t>
            </a:r>
          </a:p>
          <a:p>
            <a:pPr algn="ctr"/>
            <a:r>
              <a:rPr lang="de-DE" dirty="0">
                <a:latin typeface="Arial" panose="020B0604020202020204" pitchFamily="34" charset="0"/>
                <a:cs typeface="Arial" panose="020B0604020202020204" pitchFamily="34" charset="0"/>
              </a:rPr>
              <a:t>usw.</a:t>
            </a:r>
          </a:p>
        </p:txBody>
      </p:sp>
      <p:sp>
        <p:nvSpPr>
          <p:cNvPr id="7" name="Rechteck 6"/>
          <p:cNvSpPr/>
          <p:nvPr/>
        </p:nvSpPr>
        <p:spPr>
          <a:xfrm>
            <a:off x="1775520" y="3212976"/>
            <a:ext cx="2952328"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Nachbar 1</a:t>
            </a:r>
          </a:p>
        </p:txBody>
      </p:sp>
      <p:sp>
        <p:nvSpPr>
          <p:cNvPr id="8" name="Rechteck 7"/>
          <p:cNvSpPr/>
          <p:nvPr/>
        </p:nvSpPr>
        <p:spPr>
          <a:xfrm>
            <a:off x="7684626" y="3212976"/>
            <a:ext cx="2952328"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Nachbar  2</a:t>
            </a:r>
          </a:p>
        </p:txBody>
      </p:sp>
      <p:sp>
        <p:nvSpPr>
          <p:cNvPr id="9" name="Textfeld 8"/>
          <p:cNvSpPr txBox="1"/>
          <p:nvPr/>
        </p:nvSpPr>
        <p:spPr>
          <a:xfrm>
            <a:off x="1775520" y="4816008"/>
            <a:ext cx="8532440" cy="1200329"/>
          </a:xfrm>
          <a:prstGeom prst="rect">
            <a:avLst/>
          </a:prstGeom>
          <a:noFill/>
        </p:spPr>
        <p:txBody>
          <a:bodyPr wrap="square" rtlCol="0">
            <a:spAutoFit/>
          </a:bodyPr>
          <a:lstStyle/>
          <a:p>
            <a:pPr algn="just"/>
            <a:r>
              <a:rPr lang="de-DE" dirty="0">
                <a:latin typeface="Arial" panose="020B0604020202020204" pitchFamily="34" charset="0"/>
                <a:cs typeface="Arial" panose="020B0604020202020204" pitchFamily="34" charset="0"/>
              </a:rPr>
              <a:t>Der Rechtsschutz vor den ordentlichen Gerichten (Zivilgerichtsbarkeit) und vor den Verwaltungsgerichten wird unabhängig voneinander gewährt. Eine Nachbarbebauung kann also zivilrechtlich und öffentlich-rechtlich angegriffen oder verteidigt werden.</a:t>
            </a:r>
          </a:p>
        </p:txBody>
      </p:sp>
      <p:sp>
        <p:nvSpPr>
          <p:cNvPr id="10" name="Pfeil: nach links und rechts 9"/>
          <p:cNvSpPr/>
          <p:nvPr/>
        </p:nvSpPr>
        <p:spPr>
          <a:xfrm>
            <a:off x="4727848" y="3654736"/>
            <a:ext cx="2952328"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Zivilrechtsschutz</a:t>
            </a:r>
          </a:p>
        </p:txBody>
      </p:sp>
      <p:sp>
        <p:nvSpPr>
          <p:cNvPr id="11" name="Pfeil: nach links und rechts 10"/>
          <p:cNvSpPr/>
          <p:nvPr/>
        </p:nvSpPr>
        <p:spPr>
          <a:xfrm rot="19152664">
            <a:off x="2057452" y="2029439"/>
            <a:ext cx="2539656"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Ö.-r. Rechtsschutz</a:t>
            </a:r>
          </a:p>
        </p:txBody>
      </p:sp>
      <p:sp>
        <p:nvSpPr>
          <p:cNvPr id="12" name="Pfeil: nach links und rechts 11"/>
          <p:cNvSpPr/>
          <p:nvPr/>
        </p:nvSpPr>
        <p:spPr>
          <a:xfrm rot="2635237">
            <a:off x="8018021" y="2042946"/>
            <a:ext cx="2444785"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Ö.-r. Rechtsschutz</a:t>
            </a:r>
          </a:p>
        </p:txBody>
      </p:sp>
      <p:pic>
        <p:nvPicPr>
          <p:cNvPr id="13" name="Grafik 1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6220954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60923" y="404664"/>
            <a:ext cx="7272808" cy="576064"/>
          </a:xfrm>
          <a:solidFill>
            <a:schemeClr val="accent6">
              <a:lumMod val="40000"/>
              <a:lumOff val="60000"/>
            </a:schemeClr>
          </a:solidFill>
        </p:spPr>
        <p:txBody>
          <a:bodyPr anchor="t">
            <a:noAutofit/>
          </a:bodyPr>
          <a:lstStyle/>
          <a:p>
            <a:pPr algn="l"/>
            <a:r>
              <a:rPr lang="de-DE" sz="2800" dirty="0">
                <a:latin typeface="Arial" panose="020B0604020202020204" pitchFamily="34" charset="0"/>
                <a:cs typeface="Arial" panose="020B0604020202020204" pitchFamily="34" charset="0"/>
              </a:rPr>
              <a:t>Landgericht Berlin, Urteil vom 16.06.2016:</a:t>
            </a:r>
          </a:p>
        </p:txBody>
      </p:sp>
      <p:graphicFrame>
        <p:nvGraphicFramePr>
          <p:cNvPr id="6" name="Objekt 5"/>
          <p:cNvGraphicFramePr>
            <a:graphicFrameLocks noChangeAspect="1"/>
          </p:cNvGraphicFramePr>
          <p:nvPr>
            <p:extLst>
              <p:ext uri="{D42A27DB-BD31-4B8C-83A1-F6EECF244321}">
                <p14:modId xmlns:p14="http://schemas.microsoft.com/office/powerpoint/2010/main" val="1242124806"/>
              </p:ext>
            </p:extLst>
          </p:nvPr>
        </p:nvGraphicFramePr>
        <p:xfrm>
          <a:off x="2887239" y="2708966"/>
          <a:ext cx="2563813" cy="2428875"/>
        </p:xfrm>
        <a:graphic>
          <a:graphicData uri="http://schemas.openxmlformats.org/presentationml/2006/ole">
            <mc:AlternateContent xmlns:mc="http://schemas.openxmlformats.org/markup-compatibility/2006">
              <mc:Choice xmlns:v="urn:schemas-microsoft-com:vml" Requires="v">
                <p:oleObj spid="_x0000_s6288" name="Acrobat Document" r:id="rId3" imgW="5667480" imgH="8020080" progId="AcroExch.Document.DC">
                  <p:embed/>
                </p:oleObj>
              </mc:Choice>
              <mc:Fallback>
                <p:oleObj name="Acrobat Document" r:id="rId3" imgW="5667480" imgH="8020080" progId="AcroExch.Document.DC">
                  <p:embed/>
                  <p:pic>
                    <p:nvPicPr>
                      <p:cNvPr id="6" name="Objekt 5"/>
                      <p:cNvPicPr/>
                      <p:nvPr/>
                    </p:nvPicPr>
                    <p:blipFill>
                      <a:blip r:embed="rId4"/>
                      <a:stretch>
                        <a:fillRect/>
                      </a:stretch>
                    </p:blipFill>
                    <p:spPr>
                      <a:xfrm>
                        <a:off x="2887239" y="2708966"/>
                        <a:ext cx="2563813" cy="2428875"/>
                      </a:xfrm>
                      <a:prstGeom prst="rect">
                        <a:avLst/>
                      </a:prstGeom>
                      <a:solidFill>
                        <a:schemeClr val="accent6">
                          <a:lumMod val="40000"/>
                          <a:lumOff val="60000"/>
                        </a:schemeClr>
                      </a:solidFill>
                    </p:spPr>
                  </p:pic>
                </p:oleObj>
              </mc:Fallback>
            </mc:AlternateContent>
          </a:graphicData>
        </a:graphic>
      </p:graphicFrame>
      <p:sp>
        <p:nvSpPr>
          <p:cNvPr id="7" name="Textfeld 6"/>
          <p:cNvSpPr txBox="1"/>
          <p:nvPr/>
        </p:nvSpPr>
        <p:spPr>
          <a:xfrm>
            <a:off x="3197027" y="1494598"/>
            <a:ext cx="5400600" cy="369332"/>
          </a:xfrm>
          <a:prstGeom prst="rect">
            <a:avLst/>
          </a:prstGeom>
          <a:noFill/>
        </p:spPr>
        <p:txBody>
          <a:bodyPr wrap="square" rtlCol="0">
            <a:spAutoFit/>
          </a:bodyPr>
          <a:lstStyle/>
          <a:p>
            <a:pPr algn="ctr"/>
            <a:r>
              <a:rPr lang="de-DE" dirty="0"/>
              <a:t>PDF-Datei bitte durch Klick auf das Farbfeld aktivieren:</a:t>
            </a:r>
          </a:p>
        </p:txBody>
      </p:sp>
      <p:pic>
        <p:nvPicPr>
          <p:cNvPr id="8" name="Grafik 7" descr="http://www.fh-potsdam.de/fileadmin/Resources/Public/images/logo_wh.png">
            <a:hlinkClick r:id="rId5" tgtFrame="&quot;_self&quot;"/>
            <a:extLst>
              <a:ext uri="{FF2B5EF4-FFF2-40B4-BE49-F238E27FC236}">
                <a16:creationId xmlns:a16="http://schemas.microsoft.com/office/drawing/2014/main" id="{B95DF47F-1596-42AB-BB82-720A58AEFD7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1509833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60923" y="404664"/>
            <a:ext cx="7272808" cy="576064"/>
          </a:xfrm>
          <a:solidFill>
            <a:schemeClr val="accent6">
              <a:lumMod val="40000"/>
              <a:lumOff val="60000"/>
            </a:schemeClr>
          </a:solidFill>
        </p:spPr>
        <p:txBody>
          <a:bodyPr anchor="t">
            <a:noAutofit/>
          </a:bodyPr>
          <a:lstStyle/>
          <a:p>
            <a:r>
              <a:rPr lang="de-DE" sz="2800" dirty="0">
                <a:latin typeface="Arial" panose="020B0604020202020204" pitchFamily="34" charset="0"/>
                <a:cs typeface="Arial" panose="020B0604020202020204" pitchFamily="34" charset="0"/>
              </a:rPr>
              <a:t>Wichtige Rechtsnormen I:</a:t>
            </a:r>
          </a:p>
        </p:txBody>
      </p:sp>
      <p:sp>
        <p:nvSpPr>
          <p:cNvPr id="7" name="Textfeld 6"/>
          <p:cNvSpPr txBox="1"/>
          <p:nvPr/>
        </p:nvSpPr>
        <p:spPr>
          <a:xfrm>
            <a:off x="1775522" y="1340769"/>
            <a:ext cx="8532439" cy="4524315"/>
          </a:xfrm>
          <a:prstGeom prst="rect">
            <a:avLst/>
          </a:prstGeom>
          <a:noFill/>
        </p:spPr>
        <p:txBody>
          <a:bodyPr wrap="square" rtlCol="0">
            <a:spAutoFit/>
          </a:bodyPr>
          <a:lstStyle/>
          <a:p>
            <a:pPr algn="just"/>
            <a:r>
              <a:rPr lang="de-DE" dirty="0">
                <a:latin typeface="Arial" panose="020B0604020202020204" pitchFamily="34" charset="0"/>
                <a:cs typeface="Arial" panose="020B0604020202020204" pitchFamily="34" charset="0"/>
              </a:rPr>
              <a:t>§ 906 BGB</a:t>
            </a:r>
          </a:p>
          <a:p>
            <a:pPr algn="just"/>
            <a:endParaRPr lang="de-DE" dirty="0">
              <a:latin typeface="Arial" panose="020B0604020202020204" pitchFamily="34" charset="0"/>
              <a:cs typeface="Arial" panose="020B0604020202020204" pitchFamily="34" charset="0"/>
            </a:endParaRPr>
          </a:p>
          <a:p>
            <a:pPr algn="just"/>
            <a:r>
              <a:rPr lang="de-DE" dirty="0">
                <a:latin typeface="Arial" panose="020B0604020202020204" pitchFamily="34" charset="0"/>
                <a:cs typeface="Arial" panose="020B0604020202020204" pitchFamily="34" charset="0"/>
              </a:rPr>
              <a:t>Abs. 1: „Der Eigentümer eines Grundstücks kann die Zuführung von Gasen, Dämpfen, Gerüchen, Rauch, Ruß, Wärme, Geräusch, Erschütterungen und ähnliche von einem anderen Grundstück ausgehende Einwirkungen insoweit nicht verbieten, als die Einwirkung die Benutzung seines Grundstücks nicht oder nur unwesentlich beeinträchtigt.</a:t>
            </a:r>
          </a:p>
          <a:p>
            <a:pPr algn="just"/>
            <a:endParaRPr lang="de-DE" dirty="0">
              <a:latin typeface="Arial" panose="020B0604020202020204" pitchFamily="34" charset="0"/>
              <a:cs typeface="Arial" panose="020B0604020202020204" pitchFamily="34" charset="0"/>
            </a:endParaRPr>
          </a:p>
          <a:p>
            <a:pPr algn="just"/>
            <a:r>
              <a:rPr lang="de-DE" dirty="0">
                <a:latin typeface="Arial" panose="020B0604020202020204" pitchFamily="34" charset="0"/>
                <a:cs typeface="Arial" panose="020B0604020202020204" pitchFamily="34" charset="0"/>
              </a:rPr>
              <a:t>Eine unwesentliche Beeinträchtigung liegt in der Regel vor, wenn die in Gesetzen oder Rechtsverordnungen festgelegten Grenz- oder Richtwerte von den nach diesen Vorschriften ermittelten und bewerteten Einwirkungen nicht überschritten werden.</a:t>
            </a:r>
          </a:p>
          <a:p>
            <a:pPr algn="just"/>
            <a:endParaRPr lang="de-DE" dirty="0">
              <a:latin typeface="Arial" panose="020B0604020202020204" pitchFamily="34" charset="0"/>
              <a:cs typeface="Arial" panose="020B0604020202020204" pitchFamily="34" charset="0"/>
            </a:endParaRPr>
          </a:p>
          <a:p>
            <a:pPr algn="just"/>
            <a:r>
              <a:rPr lang="de-DE" dirty="0">
                <a:latin typeface="Arial" panose="020B0604020202020204" pitchFamily="34" charset="0"/>
                <a:cs typeface="Arial" panose="020B0604020202020204" pitchFamily="34" charset="0"/>
              </a:rPr>
              <a:t>Gleiches gilt für Werte in allgemeinen Verwaltungsvorschriften, die nach § 48 des Bundes-Immissionsschutzgesetzes erlassen worden sind und den Stand der Technik wiedergeben.“</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756206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1480" y="322730"/>
            <a:ext cx="10515600" cy="6165700"/>
          </a:xfrm>
        </p:spPr>
        <p:txBody>
          <a:bodyPr>
            <a:normAutofit/>
          </a:bodyPr>
          <a:lstStyle/>
          <a:p>
            <a:pPr lvl="0"/>
            <a:r>
              <a:rPr lang="de-DE" sz="1400" b="1" dirty="0"/>
              <a:t>Privatautonomie I</a:t>
            </a:r>
            <a:br>
              <a:rPr lang="de-DE" sz="1400" dirty="0"/>
            </a:br>
            <a:r>
              <a:rPr lang="de-DE" sz="1400" dirty="0"/>
              <a:t> </a:t>
            </a:r>
            <a:br>
              <a:rPr lang="de-DE" sz="1400" dirty="0"/>
            </a:br>
            <a:r>
              <a:rPr lang="de-DE" sz="1400" dirty="0"/>
              <a:t>Die Grundlage des bürgerlichen Rechts ist der Grundsatz der Privatautonomie. Diese</a:t>
            </a:r>
            <a:r>
              <a:rPr lang="de-DE" sz="1400" i="1" dirty="0"/>
              <a:t> „berechtigt den Einzelnen, Rechte und Pflichten zu begründen, zu ändern oder aufzuheben und ist daher mehr als ein Freiheitsrecht</a:t>
            </a:r>
            <a:r>
              <a:rPr lang="de-DE" sz="1400" dirty="0"/>
              <a:t>“ (Palandt/</a:t>
            </a:r>
            <a:r>
              <a:rPr lang="de-DE" sz="1400" i="1" dirty="0"/>
              <a:t>Ellenberger</a:t>
            </a:r>
            <a:r>
              <a:rPr lang="de-DE" sz="1400" dirty="0"/>
              <a:t>, Kommentar zum Bürgerliches Gesetzbuch, München 2016, Vor § 104 Rn. 1). </a:t>
            </a:r>
            <a:br>
              <a:rPr lang="de-DE" sz="1400" dirty="0"/>
            </a:br>
            <a:r>
              <a:rPr lang="de-DE" sz="1400" dirty="0"/>
              <a:t> </a:t>
            </a:r>
            <a:br>
              <a:rPr lang="de-DE" sz="1400" dirty="0"/>
            </a:br>
            <a:r>
              <a:rPr lang="de-DE" sz="1400" dirty="0"/>
              <a:t>Die Privatautonomie „</a:t>
            </a:r>
            <a:r>
              <a:rPr lang="de-DE" sz="1400" i="1" dirty="0"/>
              <a:t>gewährt dem Einzelnen die Möglichkeit, innerhalb gewisser, durch höhere Rücksichten bedingter Schranken, seine rechtlichen Verhältnisse frei zu gestalten</a:t>
            </a:r>
            <a:r>
              <a:rPr lang="de-DE" sz="1400" dirty="0"/>
              <a:t>“ (</a:t>
            </a:r>
            <a:r>
              <a:rPr lang="de-DE" sz="1400" dirty="0" err="1"/>
              <a:t>Mugdan</a:t>
            </a:r>
            <a:r>
              <a:rPr lang="de-DE" sz="1400" dirty="0"/>
              <a:t>, Die </a:t>
            </a:r>
            <a:r>
              <a:rPr lang="de-DE" sz="1400" dirty="0" err="1"/>
              <a:t>gesammten</a:t>
            </a:r>
            <a:r>
              <a:rPr lang="de-DE" sz="1400" dirty="0"/>
              <a:t> Materialien zum Bürgerlichen Gesetzbuch für das Deutsche Reich, Teil I, Berlin 1897, Seite 457).</a:t>
            </a:r>
            <a:br>
              <a:rPr lang="de-DE" sz="1400" dirty="0"/>
            </a:br>
            <a:r>
              <a:rPr lang="de-DE" sz="1400" dirty="0"/>
              <a:t> </a:t>
            </a:r>
            <a:br>
              <a:rPr lang="de-DE" sz="1400" dirty="0"/>
            </a:br>
            <a:r>
              <a:rPr lang="de-DE" sz="1400" dirty="0"/>
              <a:t>In der Privatautonomie liegt die Möglichkeit des Rechtssubjekts, „</a:t>
            </a:r>
            <a:r>
              <a:rPr lang="de-DE" sz="1400" i="1" dirty="0"/>
              <a:t>seine Rechtsverhältnisse selbst durch Rechtsgeschäfte zu gestalten […]</a:t>
            </a:r>
            <a:r>
              <a:rPr lang="de-DE" sz="1400" dirty="0"/>
              <a:t>“(Enneccerus-</a:t>
            </a:r>
            <a:r>
              <a:rPr lang="de-DE" sz="1400" dirty="0" err="1"/>
              <a:t>Nipperdey</a:t>
            </a:r>
            <a:r>
              <a:rPr lang="de-DE" sz="1400" dirty="0"/>
              <a:t>, Allgemeiner Teil des bürgerlichen Rechts, Tübingen 1952, S. 185). </a:t>
            </a:r>
            <a:br>
              <a:rPr lang="de-DE" sz="1400" dirty="0"/>
            </a:br>
            <a:r>
              <a:rPr lang="de-DE" sz="1400" dirty="0"/>
              <a:t> </a:t>
            </a:r>
            <a:br>
              <a:rPr lang="de-DE" sz="1400" dirty="0"/>
            </a:br>
            <a:r>
              <a:rPr lang="de-DE" sz="1400" dirty="0"/>
              <a:t>„</a:t>
            </a:r>
            <a:r>
              <a:rPr lang="de-DE" sz="1400" i="1" dirty="0"/>
              <a:t>Dem Menschen ist durch die geltende Privatrechtsordnung und durch die Verfassung in sehr weitem Umfang die Macht gegeben, seine Rechtsverhältnisse durch den eigenen (geäußerten) Willen zu gestalten und dadurch mit seinen Bedürfnissen und Neigungen in Einklang zu bringen[…]</a:t>
            </a:r>
            <a:r>
              <a:rPr lang="de-DE" sz="1400" dirty="0"/>
              <a:t>“ (Enneccerus-</a:t>
            </a:r>
            <a:r>
              <a:rPr lang="de-DE" sz="1400" dirty="0" err="1"/>
              <a:t>Nipperdey</a:t>
            </a:r>
            <a:r>
              <a:rPr lang="de-DE" sz="1400" dirty="0"/>
              <a:t>, a.a.O., S. 603 f.).</a:t>
            </a:r>
            <a:br>
              <a:rPr lang="de-DE" sz="1400" dirty="0"/>
            </a:br>
            <a:r>
              <a:rPr lang="de-DE" sz="1400" dirty="0"/>
              <a:t> </a:t>
            </a:r>
            <a:br>
              <a:rPr lang="de-DE" sz="1400" dirty="0"/>
            </a:br>
            <a:r>
              <a:rPr lang="de-DE" sz="1400" dirty="0"/>
              <a:t>Aufgrund diesen Rechtscharakters ist die Privatautonomie ein </a:t>
            </a:r>
            <a:r>
              <a:rPr lang="de-DE" sz="1400" i="1" dirty="0"/>
              <a:t>„Teil des allgemeinen Prinzips der Selbstbestimmung des Menschen und wird zumindest in ihrem Kern durch Art. 1 und 2 GG geschützt</a:t>
            </a:r>
            <a:r>
              <a:rPr lang="de-DE" sz="1400" dirty="0"/>
              <a:t>“ (BVerfGE 8, 274, 328) und gehört damit „</a:t>
            </a:r>
            <a:r>
              <a:rPr lang="de-DE" sz="1400" i="1" dirty="0"/>
              <a:t>zu den unverzichtbaren Grundwerten einer freiheitlichen Rechts- und Verfassungsordnung</a:t>
            </a:r>
            <a:r>
              <a:rPr lang="de-DE" sz="1400" dirty="0"/>
              <a:t>“ (Palandt/</a:t>
            </a:r>
            <a:r>
              <a:rPr lang="de-DE" sz="1400" i="1" dirty="0"/>
              <a:t>Ellenberger</a:t>
            </a:r>
            <a:r>
              <a:rPr lang="de-DE" sz="1400" dirty="0"/>
              <a:t>, a.a.O., Vor § 104 Rn. 1).</a:t>
            </a:r>
            <a:br>
              <a:rPr lang="de-DE" sz="1400" dirty="0"/>
            </a:br>
            <a:r>
              <a:rPr lang="de-DE" sz="1400" dirty="0"/>
              <a:t> </a:t>
            </a:r>
            <a:br>
              <a:rPr lang="de-DE" sz="1400" dirty="0"/>
            </a:br>
            <a:r>
              <a:rPr lang="de-DE" sz="1400" dirty="0"/>
              <a:t>Die Ausprägung der Privatautonomie in der Vertragsgestaltung findet sich in der Vertragsfreiheit wieder. Sie ist die „</a:t>
            </a:r>
            <a:r>
              <a:rPr lang="de-DE" sz="1400" i="1" dirty="0"/>
              <a:t>Freiheit des Einzelnen, seine Lebensverhältnisse durch Vertrag eigenverantwortlich zu gestalten</a:t>
            </a:r>
            <a:r>
              <a:rPr lang="de-DE" sz="1400" dirty="0"/>
              <a:t>“ (Palandt/</a:t>
            </a:r>
            <a:r>
              <a:rPr lang="de-DE" sz="1400" i="1" dirty="0"/>
              <a:t>Ellenberger</a:t>
            </a:r>
            <a:r>
              <a:rPr lang="de-DE" sz="1400" dirty="0"/>
              <a:t>, a.a.O., Vor § 145 Rn. 7). </a:t>
            </a:r>
            <a:br>
              <a:rPr lang="de-DE" sz="1400" dirty="0"/>
            </a:br>
            <a:r>
              <a:rPr lang="de-DE" sz="1400" dirty="0"/>
              <a:t> </a:t>
            </a:r>
            <a:br>
              <a:rPr lang="de-DE" sz="1400" dirty="0"/>
            </a:br>
            <a:r>
              <a:rPr lang="de-DE" sz="1400" dirty="0"/>
              <a:t>„</a:t>
            </a:r>
            <a:r>
              <a:rPr lang="de-DE" sz="1400" i="1" dirty="0"/>
              <a:t>Die wichtigsten Bestandteile […] sind die positive und negative Abschlussfreiheit, die inhaltliche Gestaltungsfreiheit sowie die Formfreiheit von Schuldverträgen, immer, soweit das Gesetz nichts anderes bestimmt“</a:t>
            </a:r>
            <a:r>
              <a:rPr lang="de-DE" sz="1400" dirty="0"/>
              <a:t> (Münchner Kommentar zum Bürgerlichen Gesetzbuch, 6. Auflage, München 2012, § 311 Rn. 1).</a:t>
            </a:r>
            <a:br>
              <a:rPr lang="de-DE" sz="1400" dirty="0"/>
            </a:br>
            <a:r>
              <a:rPr lang="de-DE" sz="1400" dirty="0"/>
              <a:t> </a:t>
            </a:r>
            <a:br>
              <a:rPr lang="de-DE" sz="1400" dirty="0"/>
            </a:br>
            <a:r>
              <a:rPr lang="de-DE" sz="1400" dirty="0"/>
              <a:t>„</a:t>
            </a:r>
            <a:r>
              <a:rPr lang="de-DE" sz="1400" i="1" dirty="0"/>
              <a:t>Von Ausnahmen abgesehen kann jedes Privatrechtssubjekt [...] frei entscheiden, ob, mit wem und zu welchen Bedingungen es Verträge mit Dritten schließt</a:t>
            </a:r>
            <a:r>
              <a:rPr lang="de-DE" sz="1400" dirty="0"/>
              <a:t>“ (BGH III ZR 72/06, Rn. 10.).</a:t>
            </a: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15</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22225424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60923" y="404664"/>
            <a:ext cx="7272808" cy="576064"/>
          </a:xfrm>
          <a:solidFill>
            <a:schemeClr val="accent6">
              <a:lumMod val="40000"/>
              <a:lumOff val="60000"/>
            </a:schemeClr>
          </a:solidFill>
        </p:spPr>
        <p:txBody>
          <a:bodyPr anchor="t">
            <a:noAutofit/>
          </a:bodyPr>
          <a:lstStyle/>
          <a:p>
            <a:r>
              <a:rPr lang="de-DE" sz="2800" dirty="0">
                <a:latin typeface="Arial" panose="020B0604020202020204" pitchFamily="34" charset="0"/>
                <a:cs typeface="Arial" panose="020B0604020202020204" pitchFamily="34" charset="0"/>
              </a:rPr>
              <a:t>Wichtige Rechtsnormen II:</a:t>
            </a:r>
          </a:p>
        </p:txBody>
      </p:sp>
      <p:sp>
        <p:nvSpPr>
          <p:cNvPr id="7" name="Textfeld 6"/>
          <p:cNvSpPr txBox="1"/>
          <p:nvPr/>
        </p:nvSpPr>
        <p:spPr>
          <a:xfrm>
            <a:off x="1775522" y="1340769"/>
            <a:ext cx="8532439" cy="3693319"/>
          </a:xfrm>
          <a:prstGeom prst="rect">
            <a:avLst/>
          </a:prstGeom>
          <a:noFill/>
        </p:spPr>
        <p:txBody>
          <a:bodyPr wrap="square" rtlCol="0">
            <a:spAutoFit/>
          </a:bodyPr>
          <a:lstStyle/>
          <a:p>
            <a:pPr algn="just"/>
            <a:r>
              <a:rPr lang="de-DE" dirty="0">
                <a:latin typeface="Arial" panose="020B0604020202020204" pitchFamily="34" charset="0"/>
                <a:cs typeface="Arial" panose="020B0604020202020204" pitchFamily="34" charset="0"/>
              </a:rPr>
              <a:t>§ 906 BGB</a:t>
            </a:r>
          </a:p>
          <a:p>
            <a:pPr algn="just"/>
            <a:endParaRPr lang="de-DE" dirty="0">
              <a:latin typeface="Arial" panose="020B0604020202020204" pitchFamily="34" charset="0"/>
              <a:cs typeface="Arial" panose="020B0604020202020204" pitchFamily="34" charset="0"/>
            </a:endParaRPr>
          </a:p>
          <a:p>
            <a:pPr algn="just"/>
            <a:r>
              <a:rPr lang="de-DE" dirty="0">
                <a:latin typeface="Arial" panose="020B0604020202020204" pitchFamily="34" charset="0"/>
                <a:cs typeface="Arial" panose="020B0604020202020204" pitchFamily="34" charset="0"/>
              </a:rPr>
              <a:t>Abs. 2: „Das Gleiche gilt insoweit, als eine wesentliche Beeinträchtigung durch eine ortsübliche Benutzung des anderen Grundstücks herbeigeführt wird und nicht durch Maßnahmen verhindert werden kann, die Benutzern dieser Art wirtschaftlich zumutbar sind.</a:t>
            </a:r>
          </a:p>
          <a:p>
            <a:pPr algn="just"/>
            <a:endParaRPr lang="de-DE" dirty="0">
              <a:latin typeface="Arial" panose="020B0604020202020204" pitchFamily="34" charset="0"/>
              <a:cs typeface="Arial" panose="020B0604020202020204" pitchFamily="34" charset="0"/>
            </a:endParaRPr>
          </a:p>
          <a:p>
            <a:pPr algn="just"/>
            <a:r>
              <a:rPr lang="de-DE" dirty="0">
                <a:latin typeface="Arial" panose="020B0604020202020204" pitchFamily="34" charset="0"/>
                <a:cs typeface="Arial" panose="020B0604020202020204" pitchFamily="34" charset="0"/>
              </a:rPr>
              <a:t>Hat der Eigentümer hiernach einer Einwirkung zu dulden, so kann er von dem Benutzer des anderen Grundstücks einen angemessenen Ausgleich in Geld verlangen, wenn die Einwirkung eine ortsübliche Benutzung seines Grundstücks oder dessen Ertrag über das zumutbare Maß hinaus beeinträchtigt.“</a:t>
            </a:r>
          </a:p>
          <a:p>
            <a:pPr algn="just"/>
            <a:endParaRPr lang="de-DE" dirty="0">
              <a:latin typeface="Arial" panose="020B0604020202020204" pitchFamily="34" charset="0"/>
              <a:cs typeface="Arial" panose="020B0604020202020204" pitchFamily="34" charset="0"/>
            </a:endParaRPr>
          </a:p>
          <a:p>
            <a:pPr algn="just"/>
            <a:r>
              <a:rPr lang="de-DE" dirty="0">
                <a:latin typeface="Arial" panose="020B0604020202020204" pitchFamily="34" charset="0"/>
                <a:cs typeface="Arial" panose="020B0604020202020204" pitchFamily="34" charset="0"/>
              </a:rPr>
              <a:t>Abs. 3: „Die Zuführung durch eine besondere Leitung ist unzulässig.“</a:t>
            </a:r>
          </a:p>
        </p:txBody>
      </p:sp>
      <p:pic>
        <p:nvPicPr>
          <p:cNvPr id="6" name="Grafik 5" descr="http://www.fh-potsdam.de/fileadmin/Resources/Public/images/logo_wh.png">
            <a:hlinkClick r:id="rId2" tgtFrame="&quot;_self&quot;"/>
            <a:extLst>
              <a:ext uri="{FF2B5EF4-FFF2-40B4-BE49-F238E27FC236}">
                <a16:creationId xmlns:a16="http://schemas.microsoft.com/office/drawing/2014/main" id="{81A10017-8EAF-48CA-BFB3-0C7BF7B9A65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2158674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60923" y="404664"/>
            <a:ext cx="7272808" cy="576064"/>
          </a:xfrm>
          <a:solidFill>
            <a:schemeClr val="accent6">
              <a:lumMod val="40000"/>
              <a:lumOff val="60000"/>
            </a:schemeClr>
          </a:solidFill>
        </p:spPr>
        <p:txBody>
          <a:bodyPr anchor="t">
            <a:noAutofit/>
          </a:bodyPr>
          <a:lstStyle/>
          <a:p>
            <a:r>
              <a:rPr lang="de-DE" sz="2800" dirty="0">
                <a:latin typeface="Arial" panose="020B0604020202020204" pitchFamily="34" charset="0"/>
                <a:cs typeface="Arial" panose="020B0604020202020204" pitchFamily="34" charset="0"/>
              </a:rPr>
              <a:t>Wichtige Rechtsnormen III:</a:t>
            </a:r>
          </a:p>
        </p:txBody>
      </p:sp>
      <p:sp>
        <p:nvSpPr>
          <p:cNvPr id="7" name="Textfeld 6"/>
          <p:cNvSpPr txBox="1"/>
          <p:nvPr/>
        </p:nvSpPr>
        <p:spPr>
          <a:xfrm>
            <a:off x="1775522" y="1844824"/>
            <a:ext cx="8532439" cy="2862322"/>
          </a:xfrm>
          <a:prstGeom prst="rect">
            <a:avLst/>
          </a:prstGeom>
          <a:noFill/>
        </p:spPr>
        <p:txBody>
          <a:bodyPr wrap="square" rtlCol="0">
            <a:spAutoFit/>
          </a:bodyPr>
          <a:lstStyle/>
          <a:p>
            <a:pPr algn="just"/>
            <a:r>
              <a:rPr lang="de-DE" dirty="0">
                <a:latin typeface="Arial" panose="020B0604020202020204" pitchFamily="34" charset="0"/>
                <a:cs typeface="Arial" panose="020B0604020202020204" pitchFamily="34" charset="0"/>
              </a:rPr>
              <a:t>§ 1004 BGB</a:t>
            </a:r>
          </a:p>
          <a:p>
            <a:pPr algn="just"/>
            <a:endParaRPr lang="de-DE" dirty="0">
              <a:latin typeface="Arial" panose="020B0604020202020204" pitchFamily="34" charset="0"/>
              <a:cs typeface="Arial" panose="020B0604020202020204" pitchFamily="34" charset="0"/>
            </a:endParaRPr>
          </a:p>
          <a:p>
            <a:pPr algn="just"/>
            <a:r>
              <a:rPr lang="de-DE" dirty="0">
                <a:latin typeface="Arial" panose="020B0604020202020204" pitchFamily="34" charset="0"/>
                <a:cs typeface="Arial" panose="020B0604020202020204" pitchFamily="34" charset="0"/>
              </a:rPr>
              <a:t>Abs. 1: „Wird das Eigentum in anderer Weise als durch Entziehung oder Vorenthaltung des Besitzes beeinträchtigt, so kann der Eigentümer von dem Störer die Beseitigung der Beeinträchtigung verlangen. Sind weitere Beeinträchtigungen zu besorgen, so kann der Eigentümer auf Unterlassung klagen.“</a:t>
            </a:r>
          </a:p>
          <a:p>
            <a:pPr algn="just"/>
            <a:endParaRPr lang="de-DE" dirty="0">
              <a:latin typeface="Arial" panose="020B0604020202020204" pitchFamily="34" charset="0"/>
              <a:cs typeface="Arial" panose="020B0604020202020204" pitchFamily="34" charset="0"/>
            </a:endParaRPr>
          </a:p>
          <a:p>
            <a:pPr algn="just"/>
            <a:r>
              <a:rPr lang="de-DE" dirty="0">
                <a:latin typeface="Arial" panose="020B0604020202020204" pitchFamily="34" charset="0"/>
                <a:cs typeface="Arial" panose="020B0604020202020204" pitchFamily="34" charset="0"/>
              </a:rPr>
              <a:t>Abs. 2: „Der Anspruch ist ausgeschlossen, wenn der Eigentümer zur Duldung verpflichtet ist.“</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563326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60923" y="404664"/>
            <a:ext cx="7272808" cy="576064"/>
          </a:xfrm>
          <a:solidFill>
            <a:schemeClr val="accent6">
              <a:lumMod val="40000"/>
              <a:lumOff val="60000"/>
            </a:schemeClr>
          </a:solidFill>
        </p:spPr>
        <p:txBody>
          <a:bodyPr anchor="t">
            <a:noAutofit/>
          </a:bodyPr>
          <a:lstStyle/>
          <a:p>
            <a:r>
              <a:rPr lang="de-DE" sz="2800" dirty="0">
                <a:latin typeface="Arial" panose="020B0604020202020204" pitchFamily="34" charset="0"/>
                <a:cs typeface="Arial" panose="020B0604020202020204" pitchFamily="34" charset="0"/>
              </a:rPr>
              <a:t>Wichtige Rechtsnormen IV:</a:t>
            </a:r>
          </a:p>
        </p:txBody>
      </p:sp>
      <p:sp>
        <p:nvSpPr>
          <p:cNvPr id="7" name="Textfeld 6"/>
          <p:cNvSpPr txBox="1"/>
          <p:nvPr/>
        </p:nvSpPr>
        <p:spPr>
          <a:xfrm>
            <a:off x="1803439" y="1563179"/>
            <a:ext cx="8532439" cy="369332"/>
          </a:xfrm>
          <a:prstGeom prst="rect">
            <a:avLst/>
          </a:prstGeom>
          <a:noFill/>
        </p:spPr>
        <p:txBody>
          <a:bodyPr wrap="square" rtlCol="0">
            <a:spAutoFit/>
          </a:bodyPr>
          <a:lstStyle/>
          <a:p>
            <a:pPr algn="just"/>
            <a:r>
              <a:rPr lang="de-DE" dirty="0">
                <a:latin typeface="Arial" panose="020B0604020202020204" pitchFamily="34" charset="0"/>
                <a:cs typeface="Arial" panose="020B0604020202020204" pitchFamily="34" charset="0"/>
              </a:rPr>
              <a:t>Gesetzestexte als .</a:t>
            </a:r>
            <a:r>
              <a:rPr lang="de-DE" dirty="0" err="1">
                <a:latin typeface="Arial" panose="020B0604020202020204" pitchFamily="34" charset="0"/>
                <a:cs typeface="Arial" panose="020B0604020202020204" pitchFamily="34" charset="0"/>
              </a:rPr>
              <a:t>pdf</a:t>
            </a:r>
            <a:r>
              <a:rPr lang="de-DE" dirty="0">
                <a:latin typeface="Arial" panose="020B0604020202020204" pitchFamily="34" charset="0"/>
                <a:cs typeface="Arial" panose="020B0604020202020204" pitchFamily="34" charset="0"/>
              </a:rPr>
              <a:t>-Datei durch Klick auf das Farbfeld aktivieren: </a:t>
            </a:r>
          </a:p>
        </p:txBody>
      </p:sp>
      <p:sp>
        <p:nvSpPr>
          <p:cNvPr id="8" name="Textfeld 7"/>
          <p:cNvSpPr txBox="1"/>
          <p:nvPr/>
        </p:nvSpPr>
        <p:spPr>
          <a:xfrm>
            <a:off x="1777086" y="2514962"/>
            <a:ext cx="3022771" cy="369332"/>
          </a:xfrm>
          <a:prstGeom prst="rect">
            <a:avLst/>
          </a:prstGeom>
          <a:noFill/>
        </p:spPr>
        <p:txBody>
          <a:bodyPr wrap="square" rtlCol="0">
            <a:spAutoFit/>
          </a:bodyPr>
          <a:lstStyle/>
          <a:p>
            <a:pPr algn="just"/>
            <a:r>
              <a:rPr lang="de-DE" dirty="0">
                <a:latin typeface="Arial" panose="020B0604020202020204" pitchFamily="34" charset="0"/>
                <a:cs typeface="Arial" panose="020B0604020202020204" pitchFamily="34" charset="0"/>
              </a:rPr>
              <a:t>Die „AVV Baulärm“</a:t>
            </a:r>
          </a:p>
        </p:txBody>
      </p:sp>
      <p:sp>
        <p:nvSpPr>
          <p:cNvPr id="9" name="Textfeld 8"/>
          <p:cNvSpPr txBox="1"/>
          <p:nvPr/>
        </p:nvSpPr>
        <p:spPr>
          <a:xfrm>
            <a:off x="1803439" y="3184076"/>
            <a:ext cx="3022771" cy="369332"/>
          </a:xfrm>
          <a:prstGeom prst="rect">
            <a:avLst/>
          </a:prstGeom>
          <a:noFill/>
        </p:spPr>
        <p:txBody>
          <a:bodyPr wrap="square" rtlCol="0">
            <a:spAutoFit/>
          </a:bodyPr>
          <a:lstStyle/>
          <a:p>
            <a:pPr algn="just"/>
            <a:r>
              <a:rPr lang="de-DE" dirty="0">
                <a:latin typeface="Arial" panose="020B0604020202020204" pitchFamily="34" charset="0"/>
                <a:cs typeface="Arial" panose="020B0604020202020204" pitchFamily="34" charset="0"/>
              </a:rPr>
              <a:t>Maschinen- und Geräte-VO</a:t>
            </a:r>
          </a:p>
        </p:txBody>
      </p:sp>
      <p:sp>
        <p:nvSpPr>
          <p:cNvPr id="10" name="Textfeld 9"/>
          <p:cNvSpPr txBox="1"/>
          <p:nvPr/>
        </p:nvSpPr>
        <p:spPr>
          <a:xfrm>
            <a:off x="1803439" y="5373216"/>
            <a:ext cx="3238795" cy="369332"/>
          </a:xfrm>
          <a:prstGeom prst="rect">
            <a:avLst/>
          </a:prstGeom>
          <a:noFill/>
        </p:spPr>
        <p:txBody>
          <a:bodyPr wrap="square" rtlCol="0">
            <a:spAutoFit/>
          </a:bodyPr>
          <a:lstStyle/>
          <a:p>
            <a:pPr algn="just"/>
            <a:r>
              <a:rPr lang="de-DE" dirty="0">
                <a:latin typeface="Arial" panose="020B0604020202020204" pitchFamily="34" charset="0"/>
                <a:cs typeface="Arial" panose="020B0604020202020204" pitchFamily="34" charset="0"/>
              </a:rPr>
              <a:t>Berliner Nachbarrechtsgesetz</a:t>
            </a:r>
          </a:p>
        </p:txBody>
      </p:sp>
      <p:graphicFrame>
        <p:nvGraphicFramePr>
          <p:cNvPr id="11" name="Objekt 10"/>
          <p:cNvGraphicFramePr>
            <a:graphicFrameLocks noChangeAspect="1"/>
          </p:cNvGraphicFramePr>
          <p:nvPr>
            <p:extLst>
              <p:ext uri="{D42A27DB-BD31-4B8C-83A1-F6EECF244321}">
                <p14:modId xmlns:p14="http://schemas.microsoft.com/office/powerpoint/2010/main" val="3069304005"/>
              </p:ext>
            </p:extLst>
          </p:nvPr>
        </p:nvGraphicFramePr>
        <p:xfrm>
          <a:off x="8347075" y="3184076"/>
          <a:ext cx="1185863" cy="632393"/>
        </p:xfrm>
        <a:graphic>
          <a:graphicData uri="http://schemas.openxmlformats.org/presentationml/2006/ole">
            <mc:AlternateContent xmlns:mc="http://schemas.openxmlformats.org/markup-compatibility/2006">
              <mc:Choice xmlns:v="urn:schemas-microsoft-com:vml" Requires="v">
                <p:oleObj spid="_x0000_s7660" name="Acrobat Document" r:id="rId3" imgW="4533840" imgH="6415920" progId="AcroExch.Document.DC">
                  <p:embed/>
                </p:oleObj>
              </mc:Choice>
              <mc:Fallback>
                <p:oleObj name="Acrobat Document" r:id="rId3" imgW="4533840" imgH="6415920" progId="AcroExch.Document.DC">
                  <p:embed/>
                  <p:pic>
                    <p:nvPicPr>
                      <p:cNvPr id="11" name="Objekt 10"/>
                      <p:cNvPicPr/>
                      <p:nvPr/>
                    </p:nvPicPr>
                    <p:blipFill>
                      <a:blip r:embed="rId4"/>
                      <a:stretch>
                        <a:fillRect/>
                      </a:stretch>
                    </p:blipFill>
                    <p:spPr>
                      <a:xfrm>
                        <a:off x="8347075" y="3184076"/>
                        <a:ext cx="1185863" cy="632393"/>
                      </a:xfrm>
                      <a:prstGeom prst="rect">
                        <a:avLst/>
                      </a:prstGeom>
                      <a:solidFill>
                        <a:schemeClr val="accent6">
                          <a:lumMod val="75000"/>
                        </a:schemeClr>
                      </a:solidFill>
                    </p:spPr>
                  </p:pic>
                </p:oleObj>
              </mc:Fallback>
            </mc:AlternateContent>
          </a:graphicData>
        </a:graphic>
      </p:graphicFrame>
      <p:graphicFrame>
        <p:nvGraphicFramePr>
          <p:cNvPr id="12" name="Objekt 11"/>
          <p:cNvGraphicFramePr>
            <a:graphicFrameLocks noChangeAspect="1"/>
          </p:cNvGraphicFramePr>
          <p:nvPr>
            <p:extLst>
              <p:ext uri="{D42A27DB-BD31-4B8C-83A1-F6EECF244321}">
                <p14:modId xmlns:p14="http://schemas.microsoft.com/office/powerpoint/2010/main" val="704308313"/>
              </p:ext>
            </p:extLst>
          </p:nvPr>
        </p:nvGraphicFramePr>
        <p:xfrm>
          <a:off x="8347075" y="5229200"/>
          <a:ext cx="1185863" cy="648072"/>
        </p:xfrm>
        <a:graphic>
          <a:graphicData uri="http://schemas.openxmlformats.org/presentationml/2006/ole">
            <mc:AlternateContent xmlns:mc="http://schemas.openxmlformats.org/markup-compatibility/2006">
              <mc:Choice xmlns:v="urn:schemas-microsoft-com:vml" Requires="v">
                <p:oleObj spid="_x0000_s7661" name="Acrobat Document" r:id="rId5" imgW="3200400" imgH="4533840" progId="AcroExch.Document.DC">
                  <p:embed/>
                </p:oleObj>
              </mc:Choice>
              <mc:Fallback>
                <p:oleObj name="Acrobat Document" r:id="rId5" imgW="3200400" imgH="4533840" progId="AcroExch.Document.DC">
                  <p:embed/>
                  <p:pic>
                    <p:nvPicPr>
                      <p:cNvPr id="12" name="Objekt 11"/>
                      <p:cNvPicPr/>
                      <p:nvPr/>
                    </p:nvPicPr>
                    <p:blipFill>
                      <a:blip r:embed="rId6"/>
                      <a:stretch>
                        <a:fillRect/>
                      </a:stretch>
                    </p:blipFill>
                    <p:spPr>
                      <a:xfrm>
                        <a:off x="8347075" y="5229200"/>
                        <a:ext cx="1185863" cy="648072"/>
                      </a:xfrm>
                      <a:prstGeom prst="rect">
                        <a:avLst/>
                      </a:prstGeom>
                      <a:solidFill>
                        <a:schemeClr val="accent6">
                          <a:lumMod val="75000"/>
                        </a:schemeClr>
                      </a:solidFill>
                    </p:spPr>
                  </p:pic>
                </p:oleObj>
              </mc:Fallback>
            </mc:AlternateContent>
          </a:graphicData>
        </a:graphic>
      </p:graphicFrame>
      <p:graphicFrame>
        <p:nvGraphicFramePr>
          <p:cNvPr id="16" name="Objekt 15"/>
          <p:cNvGraphicFramePr>
            <a:graphicFrameLocks noChangeAspect="1"/>
          </p:cNvGraphicFramePr>
          <p:nvPr>
            <p:extLst>
              <p:ext uri="{D42A27DB-BD31-4B8C-83A1-F6EECF244321}">
                <p14:modId xmlns:p14="http://schemas.microsoft.com/office/powerpoint/2010/main" val="3877654908"/>
              </p:ext>
            </p:extLst>
          </p:nvPr>
        </p:nvGraphicFramePr>
        <p:xfrm>
          <a:off x="8199438" y="2155825"/>
          <a:ext cx="1481137" cy="809625"/>
        </p:xfrm>
        <a:graphic>
          <a:graphicData uri="http://schemas.openxmlformats.org/presentationml/2006/ole">
            <mc:AlternateContent xmlns:mc="http://schemas.openxmlformats.org/markup-compatibility/2006">
              <mc:Choice xmlns:v="urn:schemas-microsoft-com:vml" Requires="v">
                <p:oleObj spid="_x0000_s7662" name="Acrobat Document" r:id="rId7" imgW="5667480" imgH="8020080" progId="AcroExch.Document.DC">
                  <p:embed/>
                </p:oleObj>
              </mc:Choice>
              <mc:Fallback>
                <p:oleObj name="Acrobat Document" r:id="rId7" imgW="5667480" imgH="8020080" progId="AcroExch.Document.DC">
                  <p:embed/>
                  <p:pic>
                    <p:nvPicPr>
                      <p:cNvPr id="16" name="Objekt 15"/>
                      <p:cNvPicPr/>
                      <p:nvPr/>
                    </p:nvPicPr>
                    <p:blipFill>
                      <a:blip r:embed="rId8"/>
                      <a:stretch>
                        <a:fillRect/>
                      </a:stretch>
                    </p:blipFill>
                    <p:spPr>
                      <a:xfrm>
                        <a:off x="8199438" y="2155825"/>
                        <a:ext cx="1481137" cy="809625"/>
                      </a:xfrm>
                      <a:prstGeom prst="rect">
                        <a:avLst/>
                      </a:prstGeom>
                      <a:solidFill>
                        <a:schemeClr val="accent6">
                          <a:lumMod val="75000"/>
                        </a:schemeClr>
                      </a:solidFill>
                    </p:spPr>
                  </p:pic>
                </p:oleObj>
              </mc:Fallback>
            </mc:AlternateContent>
          </a:graphicData>
        </a:graphic>
      </p:graphicFrame>
      <p:pic>
        <p:nvPicPr>
          <p:cNvPr id="13" name="Grafik 12" descr="http://www.fh-potsdam.de/fileadmin/Resources/Public/images/logo_wh.png">
            <a:hlinkClick r:id="rId9" tgtFrame="&quot;_self&quot;"/>
            <a:extLst>
              <a:ext uri="{FF2B5EF4-FFF2-40B4-BE49-F238E27FC236}">
                <a16:creationId xmlns:a16="http://schemas.microsoft.com/office/drawing/2014/main" id="{DB0AE016-16EC-4004-AF2B-61A5925467BC}"/>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graphicFrame>
        <p:nvGraphicFramePr>
          <p:cNvPr id="3" name="Objekt 2">
            <a:extLst>
              <a:ext uri="{FF2B5EF4-FFF2-40B4-BE49-F238E27FC236}">
                <a16:creationId xmlns:a16="http://schemas.microsoft.com/office/drawing/2014/main" id="{764C2ABF-7B4C-4426-A3C7-045AEC02AC96}"/>
              </a:ext>
            </a:extLst>
          </p:cNvPr>
          <p:cNvGraphicFramePr>
            <a:graphicFrameLocks noChangeAspect="1"/>
          </p:cNvGraphicFramePr>
          <p:nvPr>
            <p:extLst>
              <p:ext uri="{D42A27DB-BD31-4B8C-83A1-F6EECF244321}">
                <p14:modId xmlns:p14="http://schemas.microsoft.com/office/powerpoint/2010/main" val="2339197748"/>
              </p:ext>
            </p:extLst>
          </p:nvPr>
        </p:nvGraphicFramePr>
        <p:xfrm>
          <a:off x="8347074" y="4205562"/>
          <a:ext cx="1185863" cy="632393"/>
        </p:xfrm>
        <a:graphic>
          <a:graphicData uri="http://schemas.openxmlformats.org/presentationml/2006/ole">
            <mc:AlternateContent xmlns:mc="http://schemas.openxmlformats.org/markup-compatibility/2006">
              <mc:Choice xmlns:v="urn:schemas-microsoft-com:vml" Requires="v">
                <p:oleObj spid="_x0000_s7663" name="Acrobat Document" r:id="rId11" imgW="5667480" imgH="8020080" progId="AcroExch.Document.DC">
                  <p:embed/>
                </p:oleObj>
              </mc:Choice>
              <mc:Fallback>
                <p:oleObj name="Acrobat Document" r:id="rId11" imgW="5667480" imgH="8020080" progId="AcroExch.Document.DC">
                  <p:embed/>
                  <p:pic>
                    <p:nvPicPr>
                      <p:cNvPr id="0" name=""/>
                      <p:cNvPicPr/>
                      <p:nvPr/>
                    </p:nvPicPr>
                    <p:blipFill>
                      <a:blip r:embed="rId12"/>
                      <a:stretch>
                        <a:fillRect/>
                      </a:stretch>
                    </p:blipFill>
                    <p:spPr>
                      <a:xfrm>
                        <a:off x="8347074" y="4205562"/>
                        <a:ext cx="1185863" cy="632393"/>
                      </a:xfrm>
                      <a:prstGeom prst="rect">
                        <a:avLst/>
                      </a:prstGeom>
                      <a:solidFill>
                        <a:schemeClr val="accent6">
                          <a:lumMod val="75000"/>
                        </a:schemeClr>
                      </a:solidFill>
                    </p:spPr>
                  </p:pic>
                </p:oleObj>
              </mc:Fallback>
            </mc:AlternateContent>
          </a:graphicData>
        </a:graphic>
      </p:graphicFrame>
      <p:sp>
        <p:nvSpPr>
          <p:cNvPr id="4" name="Textfeld 3">
            <a:extLst>
              <a:ext uri="{FF2B5EF4-FFF2-40B4-BE49-F238E27FC236}">
                <a16:creationId xmlns:a16="http://schemas.microsoft.com/office/drawing/2014/main" id="{D1B66F5E-E0BB-4896-888C-E7CBEEDF8DAC}"/>
              </a:ext>
            </a:extLst>
          </p:cNvPr>
          <p:cNvSpPr txBox="1"/>
          <p:nvPr/>
        </p:nvSpPr>
        <p:spPr>
          <a:xfrm>
            <a:off x="1803439" y="4278646"/>
            <a:ext cx="3238795" cy="369332"/>
          </a:xfrm>
          <a:prstGeom prst="rect">
            <a:avLst/>
          </a:prstGeom>
          <a:noFill/>
        </p:spPr>
        <p:txBody>
          <a:bodyPr wrap="square" rtlCol="0">
            <a:spAutoFit/>
          </a:bodyPr>
          <a:lstStyle/>
          <a:p>
            <a:r>
              <a:rPr lang="de-DE" dirty="0" err="1"/>
              <a:t>Bdb</a:t>
            </a:r>
            <a:r>
              <a:rPr lang="de-DE" dirty="0"/>
              <a:t>. Nachbarrechtsgesetz</a:t>
            </a:r>
          </a:p>
        </p:txBody>
      </p:sp>
    </p:spTree>
    <p:extLst>
      <p:ext uri="{BB962C8B-B14F-4D97-AF65-F5344CB8AC3E}">
        <p14:creationId xmlns:p14="http://schemas.microsoft.com/office/powerpoint/2010/main" val="5244859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136047" y="188640"/>
            <a:ext cx="6211341" cy="432048"/>
          </a:xfrm>
          <a:solidFill>
            <a:schemeClr val="accent6">
              <a:lumMod val="40000"/>
              <a:lumOff val="60000"/>
            </a:schemeClr>
          </a:solidFill>
        </p:spPr>
        <p:txBody>
          <a:bodyPr anchor="t">
            <a:noAutofit/>
          </a:bodyPr>
          <a:lstStyle/>
          <a:p>
            <a:pPr algn="l"/>
            <a:r>
              <a:rPr lang="de-DE" sz="2400" dirty="0">
                <a:latin typeface="Arial" panose="020B0604020202020204" pitchFamily="34" charset="0"/>
                <a:cs typeface="Arial" panose="020B0604020202020204" pitchFamily="34" charset="0"/>
              </a:rPr>
              <a:t>Entschädigungsanspruch § 906 Abs. 2 BGB:</a:t>
            </a:r>
          </a:p>
        </p:txBody>
      </p:sp>
      <p:sp>
        <p:nvSpPr>
          <p:cNvPr id="3" name="Rechteck 2"/>
          <p:cNvSpPr/>
          <p:nvPr/>
        </p:nvSpPr>
        <p:spPr>
          <a:xfrm>
            <a:off x="3136047" y="764704"/>
            <a:ext cx="6211340" cy="5040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„Unwägbare Stoffe“: Schall, Erschütterung, Licht, Gas usw.</a:t>
            </a:r>
          </a:p>
        </p:txBody>
      </p:sp>
      <p:sp>
        <p:nvSpPr>
          <p:cNvPr id="8" name="Rechteck 7"/>
          <p:cNvSpPr/>
          <p:nvPr/>
        </p:nvSpPr>
        <p:spPr>
          <a:xfrm>
            <a:off x="1775520" y="1484784"/>
            <a:ext cx="1944216" cy="93610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Keine oder nur unwesentliche Beeinträchtigung?</a:t>
            </a:r>
          </a:p>
        </p:txBody>
      </p:sp>
      <p:sp>
        <p:nvSpPr>
          <p:cNvPr id="9" name="Rechteck 8"/>
          <p:cNvSpPr/>
          <p:nvPr/>
        </p:nvSpPr>
        <p:spPr>
          <a:xfrm>
            <a:off x="1775520" y="2924944"/>
            <a:ext cx="1944216" cy="93610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Nachbar muss dulden</a:t>
            </a:r>
          </a:p>
        </p:txBody>
      </p:sp>
      <p:sp>
        <p:nvSpPr>
          <p:cNvPr id="10" name="Rechteck 9"/>
          <p:cNvSpPr/>
          <p:nvPr/>
        </p:nvSpPr>
        <p:spPr>
          <a:xfrm>
            <a:off x="1775520" y="4365104"/>
            <a:ext cx="1944216" cy="93610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Keine </a:t>
            </a:r>
            <a:r>
              <a:rPr lang="de-DE" dirty="0" err="1"/>
              <a:t>Geldentschädi-gung</a:t>
            </a:r>
            <a:endParaRPr lang="de-DE" dirty="0"/>
          </a:p>
        </p:txBody>
      </p:sp>
      <p:sp>
        <p:nvSpPr>
          <p:cNvPr id="4" name="Pfeil: nach unten 3"/>
          <p:cNvSpPr/>
          <p:nvPr/>
        </p:nvSpPr>
        <p:spPr>
          <a:xfrm>
            <a:off x="2505312" y="2456892"/>
            <a:ext cx="4846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unten 10"/>
          <p:cNvSpPr/>
          <p:nvPr/>
        </p:nvSpPr>
        <p:spPr>
          <a:xfrm>
            <a:off x="2505312" y="3897052"/>
            <a:ext cx="4846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mit Pfeil 12"/>
          <p:cNvCxnSpPr/>
          <p:nvPr/>
        </p:nvCxnSpPr>
        <p:spPr>
          <a:xfrm flipH="1">
            <a:off x="2512649" y="980728"/>
            <a:ext cx="484632" cy="396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4118765" y="1484784"/>
            <a:ext cx="6211340" cy="5040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Wesentlich? …</a:t>
            </a:r>
          </a:p>
        </p:txBody>
      </p:sp>
      <p:sp>
        <p:nvSpPr>
          <p:cNvPr id="18" name="Rechteck 17"/>
          <p:cNvSpPr/>
          <p:nvPr/>
        </p:nvSpPr>
        <p:spPr>
          <a:xfrm>
            <a:off x="4121893" y="2149321"/>
            <a:ext cx="6211340" cy="5040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und: (1) ortsüblich &amp; (2) Beseitigung für Störer unzumutbar? </a:t>
            </a:r>
          </a:p>
        </p:txBody>
      </p:sp>
      <p:cxnSp>
        <p:nvCxnSpPr>
          <p:cNvPr id="20" name="Gerade Verbindung mit Pfeil 19"/>
          <p:cNvCxnSpPr/>
          <p:nvPr/>
        </p:nvCxnSpPr>
        <p:spPr>
          <a:xfrm>
            <a:off x="9415706" y="919572"/>
            <a:ext cx="424711"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4118765" y="2924944"/>
            <a:ext cx="1944216" cy="93610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Falls ja: Nachbar muss dulden</a:t>
            </a:r>
          </a:p>
        </p:txBody>
      </p:sp>
      <p:sp>
        <p:nvSpPr>
          <p:cNvPr id="23" name="Pfeil: nach unten 22"/>
          <p:cNvSpPr/>
          <p:nvPr/>
        </p:nvSpPr>
        <p:spPr>
          <a:xfrm>
            <a:off x="4848557" y="2648703"/>
            <a:ext cx="484632" cy="238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a:p>
            <a:pPr algn="ctr"/>
            <a:endParaRPr lang="de-DE" dirty="0"/>
          </a:p>
        </p:txBody>
      </p:sp>
      <p:sp>
        <p:nvSpPr>
          <p:cNvPr id="24" name="Rechteck 23"/>
          <p:cNvSpPr/>
          <p:nvPr/>
        </p:nvSpPr>
        <p:spPr>
          <a:xfrm>
            <a:off x="8385889" y="2924944"/>
            <a:ext cx="1944216" cy="93610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Falls nein: Beseitigungs-anspruch</a:t>
            </a:r>
          </a:p>
        </p:txBody>
      </p:sp>
      <p:sp>
        <p:nvSpPr>
          <p:cNvPr id="25" name="Pfeil: nach unten 24"/>
          <p:cNvSpPr/>
          <p:nvPr/>
        </p:nvSpPr>
        <p:spPr>
          <a:xfrm>
            <a:off x="9173389" y="2659206"/>
            <a:ext cx="484632" cy="229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a:p>
            <a:pPr algn="ctr"/>
            <a:endParaRPr lang="de-DE" dirty="0"/>
          </a:p>
        </p:txBody>
      </p:sp>
      <p:sp>
        <p:nvSpPr>
          <p:cNvPr id="26" name="Rechteck 25"/>
          <p:cNvSpPr/>
          <p:nvPr/>
        </p:nvSpPr>
        <p:spPr>
          <a:xfrm>
            <a:off x="6067987" y="5643257"/>
            <a:ext cx="1944216" cy="93610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Geldentschädi-gung</a:t>
            </a:r>
            <a:endParaRPr lang="de-DE" dirty="0"/>
          </a:p>
        </p:txBody>
      </p:sp>
      <p:sp>
        <p:nvSpPr>
          <p:cNvPr id="27" name="Rechteck 26"/>
          <p:cNvSpPr/>
          <p:nvPr/>
        </p:nvSpPr>
        <p:spPr>
          <a:xfrm>
            <a:off x="4118765" y="4365104"/>
            <a:ext cx="2697315" cy="93610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Ortsübliche Benutzung &amp; Ertrag unzumutbar beeinträchtigt?</a:t>
            </a:r>
          </a:p>
        </p:txBody>
      </p:sp>
      <p:sp>
        <p:nvSpPr>
          <p:cNvPr id="28" name="Rechteck 27"/>
          <p:cNvSpPr/>
          <p:nvPr/>
        </p:nvSpPr>
        <p:spPr>
          <a:xfrm>
            <a:off x="7311677" y="4365104"/>
            <a:ext cx="3018429" cy="93610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Anspruch nicht durchsetzbar?</a:t>
            </a:r>
          </a:p>
        </p:txBody>
      </p:sp>
      <p:sp>
        <p:nvSpPr>
          <p:cNvPr id="30" name="Pfeil: nach unten 29"/>
          <p:cNvSpPr/>
          <p:nvPr/>
        </p:nvSpPr>
        <p:spPr>
          <a:xfrm>
            <a:off x="4853001" y="3861049"/>
            <a:ext cx="484632" cy="4680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a:p>
            <a:pPr algn="ctr"/>
            <a:endParaRPr lang="de-DE" dirty="0"/>
          </a:p>
        </p:txBody>
      </p:sp>
      <p:sp>
        <p:nvSpPr>
          <p:cNvPr id="31" name="Pfeil: nach unten 30"/>
          <p:cNvSpPr/>
          <p:nvPr/>
        </p:nvSpPr>
        <p:spPr>
          <a:xfrm>
            <a:off x="9173389" y="3879051"/>
            <a:ext cx="484632" cy="4680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a:p>
            <a:pPr algn="ctr"/>
            <a:endParaRPr lang="de-DE" dirty="0"/>
          </a:p>
        </p:txBody>
      </p:sp>
      <p:sp>
        <p:nvSpPr>
          <p:cNvPr id="32" name="Pfeil: nach unten 31"/>
          <p:cNvSpPr/>
          <p:nvPr/>
        </p:nvSpPr>
        <p:spPr>
          <a:xfrm>
            <a:off x="6062981" y="5353174"/>
            <a:ext cx="484632" cy="238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a:p>
            <a:pPr algn="ctr"/>
            <a:endParaRPr lang="de-DE" dirty="0"/>
          </a:p>
        </p:txBody>
      </p:sp>
      <p:sp>
        <p:nvSpPr>
          <p:cNvPr id="33" name="Pfeil: nach unten 32"/>
          <p:cNvSpPr/>
          <p:nvPr/>
        </p:nvSpPr>
        <p:spPr>
          <a:xfrm>
            <a:off x="7464152" y="5353174"/>
            <a:ext cx="484632" cy="238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a:p>
            <a:pPr algn="ctr"/>
            <a:endParaRPr lang="de-DE" dirty="0"/>
          </a:p>
        </p:txBody>
      </p:sp>
      <p:pic>
        <p:nvPicPr>
          <p:cNvPr id="29" name="Grafik 28"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2713375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548680"/>
            <a:ext cx="8208912" cy="576064"/>
          </a:xfrm>
          <a:solidFill>
            <a:schemeClr val="accent6">
              <a:lumMod val="40000"/>
              <a:lumOff val="60000"/>
            </a:schemeClr>
          </a:solidFill>
        </p:spPr>
        <p:txBody>
          <a:bodyPr anchor="t">
            <a:normAutofit/>
          </a:bodyPr>
          <a:lstStyle/>
          <a:p>
            <a:pPr defTabSz="447675"/>
            <a:r>
              <a:rPr lang="de-DE" sz="2800" b="1" dirty="0">
                <a:latin typeface="Arial" panose="020B0604020202020204" pitchFamily="34" charset="0"/>
                <a:cs typeface="Arial" panose="020B0604020202020204" pitchFamily="34" charset="0"/>
              </a:rPr>
              <a:t>Veranschaulichung in einem Fall</a:t>
            </a:r>
            <a:r>
              <a:rPr lang="de-DE" sz="2800" b="1" dirty="0"/>
              <a:t>:</a:t>
            </a:r>
          </a:p>
        </p:txBody>
      </p:sp>
      <p:sp>
        <p:nvSpPr>
          <p:cNvPr id="3" name="Inhaltsplatzhalter 2"/>
          <p:cNvSpPr>
            <a:spLocks noGrp="1"/>
          </p:cNvSpPr>
          <p:nvPr>
            <p:ph idx="1"/>
          </p:nvPr>
        </p:nvSpPr>
        <p:spPr>
          <a:xfrm>
            <a:off x="1991544" y="1484784"/>
            <a:ext cx="8208912" cy="4556384"/>
          </a:xfrm>
          <a:solidFill>
            <a:schemeClr val="accent6">
              <a:lumMod val="40000"/>
              <a:lumOff val="60000"/>
            </a:schemeClr>
          </a:solidFill>
        </p:spPr>
        <p:txBody>
          <a:bodyPr>
            <a:noAutofit/>
          </a:bodyPr>
          <a:lstStyle/>
          <a:p>
            <a:pPr marL="0" indent="0" algn="just">
              <a:buNone/>
            </a:pPr>
            <a:r>
              <a:rPr lang="de-DE" sz="2400" dirty="0">
                <a:latin typeface="Arial" panose="020B0604020202020204" pitchFamily="34" charset="0"/>
                <a:cs typeface="Arial" panose="020B0604020202020204" pitchFamily="34" charset="0"/>
              </a:rPr>
              <a:t>Sie verantworten als Geschäftsführer der Baugesellschaft </a:t>
            </a:r>
            <a:r>
              <a:rPr lang="de-DE" sz="2400" dirty="0" err="1">
                <a:latin typeface="Arial" panose="020B0604020202020204" pitchFamily="34" charset="0"/>
                <a:cs typeface="Arial" panose="020B0604020202020204" pitchFamily="34" charset="0"/>
              </a:rPr>
              <a:t>BGmbH</a:t>
            </a:r>
            <a:r>
              <a:rPr lang="de-DE" sz="2400" dirty="0">
                <a:latin typeface="Arial" panose="020B0604020202020204" pitchFamily="34" charset="0"/>
                <a:cs typeface="Arial" panose="020B0604020202020204" pitchFamily="34" charset="0"/>
              </a:rPr>
              <a:t> („BG“) einen Neubau in der Stadt B. Die Vorplanung der Architekten liegt vor. Auf dem Baulücken-Grundstück der BG soll ein vierstöckiges Wohn- und Geschäftshaus entstehen. Im Erdgeschoss des unterkellerten Gebäudes ist eine gewerbliche Nutzung (Ladengeschäfte) geplant, ab dem ersten Obergeschoss sollen Wohnungen entstehen. Links und rechts an den Grundstücksgrenzen stehen die Grenzwände der Nachbarbebauungen. Die Baugrube soll 4 m tief ausgehoben werden. Die Nachbargebäude sind vermietet (Wohnungen, Ladengeschäfte).</a:t>
            </a:r>
          </a:p>
        </p:txBody>
      </p:sp>
      <p:pic>
        <p:nvPicPr>
          <p:cNvPr id="6" name="Grafik 5" descr="http://www.fh-potsdam.de/fileadmin/Resources/Public/images/logo_wh.png">
            <a:hlinkClick r:id="rId2" tgtFrame="&quot;_self&quot;"/>
            <a:extLst>
              <a:ext uri="{FF2B5EF4-FFF2-40B4-BE49-F238E27FC236}">
                <a16:creationId xmlns:a16="http://schemas.microsoft.com/office/drawing/2014/main" id="{E558E92A-D90F-4B03-9692-16E2A4BA694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9516460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78098"/>
          </a:xfrm>
          <a:solidFill>
            <a:schemeClr val="accent6">
              <a:lumMod val="40000"/>
              <a:lumOff val="60000"/>
            </a:schemeClr>
          </a:solidFill>
        </p:spPr>
        <p:txBody>
          <a:bodyPr anchor="t">
            <a:normAutofit/>
          </a:bodyPr>
          <a:lstStyle/>
          <a:p>
            <a:pPr algn="l"/>
            <a:r>
              <a:rPr lang="de-DE" sz="3200" dirty="0">
                <a:latin typeface="Arial" panose="020B0604020202020204" pitchFamily="34" charset="0"/>
                <a:cs typeface="Arial" panose="020B0604020202020204" pitchFamily="34" charset="0"/>
              </a:rPr>
              <a:t>Lösungsvorschlag:</a:t>
            </a:r>
          </a:p>
        </p:txBody>
      </p:sp>
      <p:sp>
        <p:nvSpPr>
          <p:cNvPr id="3" name="Inhaltsplatzhalter 2"/>
          <p:cNvSpPr>
            <a:spLocks noGrp="1"/>
          </p:cNvSpPr>
          <p:nvPr>
            <p:ph idx="1"/>
          </p:nvPr>
        </p:nvSpPr>
        <p:spPr>
          <a:xfrm>
            <a:off x="1981200" y="1250526"/>
            <a:ext cx="8229600" cy="4698755"/>
          </a:xfrm>
          <a:solidFill>
            <a:schemeClr val="accent6">
              <a:lumMod val="40000"/>
              <a:lumOff val="60000"/>
            </a:schemeClr>
          </a:solidFill>
        </p:spPr>
        <p:txBody>
          <a:bodyPr>
            <a:normAutofit/>
          </a:bodyPr>
          <a:lstStyle/>
          <a:p>
            <a:pPr marL="0" indent="0">
              <a:buNone/>
            </a:pPr>
            <a:endParaRPr lang="de-DE" sz="2400" dirty="0">
              <a:latin typeface="Arial" panose="020B0604020202020204" pitchFamily="34" charset="0"/>
              <a:cs typeface="Arial" panose="020B0604020202020204" pitchFamily="34" charset="0"/>
            </a:endParaRPr>
          </a:p>
          <a:p>
            <a:pPr marL="0" indent="0">
              <a:buNone/>
            </a:pPr>
            <a:r>
              <a:rPr lang="de-DE" sz="2400" dirty="0">
                <a:latin typeface="Arial" panose="020B0604020202020204" pitchFamily="34" charset="0"/>
                <a:cs typeface="Arial" panose="020B0604020202020204" pitchFamily="34" charset="0"/>
              </a:rPr>
              <a:t>Die</a:t>
            </a:r>
          </a:p>
          <a:p>
            <a:pPr marL="0" indent="0">
              <a:buNone/>
            </a:pPr>
            <a:endParaRPr lang="de-DE" sz="2400" dirty="0">
              <a:latin typeface="Arial" panose="020B0604020202020204" pitchFamily="34" charset="0"/>
              <a:cs typeface="Arial" panose="020B0604020202020204" pitchFamily="34" charset="0"/>
            </a:endParaRPr>
          </a:p>
          <a:p>
            <a:pPr marL="0" indent="0">
              <a:buNone/>
            </a:pPr>
            <a:r>
              <a:rPr lang="de-DE" sz="2400" dirty="0">
                <a:latin typeface="Arial" panose="020B0604020202020204" pitchFamily="34" charset="0"/>
                <a:cs typeface="Arial" panose="020B0604020202020204" pitchFamily="34" charset="0"/>
              </a:rPr>
              <a:t>„Nachbarschaftliche Vereinbarung“</a:t>
            </a:r>
          </a:p>
          <a:p>
            <a:pPr marL="0" indent="0">
              <a:buNone/>
            </a:pPr>
            <a:endParaRPr lang="de-DE" sz="2400" dirty="0">
              <a:latin typeface="Arial" panose="020B0604020202020204" pitchFamily="34" charset="0"/>
              <a:cs typeface="Arial" panose="020B0604020202020204" pitchFamily="34" charset="0"/>
            </a:endParaRPr>
          </a:p>
          <a:p>
            <a:pPr marL="895350" indent="-895350">
              <a:buNone/>
            </a:pPr>
            <a:r>
              <a:rPr lang="de-DE" sz="2400" dirty="0">
                <a:latin typeface="Arial" panose="020B0604020202020204" pitchFamily="34" charset="0"/>
                <a:cs typeface="Arial" panose="020B0604020202020204" pitchFamily="34" charset="0"/>
              </a:rPr>
              <a:t>•	konsensgestütztes Planen und Bauen im nachbarschaftlichen Zusammenhang;</a:t>
            </a:r>
          </a:p>
          <a:p>
            <a:pPr marL="895350" indent="-895350">
              <a:buNone/>
            </a:pPr>
            <a:endParaRPr lang="de-DE" sz="2400" dirty="0">
              <a:latin typeface="Arial" panose="020B0604020202020204" pitchFamily="34" charset="0"/>
              <a:cs typeface="Arial" panose="020B0604020202020204" pitchFamily="34" charset="0"/>
            </a:endParaRPr>
          </a:p>
          <a:p>
            <a:pPr marL="895350" indent="-895350">
              <a:buNone/>
            </a:pPr>
            <a:r>
              <a:rPr lang="de-DE" sz="2400" dirty="0">
                <a:latin typeface="Arial" panose="020B0604020202020204" pitchFamily="34" charset="0"/>
                <a:cs typeface="Arial" panose="020B0604020202020204" pitchFamily="34" charset="0"/>
              </a:rPr>
              <a:t>•	Risikominimierung durch Vertrag (erledigende Einigung über nachbarliche Belange).</a:t>
            </a:r>
          </a:p>
          <a:p>
            <a:pPr marL="895350" indent="-895350">
              <a:buNone/>
            </a:pPr>
            <a:endParaRPr lang="de-DE" sz="2400" dirty="0">
              <a:latin typeface="Arial" panose="020B0604020202020204" pitchFamily="34" charset="0"/>
              <a:cs typeface="Arial" panose="020B0604020202020204" pitchFamily="34" charset="0"/>
            </a:endParaRPr>
          </a:p>
          <a:p>
            <a:pPr marL="0" indent="0">
              <a:buNone/>
            </a:pPr>
            <a:endParaRPr lang="de-DE" sz="2400" dirty="0"/>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4796638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78098"/>
          </a:xfrm>
          <a:solidFill>
            <a:schemeClr val="accent6">
              <a:lumMod val="40000"/>
              <a:lumOff val="60000"/>
            </a:schemeClr>
          </a:solidFill>
        </p:spPr>
        <p:txBody>
          <a:bodyPr anchor="t">
            <a:normAutofit fontScale="90000"/>
          </a:bodyPr>
          <a:lstStyle/>
          <a:p>
            <a:pPr algn="l"/>
            <a:r>
              <a:rPr lang="de-DE" sz="3200" dirty="0">
                <a:latin typeface="Arial" panose="020B0604020202020204" pitchFamily="34" charset="0"/>
                <a:cs typeface="Arial" panose="020B0604020202020204" pitchFamily="34" charset="0"/>
              </a:rPr>
              <a:t>Muster einer nachbarschaftlichen Vereinbarung:</a:t>
            </a:r>
          </a:p>
        </p:txBody>
      </p:sp>
      <p:sp>
        <p:nvSpPr>
          <p:cNvPr id="6" name="Textfeld 5"/>
          <p:cNvSpPr txBox="1"/>
          <p:nvPr/>
        </p:nvSpPr>
        <p:spPr>
          <a:xfrm>
            <a:off x="3287688" y="1772816"/>
            <a:ext cx="5400600" cy="369332"/>
          </a:xfrm>
          <a:prstGeom prst="rect">
            <a:avLst/>
          </a:prstGeom>
          <a:noFill/>
        </p:spPr>
        <p:txBody>
          <a:bodyPr wrap="square" rtlCol="0">
            <a:spAutoFit/>
          </a:bodyPr>
          <a:lstStyle/>
          <a:p>
            <a:pPr algn="ctr"/>
            <a:r>
              <a:rPr lang="de-DE" dirty="0"/>
              <a:t>PDF-Datei bitte durch Klick auf das Farbfeld aktivieren:</a:t>
            </a:r>
          </a:p>
        </p:txBody>
      </p:sp>
      <p:graphicFrame>
        <p:nvGraphicFramePr>
          <p:cNvPr id="4" name="Objekt 3"/>
          <p:cNvGraphicFramePr>
            <a:graphicFrameLocks noChangeAspect="1"/>
          </p:cNvGraphicFramePr>
          <p:nvPr>
            <p:extLst>
              <p:ext uri="{D42A27DB-BD31-4B8C-83A1-F6EECF244321}">
                <p14:modId xmlns:p14="http://schemas.microsoft.com/office/powerpoint/2010/main" val="2883374113"/>
              </p:ext>
            </p:extLst>
          </p:nvPr>
        </p:nvGraphicFramePr>
        <p:xfrm>
          <a:off x="5173663" y="2976563"/>
          <a:ext cx="1844675" cy="1657350"/>
        </p:xfrm>
        <a:graphic>
          <a:graphicData uri="http://schemas.openxmlformats.org/presentationml/2006/ole">
            <mc:AlternateContent xmlns:mc="http://schemas.openxmlformats.org/markup-compatibility/2006">
              <mc:Choice xmlns:v="urn:schemas-microsoft-com:vml" Requires="v">
                <p:oleObj spid="_x0000_s8335" name="Acrobat Document" r:id="rId3" imgW="5667480" imgH="8020080" progId="AcroExch.Document.DC">
                  <p:embed/>
                </p:oleObj>
              </mc:Choice>
              <mc:Fallback>
                <p:oleObj name="Acrobat Document" r:id="rId3" imgW="5667480" imgH="8020080" progId="AcroExch.Document.DC">
                  <p:embed/>
                  <p:pic>
                    <p:nvPicPr>
                      <p:cNvPr id="4" name="Objekt 3"/>
                      <p:cNvPicPr/>
                      <p:nvPr/>
                    </p:nvPicPr>
                    <p:blipFill>
                      <a:blip r:embed="rId4"/>
                      <a:stretch>
                        <a:fillRect/>
                      </a:stretch>
                    </p:blipFill>
                    <p:spPr>
                      <a:xfrm>
                        <a:off x="5173663" y="2976563"/>
                        <a:ext cx="1844675" cy="1657350"/>
                      </a:xfrm>
                      <a:prstGeom prst="rect">
                        <a:avLst/>
                      </a:prstGeom>
                      <a:solidFill>
                        <a:schemeClr val="accent6">
                          <a:lumMod val="75000"/>
                        </a:schemeClr>
                      </a:solidFill>
                    </p:spPr>
                  </p:pic>
                </p:oleObj>
              </mc:Fallback>
            </mc:AlternateContent>
          </a:graphicData>
        </a:graphic>
      </p:graphicFrame>
      <p:pic>
        <p:nvPicPr>
          <p:cNvPr id="7" name="Grafik 6" descr="http://www.fh-potsdam.de/fileadmin/Resources/Public/images/logo_wh.png">
            <a:hlinkClick r:id="rId5" tgtFrame="&quot;_self&quot;"/>
            <a:extLst>
              <a:ext uri="{FF2B5EF4-FFF2-40B4-BE49-F238E27FC236}">
                <a16:creationId xmlns:a16="http://schemas.microsoft.com/office/drawing/2014/main" id="{0D80D3C4-167E-4554-BB1B-45A5B9EB12A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74541330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78098"/>
          </a:xfrm>
          <a:solidFill>
            <a:schemeClr val="accent6">
              <a:lumMod val="40000"/>
              <a:lumOff val="60000"/>
            </a:schemeClr>
          </a:solidFill>
        </p:spPr>
        <p:txBody>
          <a:bodyPr anchor="t">
            <a:normAutofit/>
          </a:bodyPr>
          <a:lstStyle/>
          <a:p>
            <a:pPr algn="l"/>
            <a:r>
              <a:rPr lang="de-DE" sz="3200" dirty="0">
                <a:latin typeface="Arial" panose="020B0604020202020204" pitchFamily="34" charset="0"/>
                <a:cs typeface="Arial" panose="020B0604020202020204" pitchFamily="34" charset="0"/>
              </a:rPr>
              <a:t>Nachbarrechtsgesetz Brandenburg:</a:t>
            </a:r>
          </a:p>
        </p:txBody>
      </p:sp>
      <p:sp>
        <p:nvSpPr>
          <p:cNvPr id="6" name="Textfeld 5"/>
          <p:cNvSpPr txBox="1"/>
          <p:nvPr/>
        </p:nvSpPr>
        <p:spPr>
          <a:xfrm>
            <a:off x="3287688" y="1772816"/>
            <a:ext cx="5400600" cy="369332"/>
          </a:xfrm>
          <a:prstGeom prst="rect">
            <a:avLst/>
          </a:prstGeom>
          <a:noFill/>
        </p:spPr>
        <p:txBody>
          <a:bodyPr wrap="square" rtlCol="0">
            <a:spAutoFit/>
          </a:bodyPr>
          <a:lstStyle/>
          <a:p>
            <a:pPr algn="ctr"/>
            <a:r>
              <a:rPr lang="de-DE" dirty="0"/>
              <a:t>PDF-Datei bitte durch Klick auf das Farbfeld aktivieren:</a:t>
            </a:r>
          </a:p>
        </p:txBody>
      </p:sp>
      <p:pic>
        <p:nvPicPr>
          <p:cNvPr id="7" name="Grafik 6" descr="http://www.fh-potsdam.de/fileadmin/Resources/Public/images/logo_wh.png">
            <a:hlinkClick r:id="rId3" tgtFrame="&quot;_self&quot;"/>
            <a:extLst>
              <a:ext uri="{FF2B5EF4-FFF2-40B4-BE49-F238E27FC236}">
                <a16:creationId xmlns:a16="http://schemas.microsoft.com/office/drawing/2014/main" id="{0D80D3C4-167E-4554-BB1B-45A5B9EB12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graphicFrame>
        <p:nvGraphicFramePr>
          <p:cNvPr id="3" name="Objekt 2">
            <a:extLst>
              <a:ext uri="{FF2B5EF4-FFF2-40B4-BE49-F238E27FC236}">
                <a16:creationId xmlns:a16="http://schemas.microsoft.com/office/drawing/2014/main" id="{D2C1B2FB-1C31-4068-9C1C-B311502349D4}"/>
              </a:ext>
            </a:extLst>
          </p:cNvPr>
          <p:cNvGraphicFramePr>
            <a:graphicFrameLocks noChangeAspect="1"/>
          </p:cNvGraphicFramePr>
          <p:nvPr>
            <p:extLst>
              <p:ext uri="{D42A27DB-BD31-4B8C-83A1-F6EECF244321}">
                <p14:modId xmlns:p14="http://schemas.microsoft.com/office/powerpoint/2010/main" val="846463848"/>
              </p:ext>
            </p:extLst>
          </p:nvPr>
        </p:nvGraphicFramePr>
        <p:xfrm>
          <a:off x="5218710" y="2862228"/>
          <a:ext cx="1754580" cy="1685233"/>
        </p:xfrm>
        <a:graphic>
          <a:graphicData uri="http://schemas.openxmlformats.org/presentationml/2006/ole">
            <mc:AlternateContent xmlns:mc="http://schemas.openxmlformats.org/markup-compatibility/2006">
              <mc:Choice xmlns:v="urn:schemas-microsoft-com:vml" Requires="v">
                <p:oleObj spid="_x0000_s17468" name="Acrobat Document" r:id="rId5" imgW="5667480" imgH="8020080" progId="AcroExch.Document.DC">
                  <p:embed/>
                </p:oleObj>
              </mc:Choice>
              <mc:Fallback>
                <p:oleObj name="Acrobat Document" r:id="rId5" imgW="5667480" imgH="8020080" progId="AcroExch.Document.DC">
                  <p:embed/>
                  <p:pic>
                    <p:nvPicPr>
                      <p:cNvPr id="0" name=""/>
                      <p:cNvPicPr/>
                      <p:nvPr/>
                    </p:nvPicPr>
                    <p:blipFill>
                      <a:blip r:embed="rId6"/>
                      <a:stretch>
                        <a:fillRect/>
                      </a:stretch>
                    </p:blipFill>
                    <p:spPr>
                      <a:xfrm>
                        <a:off x="5218710" y="2862228"/>
                        <a:ext cx="1754580" cy="1685233"/>
                      </a:xfrm>
                      <a:prstGeom prst="rect">
                        <a:avLst/>
                      </a:prstGeom>
                      <a:solidFill>
                        <a:schemeClr val="accent6">
                          <a:lumMod val="75000"/>
                        </a:schemeClr>
                      </a:solidFill>
                    </p:spPr>
                  </p:pic>
                </p:oleObj>
              </mc:Fallback>
            </mc:AlternateContent>
          </a:graphicData>
        </a:graphic>
      </p:graphicFrame>
    </p:spTree>
    <p:extLst>
      <p:ext uri="{BB962C8B-B14F-4D97-AF65-F5344CB8AC3E}">
        <p14:creationId xmlns:p14="http://schemas.microsoft.com/office/powerpoint/2010/main" val="294593548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5437" y="476672"/>
            <a:ext cx="4114800" cy="850106"/>
          </a:xfrm>
          <a:solidFill>
            <a:schemeClr val="accent6">
              <a:lumMod val="40000"/>
              <a:lumOff val="60000"/>
            </a:schemeClr>
          </a:solidFill>
        </p:spPr>
        <p:txBody>
          <a:bodyPr>
            <a:normAutofit/>
          </a:bodyPr>
          <a:lstStyle/>
          <a:p>
            <a:pPr algn="just"/>
            <a:r>
              <a:rPr lang="de-DE" sz="2800" b="1" dirty="0">
                <a:latin typeface="Arial" panose="020B0604020202020204" pitchFamily="34" charset="0"/>
                <a:cs typeface="Arial" panose="020B0604020202020204" pitchFamily="34" charset="0"/>
              </a:rPr>
              <a:t>Übersicht:</a:t>
            </a:r>
          </a:p>
        </p:txBody>
      </p:sp>
      <p:sp>
        <p:nvSpPr>
          <p:cNvPr id="3" name="Inhaltsplatzhalter 2"/>
          <p:cNvSpPr>
            <a:spLocks noGrp="1"/>
          </p:cNvSpPr>
          <p:nvPr>
            <p:ph idx="1"/>
          </p:nvPr>
        </p:nvSpPr>
        <p:spPr>
          <a:xfrm>
            <a:off x="1905437" y="1556792"/>
            <a:ext cx="6048672" cy="4320480"/>
          </a:xfrm>
          <a:solidFill>
            <a:schemeClr val="accent6">
              <a:lumMod val="40000"/>
              <a:lumOff val="60000"/>
            </a:schemeClr>
          </a:solidFill>
        </p:spPr>
        <p:txBody>
          <a:bodyPr>
            <a:noAutofit/>
          </a:bodyPr>
          <a:lstStyle/>
          <a:p>
            <a:pPr marL="450000" indent="-450000" defTabSz="447675">
              <a:lnSpc>
                <a:spcPct val="120000"/>
              </a:lnSpc>
              <a:spcBef>
                <a:spcPts val="0"/>
              </a:spcBef>
              <a:buNone/>
            </a:pPr>
            <a:r>
              <a:rPr lang="de-DE" sz="2400" b="1" dirty="0">
                <a:latin typeface="Arial" panose="020B0604020202020204" pitchFamily="34" charset="0"/>
                <a:cs typeface="Arial" panose="020B0604020202020204" pitchFamily="34" charset="0"/>
              </a:rPr>
              <a:t>0	Vertragsbeteiligte (Rubrum)</a:t>
            </a:r>
          </a:p>
          <a:p>
            <a:pPr marL="450000" indent="-450000" defTabSz="447675">
              <a:lnSpc>
                <a:spcPct val="120000"/>
              </a:lnSpc>
              <a:spcBef>
                <a:spcPts val="0"/>
              </a:spcBef>
              <a:buNone/>
            </a:pPr>
            <a:endParaRPr lang="de-DE" sz="2400" b="1" dirty="0">
              <a:latin typeface="Arial" panose="020B0604020202020204" pitchFamily="34" charset="0"/>
              <a:cs typeface="Arial" panose="020B0604020202020204" pitchFamily="34" charset="0"/>
            </a:endParaRPr>
          </a:p>
          <a:p>
            <a:pPr marL="450000" indent="-450000" defTabSz="447675">
              <a:lnSpc>
                <a:spcPct val="120000"/>
              </a:lnSpc>
              <a:spcBef>
                <a:spcPts val="0"/>
              </a:spcBef>
              <a:buNone/>
            </a:pPr>
            <a:r>
              <a:rPr lang="de-DE" sz="2400" b="1" dirty="0">
                <a:latin typeface="Arial" panose="020B0604020202020204" pitchFamily="34" charset="0"/>
                <a:cs typeface="Arial" panose="020B0604020202020204" pitchFamily="34" charset="0"/>
              </a:rPr>
              <a:t>I	Vorbemerkung</a:t>
            </a:r>
            <a:endParaRPr lang="de-DE" sz="2400" dirty="0">
              <a:latin typeface="Arial" panose="020B0604020202020204" pitchFamily="34" charset="0"/>
              <a:cs typeface="Arial" panose="020B0604020202020204" pitchFamily="34" charset="0"/>
            </a:endParaRPr>
          </a:p>
          <a:p>
            <a:pPr marL="450000" indent="-450000" defTabSz="447675">
              <a:lnSpc>
                <a:spcPct val="120000"/>
              </a:lnSpc>
              <a:spcBef>
                <a:spcPts val="0"/>
              </a:spcBef>
              <a:buNone/>
            </a:pPr>
            <a:endParaRPr lang="de-DE" sz="2400" dirty="0">
              <a:latin typeface="Arial" panose="020B0604020202020204" pitchFamily="34" charset="0"/>
              <a:cs typeface="Arial" panose="020B0604020202020204" pitchFamily="34" charset="0"/>
            </a:endParaRPr>
          </a:p>
          <a:p>
            <a:pPr marL="450000" indent="-450000" defTabSz="447675">
              <a:lnSpc>
                <a:spcPct val="120000"/>
              </a:lnSpc>
              <a:spcBef>
                <a:spcPts val="0"/>
              </a:spcBef>
              <a:buNone/>
            </a:pPr>
            <a:r>
              <a:rPr lang="de-DE" sz="2400" b="1" dirty="0">
                <a:latin typeface="Arial" panose="020B0604020202020204" pitchFamily="34" charset="0"/>
                <a:cs typeface="Arial" panose="020B0604020202020204" pitchFamily="34" charset="0"/>
              </a:rPr>
              <a:t>II	Öffentlich-rechtlicher Teil</a:t>
            </a:r>
          </a:p>
          <a:p>
            <a:pPr marL="450000" indent="-450000" defTabSz="447675">
              <a:lnSpc>
                <a:spcPct val="120000"/>
              </a:lnSpc>
              <a:spcBef>
                <a:spcPts val="0"/>
              </a:spcBef>
              <a:buNone/>
            </a:pPr>
            <a:endParaRPr lang="de-DE" sz="2400" dirty="0">
              <a:latin typeface="Arial" panose="020B0604020202020204" pitchFamily="34" charset="0"/>
              <a:cs typeface="Arial" panose="020B0604020202020204" pitchFamily="34" charset="0"/>
            </a:endParaRPr>
          </a:p>
          <a:p>
            <a:pPr marL="450000" indent="-450000" defTabSz="447675">
              <a:lnSpc>
                <a:spcPct val="120000"/>
              </a:lnSpc>
              <a:spcBef>
                <a:spcPts val="0"/>
              </a:spcBef>
              <a:buNone/>
            </a:pPr>
            <a:r>
              <a:rPr lang="de-DE" sz="2400" b="1" dirty="0">
                <a:latin typeface="Arial" panose="020B0604020202020204" pitchFamily="34" charset="0"/>
                <a:cs typeface="Arial" panose="020B0604020202020204" pitchFamily="34" charset="0"/>
              </a:rPr>
              <a:t>III	Zivilrechtlicher Teil</a:t>
            </a:r>
          </a:p>
          <a:p>
            <a:pPr marL="450000" indent="-450000" defTabSz="447675">
              <a:lnSpc>
                <a:spcPct val="120000"/>
              </a:lnSpc>
              <a:spcBef>
                <a:spcPts val="0"/>
              </a:spcBef>
              <a:buNone/>
            </a:pPr>
            <a:endParaRPr lang="de-DE" sz="2400" dirty="0">
              <a:latin typeface="Arial" panose="020B0604020202020204" pitchFamily="34" charset="0"/>
              <a:cs typeface="Arial" panose="020B0604020202020204" pitchFamily="34" charset="0"/>
            </a:endParaRPr>
          </a:p>
          <a:p>
            <a:pPr marL="450000" indent="-450000" defTabSz="447675">
              <a:lnSpc>
                <a:spcPct val="120000"/>
              </a:lnSpc>
              <a:spcBef>
                <a:spcPts val="0"/>
              </a:spcBef>
              <a:buNone/>
            </a:pPr>
            <a:r>
              <a:rPr lang="de-DE" sz="2400" b="1" dirty="0">
                <a:latin typeface="Arial" panose="020B0604020202020204" pitchFamily="34" charset="0"/>
                <a:cs typeface="Arial" panose="020B0604020202020204" pitchFamily="34" charset="0"/>
              </a:rPr>
              <a:t>IV	Streitschlichtung</a:t>
            </a:r>
            <a:r>
              <a:rPr lang="de-DE" sz="2400" dirty="0">
                <a:latin typeface="Arial" panose="020B0604020202020204" pitchFamily="34" charset="0"/>
                <a:cs typeface="Arial" panose="020B0604020202020204" pitchFamily="34" charset="0"/>
              </a:rPr>
              <a:t>	</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3982782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692696"/>
            <a:ext cx="6059016" cy="706090"/>
          </a:xfrm>
          <a:solidFill>
            <a:schemeClr val="accent6">
              <a:lumMod val="40000"/>
              <a:lumOff val="60000"/>
            </a:schemeClr>
          </a:solidFill>
        </p:spPr>
        <p:txBody>
          <a:bodyPr>
            <a:normAutofit/>
          </a:bodyPr>
          <a:lstStyle/>
          <a:p>
            <a:pPr defTabSz="447675"/>
            <a:r>
              <a:rPr lang="de-DE" sz="2800" b="1" dirty="0">
                <a:latin typeface="Arial" panose="020B0604020202020204" pitchFamily="34" charset="0"/>
                <a:cs typeface="Arial" panose="020B0604020202020204" pitchFamily="34" charset="0"/>
              </a:rPr>
              <a:t>0	</a:t>
            </a:r>
            <a:r>
              <a:rPr lang="de-DE" sz="2800" dirty="0">
                <a:latin typeface="Arial" panose="020B0604020202020204" pitchFamily="34" charset="0"/>
                <a:cs typeface="Arial" panose="020B0604020202020204" pitchFamily="34" charset="0"/>
              </a:rPr>
              <a:t> </a:t>
            </a:r>
            <a:r>
              <a:rPr lang="de-DE" sz="2800" b="1" dirty="0">
                <a:latin typeface="Arial" panose="020B0604020202020204" pitchFamily="34" charset="0"/>
                <a:cs typeface="Arial" panose="020B0604020202020204" pitchFamily="34" charset="0"/>
              </a:rPr>
              <a:t>Vertragsbeteiligte</a:t>
            </a:r>
          </a:p>
        </p:txBody>
      </p:sp>
      <p:sp>
        <p:nvSpPr>
          <p:cNvPr id="3" name="Inhaltsplatzhalter 2"/>
          <p:cNvSpPr>
            <a:spLocks noGrp="1"/>
          </p:cNvSpPr>
          <p:nvPr>
            <p:ph idx="1"/>
          </p:nvPr>
        </p:nvSpPr>
        <p:spPr>
          <a:xfrm>
            <a:off x="1981200" y="2996952"/>
            <a:ext cx="5698976" cy="1080120"/>
          </a:xfrm>
          <a:solidFill>
            <a:schemeClr val="accent6">
              <a:lumMod val="40000"/>
              <a:lumOff val="60000"/>
            </a:schemeClr>
          </a:solidFill>
        </p:spPr>
        <p:txBody>
          <a:bodyPr>
            <a:normAutofit/>
          </a:bodyPr>
          <a:lstStyle/>
          <a:p>
            <a:pPr marL="0" indent="0" algn="just">
              <a:buNone/>
            </a:pPr>
            <a:r>
              <a:rPr lang="de-DE" sz="2400" dirty="0">
                <a:latin typeface="Arial" panose="020B0604020202020204" pitchFamily="34" charset="0"/>
                <a:cs typeface="Arial" panose="020B0604020202020204" pitchFamily="34" charset="0"/>
              </a:rPr>
              <a:t>0.1	Wer ist Nachbar?</a:t>
            </a:r>
          </a:p>
          <a:p>
            <a:pPr marL="0" indent="0" algn="just">
              <a:buNone/>
            </a:pPr>
            <a:r>
              <a:rPr lang="de-DE" sz="2400" dirty="0">
                <a:latin typeface="Arial" panose="020B0604020202020204" pitchFamily="34" charset="0"/>
                <a:cs typeface="Arial" panose="020B0604020202020204" pitchFamily="34" charset="0"/>
              </a:rPr>
              <a:t>0.2	Bindung von Rechtsnachfolgern</a:t>
            </a:r>
          </a:p>
        </p:txBody>
      </p:sp>
      <p:pic>
        <p:nvPicPr>
          <p:cNvPr id="6" name="Grafik 5" descr="http://www.fh-potsdam.de/fileadmin/Resources/Public/images/logo_wh.png">
            <a:hlinkClick r:id="rId2" tgtFrame="&quot;_self&quot;"/>
            <a:extLst>
              <a:ext uri="{FF2B5EF4-FFF2-40B4-BE49-F238E27FC236}">
                <a16:creationId xmlns:a16="http://schemas.microsoft.com/office/drawing/2014/main" id="{F6720821-F40E-4C73-BF55-98DBA0AFB33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119460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322730"/>
            <a:ext cx="10515600" cy="6165700"/>
          </a:xfrm>
        </p:spPr>
        <p:txBody>
          <a:bodyPr>
            <a:normAutofit/>
          </a:bodyPr>
          <a:lstStyle/>
          <a:p>
            <a:r>
              <a:rPr lang="de-DE" sz="1400" b="1" dirty="0"/>
              <a:t>Privatautonomie II</a:t>
            </a:r>
            <a:br>
              <a:rPr lang="de-DE" sz="1400" dirty="0"/>
            </a:br>
            <a:r>
              <a:rPr lang="de-DE" sz="1400" dirty="0"/>
              <a:t> </a:t>
            </a:r>
            <a:br>
              <a:rPr lang="de-DE" sz="1400" dirty="0"/>
            </a:br>
            <a:r>
              <a:rPr lang="de-DE" sz="1400" dirty="0"/>
              <a:t>„</a:t>
            </a:r>
            <a:r>
              <a:rPr lang="de-DE" sz="1400" i="1" dirty="0"/>
              <a:t>Die Privatautonomie ist notwendigerweise begrenzt und bedarf der rechtlichen Ausgestaltung. Privatrechtsordnungen bestehen deshalb aus einem differenzierten System aufeinander abgestimmter Regelungen und Gestaltungsmittel, die sich in die verfassungsmäßige Ordnung einfügen müssen. Dies bedeutet jedoch nicht, dass die Privatautonomie zur beliebigen Disposition des Gesetzgebers stünde und ihre grundrechtliche Gewährleistung infolgedessen leerliefe. Vielmehr ist der Gesetzgeber bei der gebotenen Ausgestaltung an die objektiv-rechtlichen Vorgaben der Grundrechte gebunden. Er muss der Selbstbestimmung des Einzelnen im Rechtsleben einen angemessenen Betätigungsraum eröffnen. Nach ihrem Regelungsbescheid ist die Privatautonomie notwendigerweise auf staatliche Durchsetzung angewiesen. Ihre Gewährleistung denkt die justizielle Realisierung gleichsam mit und begründet daher die Pflicht des Gesetzgebers, rechtsgeschäftliche Gestaltungsmittel zur Verfügung zu stellen, die als rechtsverbindlich zu behandeln sind und auch im Streitfall durchsetzbare Rechtspositionen begründen.</a:t>
            </a:r>
            <a:r>
              <a:rPr lang="de-DE" sz="1400" dirty="0"/>
              <a:t>“ (BVerfGE 89, 214 ff.)</a:t>
            </a:r>
            <a:br>
              <a:rPr lang="de-DE" sz="1400" dirty="0"/>
            </a:br>
            <a:r>
              <a:rPr lang="de-DE" sz="1400" dirty="0"/>
              <a:t> </a:t>
            </a:r>
            <a:br>
              <a:rPr lang="de-DE" sz="1400" dirty="0"/>
            </a:br>
            <a:r>
              <a:rPr lang="de-DE" sz="1400" dirty="0"/>
              <a:t>„</a:t>
            </a:r>
            <a:r>
              <a:rPr lang="de-DE" sz="1400" i="1" dirty="0"/>
              <a:t>Mit der Pflicht zur Ausgestaltung der Privatrechtsordnung stellt sich dem Gesetzgeber ein Problem praktischer Konkordanz. Am Zivilrechtsverkehr nehmen gleichrangige Grundrechtsträger teil, die unterschiedliche Interessen und vielfach gegenläufige Ziele verfolgen. Da alle Beteiligten des Zivilrechtsverkehrs den Schutz des Art. 2 I GG genießen und sich gleichermaßen auf die grundrechtliche Gewährleistung ihrer Privatautonomie berufen können, darf nicht nur das Recht des Stärkeren gelten. Die kollidierenden Grundrechtspositionen sind in ihrer Wechselwirkung zu sehen und so zu begrenzen, dass sie für alle Beteiligten möglichst weitgehend wirksam werden.“</a:t>
            </a:r>
            <a:r>
              <a:rPr lang="de-DE" sz="1400" dirty="0"/>
              <a:t> (BVerfGE 89, 214 ff.)</a:t>
            </a:r>
            <a:br>
              <a:rPr lang="de-DE" sz="1400" dirty="0"/>
            </a:br>
            <a:br>
              <a:rPr lang="de-DE" sz="1400" dirty="0"/>
            </a:br>
            <a:r>
              <a:rPr lang="de-DE" sz="1400" dirty="0"/>
              <a:t>„</a:t>
            </a:r>
            <a:r>
              <a:rPr lang="de-DE" sz="1400" i="1" dirty="0"/>
              <a:t>Im Verfahrensrecht ergibt sich der sachgerechte Interessenausgleich aus dem übereinstimmenden Willen der Vertragspartner. Beide binden sich und nehmen damit zugleich ihre individuelle Handlungsfreiheit wahr. Hat einer der Vertragsteile ein so starkes Übergewicht, dass er den Vertragsinhalt faktisch einseitig bestimmen kann, bewirkt dies für den anderen Vertragsteil Fremdbestimmung. Allerdings kann die Rechtsordnung nicht für alle Situationen Vorsorge treffen, in denen das Verhandlungsgleichgewicht mehr oder weniger beeinträchtigt ist. Schon aus Gründen der Rechtssicherheit darf ein Vertrag nicht bei jeder Störung des Verhandlungsgleichgewichts nachträglich in Frage gestellt oder korrigiert werden. Handelt es sich jedoch um eine typisierbare Fallgestaltung, die eine strukturelle Unterlegenheit des einen Vertragsteils erkennen lässt, und sind die Folgen des Vertrages für den unterlegenen Vertragsteil ungewöhnlich belastend, so muss die Zivilrechtsordnung darauf reagieren und Korrekturen ermöglichen. Das folgt aus der grundrechtlichen Gewährleistung der Privatautonomie (Art. 2 I GG) und dem Sozialstaatsprinzip (Art. 20 I, 28 I GG)</a:t>
            </a:r>
            <a:r>
              <a:rPr lang="de-DE" sz="1400" dirty="0"/>
              <a:t>“ (BVerfGE 89, 214 ff.).</a:t>
            </a:r>
            <a:br>
              <a:rPr lang="de-DE" sz="1400" dirty="0"/>
            </a:br>
            <a:br>
              <a:rPr lang="de-DE" sz="1400" dirty="0"/>
            </a:br>
            <a:br>
              <a:rPr lang="de-DE" sz="1400" dirty="0"/>
            </a:br>
            <a:endParaRPr lang="de-DE" sz="1400" dirty="0"/>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16</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32829030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850106"/>
          </a:xfrm>
          <a:solidFill>
            <a:schemeClr val="accent6">
              <a:lumMod val="40000"/>
              <a:lumOff val="60000"/>
            </a:schemeClr>
          </a:solidFill>
        </p:spPr>
        <p:txBody>
          <a:bodyPr/>
          <a:lstStyle/>
          <a:p>
            <a:pPr algn="l"/>
            <a:r>
              <a:rPr lang="de-DE" dirty="0">
                <a:latin typeface="Arial" panose="020B0604020202020204" pitchFamily="34" charset="0"/>
                <a:cs typeface="Arial" panose="020B0604020202020204" pitchFamily="34" charset="0"/>
              </a:rPr>
              <a:t>0.1 Wer ist Nachbar?</a:t>
            </a:r>
          </a:p>
        </p:txBody>
      </p:sp>
      <p:sp>
        <p:nvSpPr>
          <p:cNvPr id="3" name="Inhaltsplatzhalter 2"/>
          <p:cNvSpPr>
            <a:spLocks noGrp="1"/>
          </p:cNvSpPr>
          <p:nvPr>
            <p:ph idx="1"/>
          </p:nvPr>
        </p:nvSpPr>
        <p:spPr>
          <a:xfrm>
            <a:off x="1981200" y="1700809"/>
            <a:ext cx="8229600" cy="3858011"/>
          </a:xfrm>
          <a:solidFill>
            <a:schemeClr val="accent6">
              <a:lumMod val="40000"/>
              <a:lumOff val="60000"/>
            </a:schemeClr>
          </a:solidFill>
        </p:spPr>
        <p:txBody>
          <a:bodyPr>
            <a:normAutofit/>
          </a:bodyPr>
          <a:lstStyle/>
          <a:p>
            <a:r>
              <a:rPr lang="de-DE" dirty="0">
                <a:latin typeface="Arial" panose="020B0604020202020204" pitchFamily="34" charset="0"/>
                <a:cs typeface="Arial" panose="020B0604020202020204" pitchFamily="34" charset="0"/>
              </a:rPr>
              <a:t>Nachbarn sind alle Grundstückseigentümer, welche von der Durchführung des Bauvorhabens nachteilig betroffen sind.</a:t>
            </a:r>
          </a:p>
          <a:p>
            <a:r>
              <a:rPr lang="de-DE" dirty="0">
                <a:latin typeface="Arial" panose="020B0604020202020204" pitchFamily="34" charset="0"/>
                <a:cs typeface="Arial" panose="020B0604020202020204" pitchFamily="34" charset="0"/>
              </a:rPr>
              <a:t>Nachteilig betroffene Mieter oder Pächter können ebenfalls mögliche Partner einer Nachbarschaftsvereinbarung sein, wenn sie durch die Durchführung des Bauvorhabens in ihren </a:t>
            </a:r>
            <a:r>
              <a:rPr lang="de-DE" u="sng" dirty="0">
                <a:latin typeface="Arial" panose="020B0604020202020204" pitchFamily="34" charset="0"/>
                <a:cs typeface="Arial" panose="020B0604020202020204" pitchFamily="34" charset="0"/>
              </a:rPr>
              <a:t>Besitz</a:t>
            </a:r>
            <a:r>
              <a:rPr lang="de-DE" dirty="0">
                <a:latin typeface="Arial" panose="020B0604020202020204" pitchFamily="34" charset="0"/>
                <a:cs typeface="Arial" panose="020B0604020202020204" pitchFamily="34" charset="0"/>
              </a:rPr>
              <a:t>rechten verletzt werden (Beispiel: § 859 III BGB).</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9195762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6">
              <a:lumMod val="40000"/>
              <a:lumOff val="60000"/>
            </a:schemeClr>
          </a:solidFill>
        </p:spPr>
        <p:txBody>
          <a:bodyPr>
            <a:normAutofit/>
          </a:bodyPr>
          <a:lstStyle/>
          <a:p>
            <a:pPr algn="l"/>
            <a:r>
              <a:rPr lang="de-DE" sz="3600" dirty="0">
                <a:latin typeface="Arial" panose="020B0604020202020204" pitchFamily="34" charset="0"/>
                <a:cs typeface="Arial" panose="020B0604020202020204" pitchFamily="34" charset="0"/>
              </a:rPr>
              <a:t>0.2	Bindung von Rechtsnachfolgern</a:t>
            </a:r>
          </a:p>
        </p:txBody>
      </p:sp>
      <p:sp>
        <p:nvSpPr>
          <p:cNvPr id="3" name="Inhaltsplatzhalter 2"/>
          <p:cNvSpPr>
            <a:spLocks noGrp="1"/>
          </p:cNvSpPr>
          <p:nvPr>
            <p:ph idx="1"/>
          </p:nvPr>
        </p:nvSpPr>
        <p:spPr>
          <a:xfrm>
            <a:off x="1981200" y="1844825"/>
            <a:ext cx="8229600" cy="3989039"/>
          </a:xfrm>
          <a:solidFill>
            <a:schemeClr val="accent6">
              <a:lumMod val="40000"/>
              <a:lumOff val="60000"/>
            </a:schemeClr>
          </a:solidFill>
        </p:spPr>
        <p:txBody>
          <a:bodyPr>
            <a:normAutofit fontScale="92500" lnSpcReduction="10000"/>
          </a:bodyPr>
          <a:lstStyle/>
          <a:p>
            <a:r>
              <a:rPr lang="de-DE" sz="2600" dirty="0">
                <a:latin typeface="Arial" panose="020B0604020202020204" pitchFamily="34" charset="0"/>
                <a:cs typeface="Arial" panose="020B0604020202020204" pitchFamily="34" charset="0"/>
              </a:rPr>
              <a:t>Die Nachbarschaftsvereinbarung wirkt grundsätzlich nur schuldrechtlich zwischen den Vertragsbeteiligten;</a:t>
            </a:r>
          </a:p>
          <a:p>
            <a:r>
              <a:rPr lang="de-DE" sz="2600" dirty="0">
                <a:latin typeface="Arial" panose="020B0604020202020204" pitchFamily="34" charset="0"/>
                <a:cs typeface="Arial" panose="020B0604020202020204" pitchFamily="34" charset="0"/>
              </a:rPr>
              <a:t>Die Verpflichtung, Rechte und Pflichten etwaigen Rechtsnachfolgern weiter zu geben, wirkt ebenfalls nur schuldrechtlich und bindet die Rechtsnachfolger nicht;</a:t>
            </a:r>
          </a:p>
          <a:p>
            <a:r>
              <a:rPr lang="de-DE" sz="2600" dirty="0">
                <a:latin typeface="Arial" panose="020B0604020202020204" pitchFamily="34" charset="0"/>
                <a:cs typeface="Arial" panose="020B0604020202020204" pitchFamily="34" charset="0"/>
              </a:rPr>
              <a:t>Baulasten und Dienstbarkeiten lasten auf dem Grundstück und binden Rechtsnachfolger;</a:t>
            </a:r>
          </a:p>
          <a:p>
            <a:r>
              <a:rPr lang="de-DE" dirty="0">
                <a:latin typeface="Arial" panose="020B0604020202020204" pitchFamily="34" charset="0"/>
                <a:cs typeface="Arial" panose="020B0604020202020204" pitchFamily="34" charset="0"/>
              </a:rPr>
              <a:t>Verzichtet der Nachbar auf öffentliche Abwehrrechte, so führt ein Verzicht mit materieller Wirkung zum endgültigen Untergang der nachbarlichen Abwehrrechte auch für die Rechtsnachfolger.</a:t>
            </a:r>
            <a:endParaRPr lang="de-DE" dirty="0"/>
          </a:p>
        </p:txBody>
      </p:sp>
      <p:pic>
        <p:nvPicPr>
          <p:cNvPr id="5" name="Grafik 4" descr="http://www.fh-potsdam.de/fileadmin/Resources/Public/images/logo_wh.png">
            <a:hlinkClick r:id="rId2" tgtFrame="&quot;_self&quot;"/>
            <a:extLst>
              <a:ext uri="{FF2B5EF4-FFF2-40B4-BE49-F238E27FC236}">
                <a16:creationId xmlns:a16="http://schemas.microsoft.com/office/drawing/2014/main" id="{260BB57E-9B35-47F9-B116-45D426E9F04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0681677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92675"/>
            <a:ext cx="8208912" cy="720080"/>
          </a:xfrm>
          <a:solidFill>
            <a:schemeClr val="accent6">
              <a:lumMod val="40000"/>
              <a:lumOff val="60000"/>
            </a:schemeClr>
          </a:solidFill>
        </p:spPr>
        <p:txBody>
          <a:bodyPr>
            <a:normAutofit/>
          </a:bodyPr>
          <a:lstStyle/>
          <a:p>
            <a:pPr defTabSz="447675"/>
            <a:r>
              <a:rPr lang="de-DE" sz="2800" b="1" dirty="0"/>
              <a:t>I	</a:t>
            </a:r>
            <a:r>
              <a:rPr lang="de-DE" sz="2800" dirty="0"/>
              <a:t> </a:t>
            </a:r>
            <a:r>
              <a:rPr lang="de-DE" sz="2800" b="1" dirty="0"/>
              <a:t>Vorbemerkung</a:t>
            </a:r>
          </a:p>
        </p:txBody>
      </p:sp>
      <p:sp>
        <p:nvSpPr>
          <p:cNvPr id="3" name="Inhaltsplatzhalter 2"/>
          <p:cNvSpPr>
            <a:spLocks noGrp="1"/>
          </p:cNvSpPr>
          <p:nvPr>
            <p:ph idx="1"/>
          </p:nvPr>
        </p:nvSpPr>
        <p:spPr>
          <a:xfrm>
            <a:off x="1981200" y="1844824"/>
            <a:ext cx="8398976" cy="3744416"/>
          </a:xfrm>
          <a:solidFill>
            <a:schemeClr val="accent6">
              <a:lumMod val="40000"/>
              <a:lumOff val="60000"/>
            </a:schemeClr>
          </a:solidFill>
        </p:spPr>
        <p:txBody>
          <a:bodyPr>
            <a:normAutofit/>
          </a:bodyPr>
          <a:lstStyle/>
          <a:p>
            <a:pPr marL="450000" indent="-450000" algn="just"/>
            <a:r>
              <a:rPr lang="de-DE" sz="2400" dirty="0"/>
              <a:t>Eigentumsverhältnisse Baugrundstück</a:t>
            </a:r>
          </a:p>
          <a:p>
            <a:pPr marL="450000" indent="-450000" algn="just"/>
            <a:r>
              <a:rPr lang="de-DE" sz="2400" dirty="0"/>
              <a:t>Eigentumsverhältnisse Nachbargrundstück</a:t>
            </a:r>
          </a:p>
          <a:p>
            <a:pPr marL="450000" indent="-450000" algn="just"/>
            <a:r>
              <a:rPr lang="de-DE" sz="2400" dirty="0"/>
              <a:t>schuldrechtliche Abweichungen (Nutzungs- und Besitzverhältnisse)</a:t>
            </a:r>
          </a:p>
          <a:p>
            <a:pPr marL="450000" indent="-450000" algn="just"/>
            <a:r>
              <a:rPr lang="de-DE" sz="2400" dirty="0"/>
              <a:t>Konkrete Beschreibung des Planungs- und Bauvorhabens</a:t>
            </a:r>
          </a:p>
          <a:p>
            <a:pPr marL="450000" indent="-450000" algn="just"/>
            <a:r>
              <a:rPr lang="de-DE" sz="2400" dirty="0"/>
              <a:t>Regelungsgegenstand der Nachbarschaftsvereinbarung</a:t>
            </a:r>
          </a:p>
          <a:p>
            <a:pPr marL="450000" indent="-450000" algn="just"/>
            <a:r>
              <a:rPr lang="de-DE" sz="2400" dirty="0"/>
              <a:t>Gegenseitigkeitsklausel (wirksam?)</a:t>
            </a:r>
          </a:p>
          <a:p>
            <a:pPr marL="450000" indent="-450000" algn="just"/>
            <a:r>
              <a:rPr lang="de-DE" sz="2400" dirty="0"/>
              <a:t>Anlagen zur Nachbarschaftsvereinbarung</a:t>
            </a:r>
          </a:p>
          <a:p>
            <a:pPr marL="0" indent="0" algn="just">
              <a:buNone/>
            </a:pPr>
            <a:endParaRPr lang="de-DE" sz="1600" dirty="0"/>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86513283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847528" y="1556792"/>
            <a:ext cx="8424936" cy="3024336"/>
          </a:xfrm>
          <a:solidFill>
            <a:schemeClr val="accent6">
              <a:lumMod val="40000"/>
              <a:lumOff val="60000"/>
            </a:schemeClr>
          </a:solidFill>
        </p:spPr>
        <p:txBody>
          <a:bodyPr>
            <a:normAutofit/>
          </a:bodyPr>
          <a:lstStyle/>
          <a:p>
            <a:pPr marL="450000" indent="-450000" defTabSz="447675">
              <a:lnSpc>
                <a:spcPct val="120000"/>
              </a:lnSpc>
              <a:spcBef>
                <a:spcPts val="0"/>
              </a:spcBef>
              <a:buNone/>
            </a:pPr>
            <a:r>
              <a:rPr lang="de-DE" sz="2800" b="1" dirty="0"/>
              <a:t>II	Öffentlich-rechtlicher Teil</a:t>
            </a:r>
          </a:p>
          <a:p>
            <a:pPr marL="450000" indent="-450000" defTabSz="447675">
              <a:lnSpc>
                <a:spcPct val="120000"/>
              </a:lnSpc>
              <a:spcBef>
                <a:spcPts val="0"/>
              </a:spcBef>
              <a:buNone/>
            </a:pPr>
            <a:endParaRPr lang="de-DE" sz="3600" b="1" dirty="0"/>
          </a:p>
          <a:p>
            <a:pPr marL="450000" indent="-450000" defTabSz="447675">
              <a:lnSpc>
                <a:spcPct val="120000"/>
              </a:lnSpc>
              <a:spcBef>
                <a:spcPts val="0"/>
              </a:spcBef>
              <a:buNone/>
            </a:pPr>
            <a:r>
              <a:rPr lang="de-DE" sz="2400" dirty="0"/>
              <a:t>II.1	Bauplanungsrecht, Bauordnungsrecht</a:t>
            </a:r>
          </a:p>
          <a:p>
            <a:pPr marL="450000" indent="-450000" defTabSz="447675">
              <a:lnSpc>
                <a:spcPct val="120000"/>
              </a:lnSpc>
              <a:spcBef>
                <a:spcPts val="0"/>
              </a:spcBef>
              <a:buNone/>
            </a:pPr>
            <a:r>
              <a:rPr lang="de-DE" sz="2400" dirty="0"/>
              <a:t>II.2	Satzungen der Gemeinde</a:t>
            </a:r>
          </a:p>
          <a:p>
            <a:pPr marL="450000" indent="-450000" defTabSz="447675">
              <a:lnSpc>
                <a:spcPct val="120000"/>
              </a:lnSpc>
              <a:spcBef>
                <a:spcPts val="0"/>
              </a:spcBef>
              <a:buNone/>
            </a:pPr>
            <a:r>
              <a:rPr lang="de-DE" sz="2400" dirty="0"/>
              <a:t>II.3	Zustimmungen, Baulasten</a:t>
            </a:r>
          </a:p>
          <a:p>
            <a:pPr marL="0" indent="0">
              <a:buNone/>
            </a:pPr>
            <a:endParaRPr lang="de-DE" dirty="0"/>
          </a:p>
        </p:txBody>
      </p:sp>
      <p:pic>
        <p:nvPicPr>
          <p:cNvPr id="5" name="Grafik 4" descr="http://www.fh-potsdam.de/fileadmin/Resources/Public/images/logo_wh.png">
            <a:hlinkClick r:id="rId2" tgtFrame="&quot;_self&quot;"/>
            <a:extLst>
              <a:ext uri="{FF2B5EF4-FFF2-40B4-BE49-F238E27FC236}">
                <a16:creationId xmlns:a16="http://schemas.microsoft.com/office/drawing/2014/main" id="{22D6E0B5-A964-4C72-BD84-2CC5A2DE96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28362130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847528" y="620688"/>
            <a:ext cx="8424936" cy="5040560"/>
          </a:xfrm>
          <a:solidFill>
            <a:schemeClr val="accent6">
              <a:lumMod val="40000"/>
              <a:lumOff val="60000"/>
            </a:schemeClr>
          </a:solidFill>
        </p:spPr>
        <p:txBody>
          <a:bodyPr>
            <a:normAutofit/>
          </a:bodyPr>
          <a:lstStyle/>
          <a:p>
            <a:pPr marL="450000" indent="-450000" defTabSz="447675">
              <a:lnSpc>
                <a:spcPct val="120000"/>
              </a:lnSpc>
              <a:spcBef>
                <a:spcPts val="0"/>
              </a:spcBef>
              <a:buNone/>
            </a:pPr>
            <a:r>
              <a:rPr lang="de-DE" sz="2800" dirty="0"/>
              <a:t>II.1		Bauplanungsrecht, Bauordnungsrecht</a:t>
            </a:r>
          </a:p>
          <a:p>
            <a:pPr marL="442913" indent="-442913">
              <a:buNone/>
            </a:pPr>
            <a:endParaRPr lang="de-DE" sz="2400" dirty="0"/>
          </a:p>
          <a:p>
            <a:pPr marL="442913" indent="-442913">
              <a:buNone/>
            </a:pPr>
            <a:r>
              <a:rPr lang="de-DE" sz="2400" dirty="0"/>
              <a:t>•	generell und unmittelbar nachbarschützende Vorschriften:</a:t>
            </a:r>
          </a:p>
          <a:p>
            <a:pPr marL="442913" indent="0">
              <a:buNone/>
            </a:pPr>
            <a:r>
              <a:rPr lang="de-DE" sz="2400" dirty="0"/>
              <a:t>z.B. Festsetzungen in B-Plänen über Art und Maß der baulichen Nutzung</a:t>
            </a:r>
          </a:p>
          <a:p>
            <a:pPr marL="442913" indent="-442913">
              <a:buNone/>
            </a:pPr>
            <a:r>
              <a:rPr lang="de-DE" sz="2400" dirty="0"/>
              <a:t>•	partiell und mittelbar nachbarschützende Vorschriften:</a:t>
            </a:r>
          </a:p>
          <a:p>
            <a:pPr marL="442913" indent="0">
              <a:buNone/>
            </a:pPr>
            <a:r>
              <a:rPr lang="de-DE" sz="2400" dirty="0"/>
              <a:t>z.B. § 31 Abs. 2 BauGB – bei planungsrechtlichen Befreiungen über das Gebot der Rücksichtnahme</a:t>
            </a:r>
          </a:p>
          <a:p>
            <a:pPr marL="442913" indent="-442913">
              <a:buNone/>
            </a:pPr>
            <a:r>
              <a:rPr lang="de-DE" sz="2400" dirty="0"/>
              <a:t>•	nachbarschützende Normen im Bauordnungsrecht:</a:t>
            </a:r>
          </a:p>
          <a:p>
            <a:pPr marL="442913" indent="0">
              <a:buNone/>
            </a:pPr>
            <a:r>
              <a:rPr lang="de-DE" sz="2400" dirty="0"/>
              <a:t>Abstandsflächen, Bauwich, Brandschutz, Standsicherheit, Schall- und Erschütterungsschutz</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0737008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847528" y="1412776"/>
            <a:ext cx="8424936" cy="3456384"/>
          </a:xfrm>
          <a:solidFill>
            <a:schemeClr val="accent6">
              <a:lumMod val="40000"/>
              <a:lumOff val="60000"/>
            </a:schemeClr>
          </a:solidFill>
        </p:spPr>
        <p:txBody>
          <a:bodyPr>
            <a:normAutofit/>
          </a:bodyPr>
          <a:lstStyle/>
          <a:p>
            <a:pPr marL="450000" indent="-450000" defTabSz="447675">
              <a:lnSpc>
                <a:spcPct val="120000"/>
              </a:lnSpc>
              <a:spcBef>
                <a:spcPts val="0"/>
              </a:spcBef>
              <a:buNone/>
            </a:pPr>
            <a:r>
              <a:rPr lang="de-DE" sz="2800" dirty="0"/>
              <a:t>II.2		Satzungen der Gemeinde</a:t>
            </a:r>
          </a:p>
          <a:p>
            <a:pPr marL="442913" indent="-442913">
              <a:buNone/>
            </a:pPr>
            <a:endParaRPr lang="de-DE" sz="2400" dirty="0"/>
          </a:p>
          <a:p>
            <a:pPr marL="442913" indent="-442913">
              <a:buNone/>
            </a:pPr>
            <a:r>
              <a:rPr lang="de-DE" sz="2400" dirty="0"/>
              <a:t>Nachbarschutz möglich z.B. aus:</a:t>
            </a:r>
          </a:p>
          <a:p>
            <a:pPr marL="442913" indent="-442913">
              <a:buNone/>
            </a:pPr>
            <a:endParaRPr lang="de-DE" sz="2400" dirty="0"/>
          </a:p>
          <a:p>
            <a:pPr marL="442913" indent="-442913">
              <a:buNone/>
            </a:pPr>
            <a:r>
              <a:rPr lang="de-DE" sz="2400" dirty="0"/>
              <a:t>•	Bepflanzungssatzungen</a:t>
            </a:r>
          </a:p>
          <a:p>
            <a:pPr marL="442913" indent="-442913">
              <a:buNone/>
            </a:pPr>
            <a:r>
              <a:rPr lang="de-DE" sz="2400" dirty="0"/>
              <a:t>•	Zaun- und Einfriedungssatzungen</a:t>
            </a:r>
          </a:p>
          <a:p>
            <a:pPr marL="442913" indent="-442913">
              <a:buNone/>
            </a:pPr>
            <a:r>
              <a:rPr lang="de-DE" sz="2400" dirty="0"/>
              <a:t>•	Nutzungssatzungen</a:t>
            </a:r>
          </a:p>
        </p:txBody>
      </p:sp>
      <p:pic>
        <p:nvPicPr>
          <p:cNvPr id="5" name="Grafik 4" descr="http://www.fh-potsdam.de/fileadmin/Resources/Public/images/logo_wh.png">
            <a:hlinkClick r:id="rId2" tgtFrame="&quot;_self&quot;"/>
            <a:extLst>
              <a:ext uri="{FF2B5EF4-FFF2-40B4-BE49-F238E27FC236}">
                <a16:creationId xmlns:a16="http://schemas.microsoft.com/office/drawing/2014/main" id="{E6CE2114-C946-4D39-ABD5-F7B7B1772A3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0335388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847528" y="476672"/>
            <a:ext cx="8424936" cy="5400600"/>
          </a:xfrm>
          <a:solidFill>
            <a:schemeClr val="accent6">
              <a:lumMod val="40000"/>
              <a:lumOff val="60000"/>
            </a:schemeClr>
          </a:solidFill>
        </p:spPr>
        <p:txBody>
          <a:bodyPr>
            <a:normAutofit fontScale="92500" lnSpcReduction="10000"/>
          </a:bodyPr>
          <a:lstStyle/>
          <a:p>
            <a:pPr marL="450000" indent="-450000" defTabSz="447675">
              <a:lnSpc>
                <a:spcPct val="120000"/>
              </a:lnSpc>
              <a:spcBef>
                <a:spcPts val="0"/>
              </a:spcBef>
              <a:buNone/>
            </a:pPr>
            <a:r>
              <a:rPr lang="de-DE" sz="2800" dirty="0"/>
              <a:t>II.3		Zustimmungen, Baulasten</a:t>
            </a:r>
          </a:p>
          <a:p>
            <a:pPr marL="442913" indent="-442913">
              <a:buNone/>
            </a:pPr>
            <a:endParaRPr lang="de-DE" sz="2400" u="sng" dirty="0"/>
          </a:p>
          <a:p>
            <a:pPr marL="442913" indent="-442913">
              <a:buNone/>
            </a:pPr>
            <a:r>
              <a:rPr lang="de-DE" sz="2400" u="sng" dirty="0"/>
              <a:t>Zustimmung</a:t>
            </a:r>
            <a:r>
              <a:rPr lang="de-DE" sz="2400" dirty="0"/>
              <a:t>:</a:t>
            </a:r>
          </a:p>
          <a:p>
            <a:pPr marL="0" indent="0">
              <a:buNone/>
            </a:pPr>
            <a:r>
              <a:rPr lang="de-DE" sz="2400" dirty="0"/>
              <a:t>(1) Der Wille des Nachbarn, auf seine Abwehrrechte zu verzichten, muss in der Nachbarschaftsvereinbarung eindeutig und unmissverständlich erklärt werden. (2) Der Verzichtswille muss sich auf ein konkretes Vorhaben beziehen. (3) Die Verzichtserklärung/Zustimmung zur konkreten Planung muss der Bauaufsichtsbehörde zugehen, § 130 Abs. 1 Satz 1 BGB, Zugang bei den Vertragsbeteiligten reicht nicht!</a:t>
            </a:r>
          </a:p>
          <a:p>
            <a:pPr marL="0" indent="0">
              <a:buNone/>
            </a:pPr>
            <a:r>
              <a:rPr lang="de-DE" sz="2400" u="sng" dirty="0"/>
              <a:t>Baulast</a:t>
            </a:r>
            <a:r>
              <a:rPr lang="de-DE" sz="2400" dirty="0"/>
              <a:t>:</a:t>
            </a:r>
          </a:p>
          <a:p>
            <a:pPr marL="0" indent="0">
              <a:buNone/>
            </a:pPr>
            <a:r>
              <a:rPr lang="de-DE" sz="2400" dirty="0"/>
              <a:t>Baulasten sind durch den Eigentümer freiwillig übernommene öffentlich-rechtliche Verpflichtungen zu einem sein Grundstück betreffenden Tun, Dulden oder Unterlassen, die sich nicht schon aus öffentlich-rechtlichen Vorschriften ergeben. Sie ermöglichen die Bebauung von Grundstücken, die ansonsten aufgrund von das Grundstück belastenden öffentlich-rechtlichen Hindernissen nicht zulässig wären.</a:t>
            </a:r>
          </a:p>
        </p:txBody>
      </p:sp>
      <p:pic>
        <p:nvPicPr>
          <p:cNvPr id="4" name="Grafik 3"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5473697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76528" y="1988840"/>
            <a:ext cx="7143808" cy="3600400"/>
          </a:xfrm>
          <a:solidFill>
            <a:schemeClr val="accent6">
              <a:lumMod val="40000"/>
              <a:lumOff val="60000"/>
            </a:schemeClr>
          </a:solidFill>
        </p:spPr>
        <p:txBody>
          <a:bodyPr>
            <a:normAutofit lnSpcReduction="10000"/>
          </a:bodyPr>
          <a:lstStyle/>
          <a:p>
            <a:pPr marL="450000" indent="-450000" defTabSz="447675">
              <a:lnSpc>
                <a:spcPct val="120000"/>
              </a:lnSpc>
              <a:spcBef>
                <a:spcPts val="0"/>
              </a:spcBef>
              <a:buNone/>
            </a:pPr>
            <a:r>
              <a:rPr lang="de-DE" sz="2400" dirty="0"/>
              <a:t>III.1	Beweissicherung</a:t>
            </a:r>
          </a:p>
          <a:p>
            <a:pPr marL="450000" indent="-450000" defTabSz="447675">
              <a:lnSpc>
                <a:spcPct val="120000"/>
              </a:lnSpc>
              <a:spcBef>
                <a:spcPts val="0"/>
              </a:spcBef>
              <a:buNone/>
            </a:pPr>
            <a:r>
              <a:rPr lang="de-DE" sz="2400" dirty="0"/>
              <a:t>III.2	Hammerschlags- und Leiterrechte</a:t>
            </a:r>
          </a:p>
          <a:p>
            <a:pPr marL="450000" indent="-450000" defTabSz="447675">
              <a:lnSpc>
                <a:spcPct val="120000"/>
              </a:lnSpc>
              <a:spcBef>
                <a:spcPts val="0"/>
              </a:spcBef>
              <a:buNone/>
            </a:pPr>
            <a:r>
              <a:rPr lang="de-DE" sz="2400" dirty="0"/>
              <a:t>III.3	Emissionen, Immissionen</a:t>
            </a:r>
          </a:p>
          <a:p>
            <a:pPr marL="450000" indent="-450000" defTabSz="447675">
              <a:lnSpc>
                <a:spcPct val="120000"/>
              </a:lnSpc>
              <a:spcBef>
                <a:spcPts val="0"/>
              </a:spcBef>
              <a:buNone/>
            </a:pPr>
            <a:r>
              <a:rPr lang="de-DE" sz="2400" dirty="0"/>
              <a:t>III.4	Grenzanlagen, Grenzwände</a:t>
            </a:r>
          </a:p>
          <a:p>
            <a:pPr marL="450000" indent="-450000" defTabSz="447675">
              <a:lnSpc>
                <a:spcPct val="120000"/>
              </a:lnSpc>
              <a:spcBef>
                <a:spcPts val="0"/>
              </a:spcBef>
              <a:buNone/>
            </a:pPr>
            <a:r>
              <a:rPr lang="de-DE" sz="2400" dirty="0"/>
              <a:t>III.5	Sicherung der Baugrube, Unterfangungen</a:t>
            </a:r>
          </a:p>
          <a:p>
            <a:pPr marL="450000" indent="-450000" defTabSz="447675">
              <a:lnSpc>
                <a:spcPct val="120000"/>
              </a:lnSpc>
              <a:spcBef>
                <a:spcPts val="0"/>
              </a:spcBef>
              <a:buNone/>
            </a:pPr>
            <a:r>
              <a:rPr lang="de-DE" sz="2400" dirty="0"/>
              <a:t>III.6	Wettbewerbsrechtliche Abreden</a:t>
            </a:r>
          </a:p>
          <a:p>
            <a:pPr marL="450000" indent="-450000" defTabSz="447675">
              <a:lnSpc>
                <a:spcPct val="120000"/>
              </a:lnSpc>
              <a:spcBef>
                <a:spcPts val="0"/>
              </a:spcBef>
              <a:buNone/>
            </a:pPr>
            <a:r>
              <a:rPr lang="de-DE" sz="2400" dirty="0"/>
              <a:t>III.7	Entschädigungen, Kostentragung</a:t>
            </a:r>
          </a:p>
          <a:p>
            <a:pPr marL="450000" indent="-450000" defTabSz="447675">
              <a:lnSpc>
                <a:spcPct val="120000"/>
              </a:lnSpc>
              <a:spcBef>
                <a:spcPts val="0"/>
              </a:spcBef>
              <a:buNone/>
            </a:pPr>
            <a:r>
              <a:rPr lang="de-DE" sz="2400" dirty="0"/>
              <a:t>III.8	Zustimmungen, Dienstbarkeiten</a:t>
            </a:r>
          </a:p>
          <a:p>
            <a:endParaRPr lang="de-DE" dirty="0"/>
          </a:p>
        </p:txBody>
      </p:sp>
      <p:sp>
        <p:nvSpPr>
          <p:cNvPr id="3" name="Textfeld 2"/>
          <p:cNvSpPr txBox="1"/>
          <p:nvPr/>
        </p:nvSpPr>
        <p:spPr>
          <a:xfrm>
            <a:off x="1981200" y="476672"/>
            <a:ext cx="7139136" cy="609398"/>
          </a:xfrm>
          <a:prstGeom prst="rect">
            <a:avLst/>
          </a:prstGeom>
          <a:solidFill>
            <a:schemeClr val="accent6">
              <a:lumMod val="40000"/>
              <a:lumOff val="60000"/>
            </a:schemeClr>
          </a:solidFill>
        </p:spPr>
        <p:txBody>
          <a:bodyPr wrap="square" rtlCol="0">
            <a:spAutoFit/>
          </a:bodyPr>
          <a:lstStyle/>
          <a:p>
            <a:pPr marL="450000" indent="-450000" defTabSz="447675">
              <a:lnSpc>
                <a:spcPct val="120000"/>
              </a:lnSpc>
            </a:pPr>
            <a:r>
              <a:rPr lang="de-DE" sz="2800" b="1" dirty="0"/>
              <a:t>III		Zivilrechtlicher Teil</a:t>
            </a:r>
          </a:p>
        </p:txBody>
      </p:sp>
      <p:pic>
        <p:nvPicPr>
          <p:cNvPr id="6" name="Grafik 5" descr="http://www.fh-potsdam.de/fileadmin/Resources/Public/images/logo_wh.png">
            <a:hlinkClick r:id="rId2" tgtFrame="&quot;_self&quot;"/>
            <a:extLst>
              <a:ext uri="{FF2B5EF4-FFF2-40B4-BE49-F238E27FC236}">
                <a16:creationId xmlns:a16="http://schemas.microsoft.com/office/drawing/2014/main" id="{41C957DF-F527-4DC6-A072-FE9C245D0D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71099394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81200" y="1705120"/>
            <a:ext cx="8219256" cy="4172152"/>
          </a:xfrm>
          <a:solidFill>
            <a:schemeClr val="accent6">
              <a:lumMod val="40000"/>
              <a:lumOff val="60000"/>
            </a:schemeClr>
          </a:solidFill>
        </p:spPr>
        <p:txBody>
          <a:bodyPr>
            <a:normAutofit/>
          </a:bodyPr>
          <a:lstStyle/>
          <a:p>
            <a:r>
              <a:rPr lang="de-DE" dirty="0"/>
              <a:t>Bauvorbereitende, baubegleitende und nachsorgende Tatsachenfeststellung;</a:t>
            </a:r>
          </a:p>
          <a:p>
            <a:r>
              <a:rPr lang="de-DE" dirty="0"/>
              <a:t>Streitvermeidung durch bindende Wirkung (nur dann unverbindlich, wenn offenbar unbillig/unrichtig, § 319 Abs. 1 Satz 1 BGB);</a:t>
            </a:r>
          </a:p>
          <a:p>
            <a:r>
              <a:rPr lang="de-DE" dirty="0"/>
              <a:t>Kosten der Gutachten regelmäßig beim Bauherrn;</a:t>
            </a:r>
          </a:p>
          <a:p>
            <a:r>
              <a:rPr lang="de-DE" dirty="0"/>
              <a:t>Wichtig: Dem Sachverständigen die richtigen Fragen stellen.</a:t>
            </a:r>
          </a:p>
        </p:txBody>
      </p:sp>
      <p:sp>
        <p:nvSpPr>
          <p:cNvPr id="3" name="Textfeld 2"/>
          <p:cNvSpPr txBox="1"/>
          <p:nvPr/>
        </p:nvSpPr>
        <p:spPr>
          <a:xfrm>
            <a:off x="1981200" y="476672"/>
            <a:ext cx="7139136" cy="757130"/>
          </a:xfrm>
          <a:prstGeom prst="rect">
            <a:avLst/>
          </a:prstGeom>
          <a:solidFill>
            <a:schemeClr val="accent6">
              <a:lumMod val="40000"/>
              <a:lumOff val="60000"/>
            </a:schemeClr>
          </a:solidFill>
        </p:spPr>
        <p:txBody>
          <a:bodyPr wrap="square" rtlCol="0">
            <a:spAutoFit/>
          </a:bodyPr>
          <a:lstStyle/>
          <a:p>
            <a:pPr marL="450000" indent="-450000" defTabSz="447675">
              <a:lnSpc>
                <a:spcPct val="120000"/>
              </a:lnSpc>
            </a:pPr>
            <a:r>
              <a:rPr lang="de-DE" sz="3600" dirty="0"/>
              <a:t>III.1	Beweissicherung</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2197850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81200" y="1705120"/>
            <a:ext cx="7143808" cy="4028136"/>
          </a:xfrm>
          <a:solidFill>
            <a:schemeClr val="accent6">
              <a:lumMod val="40000"/>
              <a:lumOff val="60000"/>
            </a:schemeClr>
          </a:solidFill>
        </p:spPr>
        <p:txBody>
          <a:bodyPr>
            <a:normAutofit fontScale="77500" lnSpcReduction="20000"/>
          </a:bodyPr>
          <a:lstStyle/>
          <a:p>
            <a:r>
              <a:rPr lang="de-DE" dirty="0"/>
              <a:t>Berliner Nachbarrechtsgesetz vom 28.09.1973, letzte Änderung vom 17.12.2009;</a:t>
            </a:r>
          </a:p>
          <a:p>
            <a:r>
              <a:rPr lang="de-DE" dirty="0"/>
              <a:t>§ 17 Abs.1 </a:t>
            </a:r>
            <a:r>
              <a:rPr lang="de-DE" dirty="0" err="1"/>
              <a:t>NachbG</a:t>
            </a:r>
            <a:r>
              <a:rPr lang="de-DE" dirty="0"/>
              <a:t> Berlin: „Der Eigentümer und der Nutzungsberechtigte eines Grundstücks müssen dulden, dass ihr Grundstück einschließlich der Bauwerke von dem Nachbarn zur Vorbereitung und Durchführung von Bau-, Instandsetzungs- und Unterhaltungsarbeiten auf dem Nachbargrundstück vorübergehend betreten und benutzt wird, wenn und soweit (1) die Arbeiten anders nicht oder nur mit unverhältnismäßig hohen Kosten durchgeführt werden können, (2) die mit der Duldung verbundenen Nachteile oder Belästigungen nicht außer Verhältnis zu dem von dem Berechtigten erstrebten Vorteil stehen, (3) das Vorhaben öffentlich-rechtlich zulässig ist.“</a:t>
            </a:r>
          </a:p>
        </p:txBody>
      </p:sp>
      <p:sp>
        <p:nvSpPr>
          <p:cNvPr id="3" name="Textfeld 2"/>
          <p:cNvSpPr txBox="1"/>
          <p:nvPr/>
        </p:nvSpPr>
        <p:spPr>
          <a:xfrm>
            <a:off x="1981200" y="476672"/>
            <a:ext cx="7139136" cy="683264"/>
          </a:xfrm>
          <a:prstGeom prst="rect">
            <a:avLst/>
          </a:prstGeom>
          <a:solidFill>
            <a:schemeClr val="accent6">
              <a:lumMod val="40000"/>
              <a:lumOff val="60000"/>
            </a:schemeClr>
          </a:solidFill>
        </p:spPr>
        <p:txBody>
          <a:bodyPr wrap="square" rtlCol="0">
            <a:spAutoFit/>
          </a:bodyPr>
          <a:lstStyle/>
          <a:p>
            <a:pPr marL="450000" indent="-450000" defTabSz="447675">
              <a:lnSpc>
                <a:spcPct val="120000"/>
              </a:lnSpc>
            </a:pPr>
            <a:r>
              <a:rPr lang="de-DE" sz="3200" dirty="0"/>
              <a:t>III.2	Hammerschlags- und Leiterrechte</a:t>
            </a:r>
          </a:p>
        </p:txBody>
      </p:sp>
      <p:pic>
        <p:nvPicPr>
          <p:cNvPr id="6" name="Grafik 5" descr="http://www.fh-potsdam.de/fileadmin/Resources/Public/images/logo_wh.png">
            <a:hlinkClick r:id="rId2" tgtFrame="&quot;_self&quot;"/>
            <a:extLst>
              <a:ext uri="{FF2B5EF4-FFF2-40B4-BE49-F238E27FC236}">
                <a16:creationId xmlns:a16="http://schemas.microsoft.com/office/drawing/2014/main" id="{5489FA0D-82AC-49DA-84D7-05BC7DE9CB8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75132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322730"/>
            <a:ext cx="10515600" cy="6165700"/>
          </a:xfrm>
        </p:spPr>
        <p:txBody>
          <a:bodyPr>
            <a:normAutofit/>
          </a:bodyPr>
          <a:lstStyle/>
          <a:p>
            <a:pPr lvl="0"/>
            <a:r>
              <a:rPr lang="de-DE" sz="1400" b="1" dirty="0"/>
              <a:t>Willenserklärung</a:t>
            </a:r>
            <a:br>
              <a:rPr lang="de-DE" sz="1400" dirty="0"/>
            </a:br>
            <a:r>
              <a:rPr lang="de-DE" sz="1400" dirty="0"/>
              <a:t> </a:t>
            </a:r>
            <a:br>
              <a:rPr lang="de-DE" sz="1400" dirty="0"/>
            </a:br>
            <a:r>
              <a:rPr lang="de-DE" sz="1400" dirty="0"/>
              <a:t>Das „</a:t>
            </a:r>
            <a:r>
              <a:rPr lang="de-DE" sz="1400" i="1" dirty="0"/>
              <a:t>zentrale Instrument der privatautonomen (selbstverantwortlichen) Teilnahme am Rechtsverkehr</a:t>
            </a:r>
            <a:r>
              <a:rPr lang="de-DE" sz="1400" dirty="0"/>
              <a:t>“ (Schack, BGB-Allgemeiner Teil, 2013 Rn. 178) ist die „</a:t>
            </a:r>
            <a:r>
              <a:rPr lang="de-DE" sz="1400" i="1" dirty="0"/>
              <a:t>Abgabe einer Willenserklärung, das heißt einer auf eine Rechtswirkung gerichteten Privatwillensäußerung, die allein oder in Verbindung mit anderen Willenserklärungen und sonstigen durch den Willen in Bewegung gesetzten Tatbestandsteilen als Grund der gewollten Rechtswirkung anerkannt ist.</a:t>
            </a:r>
            <a:r>
              <a:rPr lang="de-DE" sz="1400" dirty="0"/>
              <a:t>“ (Enneccerus-</a:t>
            </a:r>
            <a:r>
              <a:rPr lang="de-DE" sz="1400" dirty="0" err="1"/>
              <a:t>Nipperdey</a:t>
            </a:r>
            <a:r>
              <a:rPr lang="de-DE" sz="1400" dirty="0"/>
              <a:t>, a.a.O., S. 604.)</a:t>
            </a:r>
            <a:br>
              <a:rPr lang="de-DE" sz="1400" dirty="0"/>
            </a:br>
            <a:r>
              <a:rPr lang="de-DE" sz="1400" dirty="0"/>
              <a:t> </a:t>
            </a:r>
            <a:br>
              <a:rPr lang="de-DE" sz="1400" dirty="0"/>
            </a:br>
            <a:r>
              <a:rPr lang="de-DE" sz="1400" dirty="0"/>
              <a:t>“</a:t>
            </a:r>
            <a:r>
              <a:rPr lang="de-DE" sz="1400" i="1" dirty="0"/>
              <a:t>Die Willenserklärung im Sinne der Vorschriften des Allgemeinen Teils des BGB ist die Äußerung eines Willens, der unmittelbar auf die Herbeiführung einer Rechtswirkung gerichtet ist; sie bringt einen Rechtsfolgewillen zum Ausdruck, das heißt einen Willen, der auf die Begründung, inhaltliche Änderung oder Beendigung eines privaten Rechtsverhältnisses abzielt</a:t>
            </a:r>
            <a:r>
              <a:rPr lang="de-DE" sz="1400" dirty="0"/>
              <a:t>” (BGH NJW 2001, 289, 290).</a:t>
            </a:r>
            <a:br>
              <a:rPr lang="de-DE" sz="1400" dirty="0"/>
            </a:br>
            <a:r>
              <a:rPr lang="de-DE" sz="1400" dirty="0"/>
              <a:t> </a:t>
            </a:r>
            <a:br>
              <a:rPr lang="de-DE" sz="1400" dirty="0"/>
            </a:br>
            <a:r>
              <a:rPr lang="de-DE" sz="1400" i="1" dirty="0"/>
              <a:t>„Eine Willenserklärung liegt vor, wenn der Erklärende das Bewusstsein hat, eine verbindliche rechtsgeschäftliche Erklärung abzugeben, oder wenn die Erklärung nach Treu und Glauben und der Verkehrssitte als eine mit rechtlichem Bindungswillen abgegebene Äußerung aufgefasst werden durfte</a:t>
            </a:r>
            <a:r>
              <a:rPr lang="de-DE" sz="1400" dirty="0"/>
              <a:t>“ (BGHZ 97, 372, 377).</a:t>
            </a:r>
            <a:br>
              <a:rPr lang="de-DE" sz="1400" dirty="0"/>
            </a:br>
            <a:br>
              <a:rPr lang="de-DE" sz="1400" dirty="0"/>
            </a:br>
            <a:br>
              <a:rPr lang="de-DE" sz="1400" dirty="0"/>
            </a:br>
            <a:endParaRPr lang="de-DE" sz="1400" dirty="0"/>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17</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19580471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81200" y="1230301"/>
            <a:ext cx="7143808" cy="4752528"/>
          </a:xfrm>
          <a:solidFill>
            <a:schemeClr val="accent6">
              <a:lumMod val="40000"/>
              <a:lumOff val="60000"/>
            </a:schemeClr>
          </a:solidFill>
        </p:spPr>
        <p:txBody>
          <a:bodyPr>
            <a:noAutofit/>
          </a:bodyPr>
          <a:lstStyle/>
          <a:p>
            <a:r>
              <a:rPr lang="de-DE" sz="1600" dirty="0"/>
              <a:t>Zivilrechtliche Abwehrrechte des Nachbarn z. B. aus den §§ 1004 Abs. 1 Satz 1 BGB, 823 Abs. 2 BGB; 906-924 BGB.</a:t>
            </a:r>
          </a:p>
          <a:p>
            <a:r>
              <a:rPr lang="de-DE" sz="1600" dirty="0"/>
              <a:t>§ 906 BGB: (1) Der Eigentümer eines Grundstücks kann die Zuführung von Gasen, Dämpfen, Gerüchen, Rauch, Ruß, Wärme, Geräusch, Erschütterungen und ähnliche von einem anderen Grundstück ausgehende Einwirkungen insoweit nicht verbieten, als die Einwirkung die Benutzung seines Grundstücks nicht oder nur unwesentlich beeinträchtigt. Eine unwesentliche Beeinträchtigung liegt in der Regel vor, wenn die in Gesetzen oder Rechtsverordnungen festgelegten Grenz- oder Richtwerte von den nach diesen Vorschriften ermittelten und bewerteten Einwirkungen nicht überschritten werden. (…)</a:t>
            </a:r>
          </a:p>
          <a:p>
            <a:pPr marL="357188" indent="0">
              <a:buNone/>
            </a:pPr>
            <a:r>
              <a:rPr lang="de-DE" sz="1600" dirty="0"/>
              <a:t>(2) Das Gleiche gilt insoweit, als eine wesentliche Beeinträchtigung durch eine ortsübliche Benutzung des anderen Grundstücks herbeigeführt wird und nicht durch Maßnahmen verhindert werden kann, die Benutzern dieser Art wirtschaftlich zumutbar sind. Hat der Eigentümer hiernach eine Einwirkung zu dulden, so kann er von dem Benutzer des anderen Grundstücks einen angemessenen Ausgleich in Geld verlangen, wenn die Einwirkung einer ortsübliche Benutzung seines Grundstücks oder dessen Ertrag über das zumutbare Maß hinaus beeinträchtigt."</a:t>
            </a:r>
          </a:p>
        </p:txBody>
      </p:sp>
      <p:sp>
        <p:nvSpPr>
          <p:cNvPr id="3" name="Textfeld 2"/>
          <p:cNvSpPr txBox="1"/>
          <p:nvPr/>
        </p:nvSpPr>
        <p:spPr>
          <a:xfrm>
            <a:off x="1981200" y="476672"/>
            <a:ext cx="7139136" cy="683264"/>
          </a:xfrm>
          <a:prstGeom prst="rect">
            <a:avLst/>
          </a:prstGeom>
          <a:solidFill>
            <a:schemeClr val="accent6">
              <a:lumMod val="40000"/>
              <a:lumOff val="60000"/>
            </a:schemeClr>
          </a:solidFill>
        </p:spPr>
        <p:txBody>
          <a:bodyPr wrap="square" rtlCol="0">
            <a:spAutoFit/>
          </a:bodyPr>
          <a:lstStyle/>
          <a:p>
            <a:pPr marL="450000" indent="-450000" defTabSz="447675">
              <a:lnSpc>
                <a:spcPct val="120000"/>
              </a:lnSpc>
            </a:pPr>
            <a:r>
              <a:rPr lang="de-DE" sz="3200" dirty="0"/>
              <a:t>III.3	Emissionen, Immissionen</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2460366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81200" y="1340768"/>
            <a:ext cx="7143808" cy="4536504"/>
          </a:xfrm>
          <a:solidFill>
            <a:schemeClr val="accent6">
              <a:lumMod val="40000"/>
              <a:lumOff val="60000"/>
            </a:schemeClr>
          </a:solidFill>
        </p:spPr>
        <p:txBody>
          <a:bodyPr>
            <a:normAutofit fontScale="77500" lnSpcReduction="20000"/>
          </a:bodyPr>
          <a:lstStyle/>
          <a:p>
            <a:r>
              <a:rPr lang="de-DE" u="sng" dirty="0"/>
              <a:t>Grenzwand</a:t>
            </a:r>
            <a:r>
              <a:rPr lang="de-DE" dirty="0"/>
              <a:t> ist die unmittelbar an der Grenze zum Nachbargrundstück auf dem Grundstück des Erbauers errichtete Wand, § 14 </a:t>
            </a:r>
            <a:r>
              <a:rPr lang="de-DE" dirty="0" err="1"/>
              <a:t>NachbG</a:t>
            </a:r>
            <a:r>
              <a:rPr lang="de-DE" dirty="0"/>
              <a:t> Berlin. </a:t>
            </a:r>
            <a:r>
              <a:rPr lang="de-DE" u="sng" dirty="0"/>
              <a:t>Nachbarwand</a:t>
            </a:r>
            <a:r>
              <a:rPr lang="de-DE" dirty="0"/>
              <a:t> ist die auf der Grenze zweier Grundstücke errichtete Wand, die den auf diesen Grundstücken errichteten oder zu errichtenden Bauwerken als Abschlusswand oder zur Unterstützung oder Ausschweifung zu dienen bestimmt ist, § 4 </a:t>
            </a:r>
            <a:r>
              <a:rPr lang="de-DE" dirty="0" err="1"/>
              <a:t>NachbG</a:t>
            </a:r>
            <a:r>
              <a:rPr lang="de-DE" dirty="0"/>
              <a:t> Berlin.</a:t>
            </a:r>
          </a:p>
          <a:p>
            <a:r>
              <a:rPr lang="de-DE" dirty="0"/>
              <a:t>Eine </a:t>
            </a:r>
            <a:r>
              <a:rPr lang="de-DE" u="sng" dirty="0"/>
              <a:t>Nachbarwand</a:t>
            </a:r>
            <a:r>
              <a:rPr lang="de-DE" dirty="0"/>
              <a:t> darf nur errichtet werden, wenn es beide Nachbarn schriftlich vereinbart haben, § 5 Abs. 1  </a:t>
            </a:r>
            <a:r>
              <a:rPr lang="de-DE" dirty="0" err="1"/>
              <a:t>NachbG</a:t>
            </a:r>
            <a:r>
              <a:rPr lang="de-DE" dirty="0"/>
              <a:t> Berlin. Die Errichtung einer </a:t>
            </a:r>
            <a:r>
              <a:rPr lang="de-DE" u="sng" dirty="0"/>
              <a:t>Grenzwand</a:t>
            </a:r>
            <a:r>
              <a:rPr lang="de-DE" dirty="0"/>
              <a:t> ist dem Nachbarn lediglich anzuzeigen, § 15 Abs. 1 </a:t>
            </a:r>
            <a:r>
              <a:rPr lang="de-DE" dirty="0" err="1"/>
              <a:t>NachbG</a:t>
            </a:r>
            <a:r>
              <a:rPr lang="de-DE" dirty="0"/>
              <a:t> Berlin.</a:t>
            </a:r>
          </a:p>
          <a:p>
            <a:r>
              <a:rPr lang="de-DE" dirty="0"/>
              <a:t>Sonderproblem: gesetzliche Duldungspflicht der Überbauung des Nachbargrundstücks für Zwecke der Wärmedämmung, wenn das zu dämmende Bauwerk bereits besteht - § 16a </a:t>
            </a:r>
            <a:r>
              <a:rPr lang="de-DE" dirty="0" err="1"/>
              <a:t>NachbG</a:t>
            </a:r>
            <a:r>
              <a:rPr lang="de-DE" dirty="0"/>
              <a:t> Berlin.</a:t>
            </a:r>
          </a:p>
          <a:p>
            <a:endParaRPr lang="de-DE" dirty="0"/>
          </a:p>
        </p:txBody>
      </p:sp>
      <p:sp>
        <p:nvSpPr>
          <p:cNvPr id="3" name="Textfeld 2"/>
          <p:cNvSpPr txBox="1"/>
          <p:nvPr/>
        </p:nvSpPr>
        <p:spPr>
          <a:xfrm>
            <a:off x="1981200" y="476672"/>
            <a:ext cx="7139136" cy="683264"/>
          </a:xfrm>
          <a:prstGeom prst="rect">
            <a:avLst/>
          </a:prstGeom>
          <a:solidFill>
            <a:schemeClr val="accent6">
              <a:lumMod val="40000"/>
              <a:lumOff val="60000"/>
            </a:schemeClr>
          </a:solidFill>
        </p:spPr>
        <p:txBody>
          <a:bodyPr wrap="square" rtlCol="0">
            <a:spAutoFit/>
          </a:bodyPr>
          <a:lstStyle/>
          <a:p>
            <a:pPr marL="450000" indent="-450000" defTabSz="447675">
              <a:lnSpc>
                <a:spcPct val="120000"/>
              </a:lnSpc>
            </a:pPr>
            <a:r>
              <a:rPr lang="de-DE" sz="3200" dirty="0"/>
              <a:t>III.4	Grenzanlagen, Grenzwände</a:t>
            </a:r>
          </a:p>
        </p:txBody>
      </p:sp>
      <p:pic>
        <p:nvPicPr>
          <p:cNvPr id="6" name="Grafik 5" descr="http://www.fh-potsdam.de/fileadmin/Resources/Public/images/logo_wh.png">
            <a:hlinkClick r:id="rId2" tgtFrame="&quot;_self&quot;"/>
            <a:extLst>
              <a:ext uri="{FF2B5EF4-FFF2-40B4-BE49-F238E27FC236}">
                <a16:creationId xmlns:a16="http://schemas.microsoft.com/office/drawing/2014/main" id="{D7DBC535-7A78-492D-8618-6D4D1B7D434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44156288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81200" y="1772816"/>
            <a:ext cx="7143808" cy="2952328"/>
          </a:xfrm>
          <a:solidFill>
            <a:schemeClr val="accent6">
              <a:lumMod val="40000"/>
              <a:lumOff val="60000"/>
            </a:schemeClr>
          </a:solidFill>
        </p:spPr>
        <p:txBody>
          <a:bodyPr>
            <a:normAutofit fontScale="85000" lnSpcReduction="20000"/>
          </a:bodyPr>
          <a:lstStyle/>
          <a:p>
            <a:r>
              <a:rPr lang="de-DE" dirty="0"/>
              <a:t>Berechtigte Interessen des Nachbarn auf die Sicherung der Standsicherheit seines Gebäudes müssen in technischen Regelungen berücksichtigt werden;</a:t>
            </a:r>
          </a:p>
          <a:p>
            <a:r>
              <a:rPr lang="de-DE" dirty="0"/>
              <a:t>Falls im Nachbargrundstück Unterfangungen oder Anker zur Sicherung des eigenen Gebäudes vom Bauherrn eingebracht werden müssen, so sollte das Recht, diese Unterfangungen oder Anker einzubringen und dort zu belassen, durch eine Grunddienstbarkeit gesichert werden.</a:t>
            </a:r>
          </a:p>
          <a:p>
            <a:pPr marL="0" indent="0">
              <a:buNone/>
            </a:pPr>
            <a:endParaRPr lang="de-DE" dirty="0"/>
          </a:p>
        </p:txBody>
      </p:sp>
      <p:sp>
        <p:nvSpPr>
          <p:cNvPr id="3" name="Textfeld 2"/>
          <p:cNvSpPr txBox="1"/>
          <p:nvPr/>
        </p:nvSpPr>
        <p:spPr>
          <a:xfrm>
            <a:off x="1981200" y="476672"/>
            <a:ext cx="7139136" cy="609398"/>
          </a:xfrm>
          <a:prstGeom prst="rect">
            <a:avLst/>
          </a:prstGeom>
          <a:solidFill>
            <a:schemeClr val="accent6">
              <a:lumMod val="40000"/>
              <a:lumOff val="60000"/>
            </a:schemeClr>
          </a:solidFill>
        </p:spPr>
        <p:txBody>
          <a:bodyPr wrap="square" rtlCol="0">
            <a:spAutoFit/>
          </a:bodyPr>
          <a:lstStyle/>
          <a:p>
            <a:pPr marL="450000" indent="-450000" defTabSz="447675">
              <a:lnSpc>
                <a:spcPct val="120000"/>
              </a:lnSpc>
            </a:pPr>
            <a:r>
              <a:rPr lang="de-DE" sz="2800" dirty="0"/>
              <a:t>III.5	Sicherung der Baugrube, Unterfangungen</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62301877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81200" y="1772816"/>
            <a:ext cx="7143808" cy="2952328"/>
          </a:xfrm>
          <a:solidFill>
            <a:schemeClr val="accent6">
              <a:lumMod val="40000"/>
              <a:lumOff val="60000"/>
            </a:schemeClr>
          </a:solidFill>
        </p:spPr>
        <p:txBody>
          <a:bodyPr>
            <a:normAutofit lnSpcReduction="10000"/>
          </a:bodyPr>
          <a:lstStyle/>
          <a:p>
            <a:r>
              <a:rPr lang="de-DE" dirty="0"/>
              <a:t>kommen in NV selten vor;</a:t>
            </a:r>
          </a:p>
          <a:p>
            <a:r>
              <a:rPr lang="de-DE" dirty="0"/>
              <a:t>Beispiele: Verzicht auf bestimmte Nutzungsarten im Einzelhandel, Verbot des Rotlichtgewerbes, Vermeidung des </a:t>
            </a:r>
            <a:r>
              <a:rPr lang="de-DE" dirty="0" err="1"/>
              <a:t>trading</a:t>
            </a:r>
            <a:r>
              <a:rPr lang="de-DE" dirty="0"/>
              <a:t>-down-</a:t>
            </a:r>
            <a:r>
              <a:rPr lang="de-DE" dirty="0" err="1"/>
              <a:t>effects</a:t>
            </a:r>
            <a:r>
              <a:rPr lang="de-DE" dirty="0"/>
              <a:t>;</a:t>
            </a:r>
          </a:p>
          <a:p>
            <a:r>
              <a:rPr lang="de-DE" dirty="0"/>
              <a:t>Schuldrechtliche Abrede, dingliche Sicherung(?).</a:t>
            </a:r>
          </a:p>
          <a:p>
            <a:pPr marL="0" indent="0">
              <a:buNone/>
            </a:pPr>
            <a:endParaRPr lang="de-DE" dirty="0"/>
          </a:p>
        </p:txBody>
      </p:sp>
      <p:sp>
        <p:nvSpPr>
          <p:cNvPr id="3" name="Textfeld 2"/>
          <p:cNvSpPr txBox="1"/>
          <p:nvPr/>
        </p:nvSpPr>
        <p:spPr>
          <a:xfrm>
            <a:off x="1981200" y="476672"/>
            <a:ext cx="7139136" cy="683264"/>
          </a:xfrm>
          <a:prstGeom prst="rect">
            <a:avLst/>
          </a:prstGeom>
          <a:solidFill>
            <a:schemeClr val="accent6">
              <a:lumMod val="40000"/>
              <a:lumOff val="60000"/>
            </a:schemeClr>
          </a:solidFill>
        </p:spPr>
        <p:txBody>
          <a:bodyPr wrap="square" rtlCol="0">
            <a:spAutoFit/>
          </a:bodyPr>
          <a:lstStyle/>
          <a:p>
            <a:pPr marL="450000" indent="-450000" defTabSz="447675">
              <a:lnSpc>
                <a:spcPct val="120000"/>
              </a:lnSpc>
            </a:pPr>
            <a:r>
              <a:rPr lang="de-DE" sz="3200" dirty="0"/>
              <a:t>III.6	Wettbewerbsrechtliche Abreden</a:t>
            </a:r>
          </a:p>
        </p:txBody>
      </p:sp>
      <p:pic>
        <p:nvPicPr>
          <p:cNvPr id="7" name="Grafik 6" descr="http://www.fh-potsdam.de/fileadmin/Resources/Public/images/logo_wh.png">
            <a:hlinkClick r:id="rId2" tgtFrame="&quot;_self&quot;"/>
            <a:extLst>
              <a:ext uri="{FF2B5EF4-FFF2-40B4-BE49-F238E27FC236}">
                <a16:creationId xmlns:a16="http://schemas.microsoft.com/office/drawing/2014/main" id="{E9043653-1E15-41D2-B4D9-264BFF9879F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65660468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976528" y="1124744"/>
            <a:ext cx="8403648" cy="4824536"/>
          </a:xfrm>
          <a:solidFill>
            <a:schemeClr val="accent6">
              <a:lumMod val="40000"/>
              <a:lumOff val="60000"/>
            </a:schemeClr>
          </a:solidFill>
        </p:spPr>
        <p:txBody>
          <a:bodyPr>
            <a:normAutofit/>
          </a:bodyPr>
          <a:lstStyle/>
          <a:p>
            <a:r>
              <a:rPr lang="de-DE" sz="1800" dirty="0"/>
              <a:t>Regelmäßig trägt der Bauherr die Kosten der Nachbarschaftsvereinbarung, des Schiedsgutachterverfahrens und von deren Vollzug;</a:t>
            </a:r>
          </a:p>
          <a:p>
            <a:r>
              <a:rPr lang="de-DE" sz="1800" dirty="0"/>
              <a:t>Beispiele:</a:t>
            </a:r>
          </a:p>
          <a:p>
            <a:r>
              <a:rPr lang="de-DE" sz="1800" dirty="0"/>
              <a:t>(1) Der anbauende Bauherr hat dem Nachbarn/Eigentümer des zuerst bebauten Grundstücks den halben Wert der Nachbarwand zu vergüten, soweit sie durch den Anbau genutzt wird;</a:t>
            </a:r>
          </a:p>
          <a:p>
            <a:r>
              <a:rPr lang="de-DE" sz="1800" dirty="0"/>
              <a:t>(2) Ortsübliche, aber wesentliche/unzumutbare Immissionen während der Bauzeit auf das Nachbargrundstück sind zu entschädigen, § 906 Abs. 2 BGB;</a:t>
            </a:r>
          </a:p>
          <a:p>
            <a:r>
              <a:rPr lang="de-DE" sz="1800" dirty="0"/>
              <a:t>(3) Im Falle eines Wärmeschutzüberbaus ist der beeinträchtigte Nachbar durch eine Geldrente zu entschädigen, § 16a Abs. 3 </a:t>
            </a:r>
            <a:r>
              <a:rPr lang="de-DE" sz="1800" dirty="0" err="1"/>
              <a:t>NachbG</a:t>
            </a:r>
            <a:r>
              <a:rPr lang="de-DE" sz="1800" dirty="0"/>
              <a:t> Berlin </a:t>
            </a:r>
            <a:r>
              <a:rPr lang="de-DE" sz="1800" dirty="0" err="1"/>
              <a:t>i.V.M</a:t>
            </a:r>
            <a:r>
              <a:rPr lang="de-DE" sz="1800" dirty="0"/>
              <a:t>. § 912 Abs. 2 BGB;</a:t>
            </a:r>
          </a:p>
          <a:p>
            <a:r>
              <a:rPr lang="de-DE" sz="1800" dirty="0"/>
              <a:t>(4) Wer das Hammerschlags- und Leiterrecht ausübt, muss eine Nutzungsentschädigung bezahlen und für erwartbare Schäden, welche durch die Ausübung drohen, auf dem Nachbargrundstück auf Verlangen Sicherheit leisten, §§ 17 Abs. 4; 13 S. 2; 18 </a:t>
            </a:r>
            <a:r>
              <a:rPr lang="de-DE" sz="1800" dirty="0" err="1"/>
              <a:t>NachbG</a:t>
            </a:r>
            <a:r>
              <a:rPr lang="de-DE" sz="1800" dirty="0"/>
              <a:t> Berlin;</a:t>
            </a:r>
          </a:p>
          <a:p>
            <a:r>
              <a:rPr lang="de-DE" sz="1800" dirty="0"/>
              <a:t>(5) Sicherheiten für durch die Bautätigkeit erwartbare Schäden am Nachbargebäude sind gesetzlich nicht geregelt, können vertraglich vereinbart werden.</a:t>
            </a:r>
          </a:p>
        </p:txBody>
      </p:sp>
      <p:sp>
        <p:nvSpPr>
          <p:cNvPr id="3" name="Textfeld 2"/>
          <p:cNvSpPr txBox="1"/>
          <p:nvPr/>
        </p:nvSpPr>
        <p:spPr>
          <a:xfrm>
            <a:off x="1981200" y="476673"/>
            <a:ext cx="7139136" cy="535531"/>
          </a:xfrm>
          <a:prstGeom prst="rect">
            <a:avLst/>
          </a:prstGeom>
          <a:solidFill>
            <a:schemeClr val="accent6">
              <a:lumMod val="40000"/>
              <a:lumOff val="60000"/>
            </a:schemeClr>
          </a:solidFill>
        </p:spPr>
        <p:txBody>
          <a:bodyPr wrap="square" rtlCol="0">
            <a:spAutoFit/>
          </a:bodyPr>
          <a:lstStyle/>
          <a:p>
            <a:pPr marL="450000" indent="-450000" defTabSz="447675">
              <a:lnSpc>
                <a:spcPct val="120000"/>
              </a:lnSpc>
            </a:pPr>
            <a:r>
              <a:rPr lang="de-DE" sz="2400" dirty="0"/>
              <a:t>III.7	Entschädigungen, Sicherheiten, Kostentragung</a:t>
            </a:r>
          </a:p>
        </p:txBody>
      </p:sp>
      <p:pic>
        <p:nvPicPr>
          <p:cNvPr id="6" name="Grafik 5"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022035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91544" y="620688"/>
            <a:ext cx="8388632" cy="5256584"/>
          </a:xfrm>
          <a:solidFill>
            <a:schemeClr val="accent6">
              <a:lumMod val="40000"/>
              <a:lumOff val="60000"/>
            </a:schemeClr>
          </a:solidFill>
        </p:spPr>
        <p:txBody>
          <a:bodyPr>
            <a:normAutofit fontScale="92500" lnSpcReduction="10000"/>
          </a:bodyPr>
          <a:lstStyle/>
          <a:p>
            <a:pPr marL="0" indent="0" defTabSz="447675">
              <a:buNone/>
            </a:pPr>
            <a:r>
              <a:rPr lang="de-DE" b="1" dirty="0"/>
              <a:t>IV		Streitschlichtung</a:t>
            </a:r>
          </a:p>
          <a:p>
            <a:pPr marL="0" indent="0">
              <a:buNone/>
            </a:pPr>
            <a:endParaRPr lang="de-DE" sz="2400" dirty="0"/>
          </a:p>
          <a:p>
            <a:pPr marL="0" indent="0">
              <a:buNone/>
            </a:pPr>
            <a:r>
              <a:rPr lang="de-DE" sz="2400" dirty="0"/>
              <a:t>Welche Form der Streitschlichtung ist gewünscht? Beispiele:</a:t>
            </a:r>
          </a:p>
          <a:p>
            <a:pPr marL="0" indent="0">
              <a:buNone/>
            </a:pPr>
            <a:endParaRPr lang="de-DE" sz="2400" dirty="0"/>
          </a:p>
          <a:p>
            <a:pPr marL="0" indent="0">
              <a:buNone/>
            </a:pPr>
            <a:r>
              <a:rPr lang="de-DE" sz="2400" dirty="0">
                <a:latin typeface="Arial" panose="020B0604020202020204" pitchFamily="34" charset="0"/>
                <a:cs typeface="Arial" panose="020B0604020202020204" pitchFamily="34" charset="0"/>
              </a:rPr>
              <a:t>►</a:t>
            </a:r>
            <a:r>
              <a:rPr lang="de-DE" sz="2400" dirty="0"/>
              <a:t>	Mediation</a:t>
            </a:r>
          </a:p>
          <a:p>
            <a:pPr marL="895350" indent="0">
              <a:buNone/>
            </a:pPr>
            <a:endParaRPr lang="de-DE" sz="2400" dirty="0"/>
          </a:p>
          <a:p>
            <a:pPr marL="895350" indent="0">
              <a:buNone/>
            </a:pPr>
            <a:r>
              <a:rPr lang="de-DE" sz="2400" dirty="0"/>
              <a:t>Sanfteste Form der Organisation eines Gesprächsforums mitgemeinsamer Konfliktarbeit</a:t>
            </a:r>
          </a:p>
          <a:p>
            <a:pPr marL="0" indent="0">
              <a:buNone/>
            </a:pPr>
            <a:endParaRPr lang="de-DE" sz="2400" dirty="0"/>
          </a:p>
          <a:p>
            <a:pPr marL="0" indent="0">
              <a:buNone/>
            </a:pPr>
            <a:r>
              <a:rPr lang="de-DE" sz="2400" dirty="0">
                <a:latin typeface="Arial" panose="020B0604020202020204" pitchFamily="34" charset="0"/>
                <a:cs typeface="Arial" panose="020B0604020202020204" pitchFamily="34" charset="0"/>
              </a:rPr>
              <a:t>►</a:t>
            </a:r>
            <a:r>
              <a:rPr lang="de-DE" sz="2400" dirty="0"/>
              <a:t>	Adjudikation</a:t>
            </a:r>
          </a:p>
          <a:p>
            <a:pPr marL="0" indent="0">
              <a:buNone/>
            </a:pPr>
            <a:endParaRPr lang="de-DE" sz="2400" dirty="0"/>
          </a:p>
          <a:p>
            <a:pPr marL="895350" indent="0">
              <a:buNone/>
            </a:pPr>
            <a:r>
              <a:rPr lang="de-DE" sz="2400" dirty="0"/>
              <a:t>Begleitende vorläufige Streitschlichtung durch externes DAB-Panel, um einen durch Konflikte ungestörten Bauablauf zu ermöglichen</a:t>
            </a:r>
          </a:p>
        </p:txBody>
      </p:sp>
      <p:pic>
        <p:nvPicPr>
          <p:cNvPr id="5" name="Grafik 4" descr="http://www.fh-potsdam.de/fileadmin/Resources/Public/images/logo_wh.png">
            <a:hlinkClick r:id="rId2" tgtFrame="&quot;_self&quot;"/>
            <a:extLst>
              <a:ext uri="{FF2B5EF4-FFF2-40B4-BE49-F238E27FC236}">
                <a16:creationId xmlns:a16="http://schemas.microsoft.com/office/drawing/2014/main" id="{DCF0E425-1132-4C13-8424-B07F8D08C8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34968359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91544" y="620688"/>
            <a:ext cx="8388632" cy="5256584"/>
          </a:xfrm>
          <a:solidFill>
            <a:schemeClr val="accent6">
              <a:lumMod val="40000"/>
              <a:lumOff val="60000"/>
            </a:schemeClr>
          </a:solidFill>
        </p:spPr>
        <p:txBody>
          <a:bodyPr>
            <a:normAutofit fontScale="92500" lnSpcReduction="20000"/>
          </a:bodyPr>
          <a:lstStyle/>
          <a:p>
            <a:pPr marL="0" indent="0" defTabSz="447675">
              <a:buNone/>
            </a:pPr>
            <a:r>
              <a:rPr lang="de-DE" b="1" dirty="0"/>
              <a:t>		Streitschlichtung</a:t>
            </a:r>
          </a:p>
          <a:p>
            <a:pPr marL="0" indent="0">
              <a:buNone/>
            </a:pPr>
            <a:endParaRPr lang="de-DE" sz="2400" dirty="0"/>
          </a:p>
          <a:p>
            <a:pPr marL="0" indent="0">
              <a:buNone/>
            </a:pPr>
            <a:r>
              <a:rPr lang="de-DE" sz="2400" dirty="0"/>
              <a:t>Welche Form der Streitschlichtung ist gewünscht?</a:t>
            </a:r>
          </a:p>
          <a:p>
            <a:pPr marL="0" indent="0">
              <a:buNone/>
            </a:pPr>
            <a:endParaRPr lang="de-DE" sz="2400" dirty="0"/>
          </a:p>
          <a:p>
            <a:pPr marL="0" indent="0">
              <a:buNone/>
            </a:pPr>
            <a:r>
              <a:rPr lang="de-DE" sz="2400" dirty="0">
                <a:latin typeface="Arial" panose="020B0604020202020204" pitchFamily="34" charset="0"/>
                <a:cs typeface="Arial" panose="020B0604020202020204" pitchFamily="34" charset="0"/>
              </a:rPr>
              <a:t>►</a:t>
            </a:r>
            <a:r>
              <a:rPr lang="de-DE" sz="2400" dirty="0"/>
              <a:t>	Schiedsgutachtervereinbarung</a:t>
            </a:r>
          </a:p>
          <a:p>
            <a:pPr marL="895350" indent="0">
              <a:buNone/>
            </a:pPr>
            <a:endParaRPr lang="de-DE" sz="2400" dirty="0"/>
          </a:p>
          <a:p>
            <a:pPr marL="895350" indent="0">
              <a:buNone/>
            </a:pPr>
            <a:r>
              <a:rPr lang="de-DE" sz="2400" dirty="0"/>
              <a:t>Festlegung: wie weit soll die Bindungswirkung der Tatsachenfeststellungen des Sachverständigen gehen?</a:t>
            </a:r>
          </a:p>
          <a:p>
            <a:pPr marL="0" indent="0">
              <a:buNone/>
            </a:pPr>
            <a:endParaRPr lang="de-DE" sz="2400" dirty="0"/>
          </a:p>
          <a:p>
            <a:pPr marL="0" indent="0">
              <a:buNone/>
            </a:pPr>
            <a:r>
              <a:rPr lang="de-DE" sz="2400" dirty="0">
                <a:latin typeface="Arial" panose="020B0604020202020204" pitchFamily="34" charset="0"/>
                <a:cs typeface="Arial" panose="020B0604020202020204" pitchFamily="34" charset="0"/>
              </a:rPr>
              <a:t>►</a:t>
            </a:r>
            <a:r>
              <a:rPr lang="de-DE" sz="2400" dirty="0"/>
              <a:t>	Schiedsgerichtsvereinbarung</a:t>
            </a:r>
          </a:p>
          <a:p>
            <a:pPr marL="0" indent="0">
              <a:buNone/>
            </a:pPr>
            <a:endParaRPr lang="de-DE" sz="2400" dirty="0"/>
          </a:p>
          <a:p>
            <a:pPr marL="895350" indent="0">
              <a:buNone/>
            </a:pPr>
            <a:r>
              <a:rPr lang="de-DE" sz="2400" dirty="0"/>
              <a:t>Einschränkung des Zugangs zu den Gerichten? Bindungswirkung des Schiedsspruchs? Vollstreckbarkeit, §§ 1060; 1062 ZPO </a:t>
            </a:r>
          </a:p>
          <a:p>
            <a:pPr marL="895350" indent="0">
              <a:buNone/>
            </a:pPr>
            <a:r>
              <a:rPr lang="de-DE" sz="2400" dirty="0"/>
              <a:t>→ auf Antrag Vollstreckbarkeitserklärung d.d. OLG</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5979713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91544" y="620688"/>
            <a:ext cx="8388632" cy="5256584"/>
          </a:xfrm>
          <a:solidFill>
            <a:schemeClr val="accent6">
              <a:lumMod val="40000"/>
              <a:lumOff val="60000"/>
            </a:schemeClr>
          </a:solidFill>
        </p:spPr>
        <p:txBody>
          <a:bodyPr>
            <a:normAutofit/>
          </a:bodyPr>
          <a:lstStyle/>
          <a:p>
            <a:pPr marL="0" indent="0" defTabSz="447675">
              <a:buNone/>
            </a:pPr>
            <a:r>
              <a:rPr lang="de-DE" b="1" dirty="0"/>
              <a:t>		Streitschlichtung</a:t>
            </a:r>
          </a:p>
          <a:p>
            <a:pPr marL="0" indent="0">
              <a:buNone/>
            </a:pPr>
            <a:endParaRPr lang="de-DE" sz="2400" dirty="0"/>
          </a:p>
          <a:p>
            <a:pPr marL="0" indent="0">
              <a:buNone/>
            </a:pPr>
            <a:r>
              <a:rPr lang="de-DE" sz="2400" dirty="0"/>
              <a:t>Gesetzliche Grundlage:</a:t>
            </a:r>
          </a:p>
          <a:p>
            <a:pPr marL="0" indent="0">
              <a:buNone/>
            </a:pPr>
            <a:endParaRPr lang="de-DE" sz="2400" dirty="0"/>
          </a:p>
          <a:p>
            <a:pPr marL="0" indent="0">
              <a:buNone/>
            </a:pPr>
            <a:r>
              <a:rPr lang="de-DE" sz="2400" dirty="0">
                <a:latin typeface="Arial" panose="020B0604020202020204" pitchFamily="34" charset="0"/>
                <a:cs typeface="Arial" panose="020B0604020202020204" pitchFamily="34" charset="0"/>
              </a:rPr>
              <a:t>►</a:t>
            </a:r>
            <a:r>
              <a:rPr lang="de-DE" sz="2400" dirty="0"/>
              <a:t>	§§ 1025-1066 ZPO</a:t>
            </a:r>
          </a:p>
          <a:p>
            <a:pPr marL="0" indent="0">
              <a:buNone/>
            </a:pPr>
            <a:endParaRPr lang="de-DE" sz="2400" dirty="0"/>
          </a:p>
          <a:p>
            <a:pPr marL="0" indent="0">
              <a:buNone/>
            </a:pPr>
            <a:r>
              <a:rPr lang="de-DE" sz="2400" dirty="0"/>
              <a:t>Bitte die .</a:t>
            </a:r>
            <a:r>
              <a:rPr lang="de-DE" sz="2400" dirty="0" err="1"/>
              <a:t>pdf</a:t>
            </a:r>
            <a:r>
              <a:rPr lang="de-DE" sz="2400" dirty="0"/>
              <a:t>-Datei aktivieren durch Klick auf das Farbfeld:</a:t>
            </a:r>
          </a:p>
          <a:p>
            <a:pPr marL="0" indent="0">
              <a:buNone/>
            </a:pPr>
            <a:endParaRPr lang="de-DE" sz="2400" dirty="0"/>
          </a:p>
          <a:p>
            <a:pPr marL="895350" indent="0">
              <a:buNone/>
            </a:pPr>
            <a:endParaRPr lang="de-DE" sz="2400" dirty="0"/>
          </a:p>
        </p:txBody>
      </p:sp>
      <p:pic>
        <p:nvPicPr>
          <p:cNvPr id="4" name="Bild 3" descr="Beschreibung: suepa_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8" y="6021288"/>
            <a:ext cx="2051928" cy="539976"/>
          </a:xfrm>
          <a:prstGeom prst="rect">
            <a:avLst/>
          </a:prstGeom>
          <a:noFill/>
          <a:ln>
            <a:noFill/>
          </a:ln>
        </p:spPr>
      </p:pic>
      <p:pic>
        <p:nvPicPr>
          <p:cNvPr id="5" name="Grafik 4" descr="http://www.fh-potsdam.de/fileadmin/Resources/Public/images/logo_wh.png">
            <a:hlinkClick r:id="rId3" tgtFrame="&quot;_self&quot;"/>
            <a:extLst>
              <a:ext uri="{FF2B5EF4-FFF2-40B4-BE49-F238E27FC236}">
                <a16:creationId xmlns:a16="http://schemas.microsoft.com/office/drawing/2014/main" id="{F14FCC39-6902-448A-80B5-1F26DD19DA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6516627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91544" y="620688"/>
            <a:ext cx="8388632" cy="5256584"/>
          </a:xfrm>
          <a:solidFill>
            <a:schemeClr val="accent6">
              <a:lumMod val="40000"/>
              <a:lumOff val="60000"/>
            </a:schemeClr>
          </a:solidFill>
        </p:spPr>
        <p:txBody>
          <a:bodyPr/>
          <a:lstStyle/>
          <a:p>
            <a:pPr marL="0" indent="0" defTabSz="447675">
              <a:buNone/>
            </a:pPr>
            <a:r>
              <a:rPr lang="de-DE" b="1" dirty="0"/>
              <a:t>Typische Schiedsvereinbarung I:</a:t>
            </a:r>
          </a:p>
          <a:p>
            <a:pPr marL="0" indent="0">
              <a:buNone/>
            </a:pPr>
            <a:endParaRPr lang="de-DE" sz="2400" dirty="0"/>
          </a:p>
          <a:p>
            <a:pPr marL="0" indent="0">
              <a:buNone/>
            </a:pPr>
            <a:r>
              <a:rPr lang="de-DE" sz="2400" dirty="0"/>
              <a:t>DIS-Schiedsgerichtsordnung</a:t>
            </a:r>
          </a:p>
          <a:p>
            <a:pPr marL="0" indent="0">
              <a:buNone/>
            </a:pPr>
            <a:endParaRPr lang="de-DE" sz="2400" dirty="0"/>
          </a:p>
          <a:p>
            <a:pPr marL="0" indent="0">
              <a:buNone/>
            </a:pPr>
            <a:r>
              <a:rPr lang="de-DE" sz="2400" dirty="0"/>
              <a:t>Bitte die .</a:t>
            </a:r>
            <a:r>
              <a:rPr lang="de-DE" sz="2400" dirty="0" err="1"/>
              <a:t>pdf</a:t>
            </a:r>
            <a:r>
              <a:rPr lang="de-DE" sz="2400" dirty="0"/>
              <a:t>-Datei aktivieren durch Klick auf das Farbfeld:</a:t>
            </a:r>
          </a:p>
          <a:p>
            <a:pPr marL="0" indent="0">
              <a:buNone/>
            </a:pPr>
            <a:endParaRPr lang="de-DE" sz="2400" dirty="0"/>
          </a:p>
          <a:p>
            <a:pPr marL="0" indent="0">
              <a:buNone/>
            </a:pPr>
            <a:endParaRPr lang="de-DE"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751502782"/>
              </p:ext>
            </p:extLst>
          </p:nvPr>
        </p:nvGraphicFramePr>
        <p:xfrm>
          <a:off x="4994275" y="3162300"/>
          <a:ext cx="2382838" cy="2151063"/>
        </p:xfrm>
        <a:graphic>
          <a:graphicData uri="http://schemas.openxmlformats.org/presentationml/2006/ole">
            <mc:AlternateContent xmlns:mc="http://schemas.openxmlformats.org/markup-compatibility/2006">
              <mc:Choice xmlns:v="urn:schemas-microsoft-com:vml" Requires="v">
                <p:oleObj spid="_x0000_s10382" name="Acrobat Document" r:id="rId3" imgW="5667480" imgH="8020080" progId="AcroExch.Document.DC">
                  <p:embed/>
                </p:oleObj>
              </mc:Choice>
              <mc:Fallback>
                <p:oleObj name="Acrobat Document" r:id="rId3" imgW="5667480" imgH="8020080" progId="AcroExch.Document.DC">
                  <p:embed/>
                  <p:pic>
                    <p:nvPicPr>
                      <p:cNvPr id="2" name="Objekt 1"/>
                      <p:cNvPicPr/>
                      <p:nvPr/>
                    </p:nvPicPr>
                    <p:blipFill>
                      <a:blip r:embed="rId4"/>
                      <a:stretch>
                        <a:fillRect/>
                      </a:stretch>
                    </p:blipFill>
                    <p:spPr>
                      <a:xfrm>
                        <a:off x="4994275" y="3162300"/>
                        <a:ext cx="2382838" cy="2151063"/>
                      </a:xfrm>
                      <a:prstGeom prst="rect">
                        <a:avLst/>
                      </a:prstGeom>
                      <a:solidFill>
                        <a:schemeClr val="accent6">
                          <a:lumMod val="75000"/>
                        </a:schemeClr>
                      </a:solidFill>
                    </p:spPr>
                  </p:pic>
                </p:oleObj>
              </mc:Fallback>
            </mc:AlternateContent>
          </a:graphicData>
        </a:graphic>
      </p:graphicFrame>
      <p:pic>
        <p:nvPicPr>
          <p:cNvPr id="6" name="Grafik 5" descr="http://www.fh-potsdam.de/fileadmin/Resources/Public/images/logo_wh.png">
            <a:hlinkClick r:id="rId5" tgtFrame="&quot;_self&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7497934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991544" y="620688"/>
            <a:ext cx="8388632" cy="5256584"/>
          </a:xfrm>
          <a:solidFill>
            <a:schemeClr val="accent6">
              <a:lumMod val="40000"/>
              <a:lumOff val="60000"/>
            </a:schemeClr>
          </a:solidFill>
        </p:spPr>
        <p:txBody>
          <a:bodyPr/>
          <a:lstStyle/>
          <a:p>
            <a:pPr marL="0" indent="0" defTabSz="447675">
              <a:buNone/>
            </a:pPr>
            <a:r>
              <a:rPr lang="de-DE" b="1" dirty="0"/>
              <a:t>Typische Schiedsvereinbarung II:</a:t>
            </a:r>
          </a:p>
          <a:p>
            <a:pPr marL="0" indent="0">
              <a:buNone/>
            </a:pPr>
            <a:endParaRPr lang="de-DE" sz="2400" dirty="0"/>
          </a:p>
          <a:p>
            <a:pPr marL="0" indent="0">
              <a:buNone/>
            </a:pPr>
            <a:r>
              <a:rPr lang="de-DE" sz="2400" dirty="0"/>
              <a:t>SL-</a:t>
            </a:r>
            <a:r>
              <a:rPr lang="de-DE" sz="2400" dirty="0" err="1"/>
              <a:t>Streitlösungordnung</a:t>
            </a:r>
            <a:r>
              <a:rPr lang="de-DE" sz="2400" dirty="0"/>
              <a:t> Bau</a:t>
            </a:r>
          </a:p>
          <a:p>
            <a:pPr marL="0" indent="0">
              <a:buNone/>
            </a:pPr>
            <a:endParaRPr lang="de-DE" sz="2400" dirty="0"/>
          </a:p>
          <a:p>
            <a:pPr marL="0" indent="0">
              <a:buNone/>
            </a:pPr>
            <a:r>
              <a:rPr lang="de-DE" sz="2400" dirty="0"/>
              <a:t>Bitte die .</a:t>
            </a:r>
            <a:r>
              <a:rPr lang="de-DE" sz="2400" dirty="0" err="1"/>
              <a:t>pdf</a:t>
            </a:r>
            <a:r>
              <a:rPr lang="de-DE" sz="2400" dirty="0"/>
              <a:t>-Datei aktivieren durch Klick auf das Farbfeld:</a:t>
            </a:r>
          </a:p>
          <a:p>
            <a:pPr marL="0" indent="0">
              <a:buNone/>
            </a:pPr>
            <a:endParaRPr lang="de-DE" sz="2400" dirty="0"/>
          </a:p>
          <a:p>
            <a:pPr marL="0" indent="0">
              <a:buNone/>
            </a:pPr>
            <a:endParaRPr lang="de-DE" sz="2400" dirty="0"/>
          </a:p>
        </p:txBody>
      </p:sp>
      <p:graphicFrame>
        <p:nvGraphicFramePr>
          <p:cNvPr id="4" name="Objekt 3"/>
          <p:cNvGraphicFramePr>
            <a:graphicFrameLocks noChangeAspect="1"/>
          </p:cNvGraphicFramePr>
          <p:nvPr/>
        </p:nvGraphicFramePr>
        <p:xfrm>
          <a:off x="5313752" y="3513023"/>
          <a:ext cx="1744216" cy="1644184"/>
        </p:xfrm>
        <a:graphic>
          <a:graphicData uri="http://schemas.openxmlformats.org/presentationml/2006/ole">
            <mc:AlternateContent xmlns:mc="http://schemas.openxmlformats.org/markup-compatibility/2006">
              <mc:Choice xmlns:v="urn:schemas-microsoft-com:vml" Requires="v">
                <p:oleObj spid="_x0000_s11406" name="Acrobat Document" r:id="rId3" imgW="3200400" imgH="4533840" progId="AcroExch.Document.11">
                  <p:embed/>
                </p:oleObj>
              </mc:Choice>
              <mc:Fallback>
                <p:oleObj name="Acrobat Document" r:id="rId3" imgW="3200400" imgH="4533840" progId="AcroExch.Document.11">
                  <p:embed/>
                  <p:pic>
                    <p:nvPicPr>
                      <p:cNvPr id="4" name="Objekt 3"/>
                      <p:cNvPicPr/>
                      <p:nvPr/>
                    </p:nvPicPr>
                    <p:blipFill>
                      <a:blip r:embed="rId4"/>
                      <a:stretch>
                        <a:fillRect/>
                      </a:stretch>
                    </p:blipFill>
                    <p:spPr>
                      <a:xfrm>
                        <a:off x="5313752" y="3513023"/>
                        <a:ext cx="1744216" cy="1644184"/>
                      </a:xfrm>
                      <a:prstGeom prst="rect">
                        <a:avLst/>
                      </a:prstGeom>
                      <a:solidFill>
                        <a:schemeClr val="accent6">
                          <a:lumMod val="75000"/>
                        </a:schemeClr>
                      </a:solidFill>
                    </p:spPr>
                  </p:pic>
                </p:oleObj>
              </mc:Fallback>
            </mc:AlternateContent>
          </a:graphicData>
        </a:graphic>
      </p:graphicFrame>
      <p:pic>
        <p:nvPicPr>
          <p:cNvPr id="6" name="Grafik 5" descr="http://www.fh-potsdam.de/fileadmin/Resources/Public/images/logo_wh.png">
            <a:hlinkClick r:id="rId5" tgtFrame="&quot;_self&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960949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322730"/>
            <a:ext cx="10515600" cy="6165700"/>
          </a:xfrm>
        </p:spPr>
        <p:txBody>
          <a:bodyPr>
            <a:normAutofit/>
          </a:bodyPr>
          <a:lstStyle/>
          <a:p>
            <a:pPr lvl="0"/>
            <a:r>
              <a:rPr lang="de-DE" sz="1400" b="1" dirty="0"/>
              <a:t>Vertrag</a:t>
            </a:r>
            <a:br>
              <a:rPr lang="de-DE" sz="1400" dirty="0"/>
            </a:br>
            <a:r>
              <a:rPr lang="de-DE" sz="1400" dirty="0"/>
              <a:t>	</a:t>
            </a:r>
            <a:br>
              <a:rPr lang="de-DE" sz="1400" dirty="0"/>
            </a:br>
            <a:r>
              <a:rPr lang="de-DE" sz="1400" dirty="0"/>
              <a:t>Ein „</a:t>
            </a:r>
            <a:r>
              <a:rPr lang="de-DE" sz="1400" i="1" dirty="0"/>
              <a:t>Vertrag ist die von zwei oder mehreren Personen erklärte Willensübereinstimmung über die Herbeiführung eines rechtlichen Erfolges</a:t>
            </a:r>
            <a:r>
              <a:rPr lang="de-DE" sz="1400" dirty="0"/>
              <a:t>“ (Palandt/</a:t>
            </a:r>
            <a:r>
              <a:rPr lang="de-DE" sz="1400" i="1" dirty="0"/>
              <a:t>Ellenberger</a:t>
            </a:r>
            <a:r>
              <a:rPr lang="de-DE" sz="1400" dirty="0"/>
              <a:t>, a.a.O., Vor § 145 Rn. 1.). </a:t>
            </a:r>
            <a:br>
              <a:rPr lang="de-DE" sz="1400" dirty="0"/>
            </a:br>
            <a:r>
              <a:rPr lang="de-DE" sz="1400" dirty="0"/>
              <a:t> </a:t>
            </a:r>
            <a:br>
              <a:rPr lang="de-DE" sz="1400" dirty="0"/>
            </a:br>
            <a:r>
              <a:rPr lang="de-DE" sz="1400" dirty="0"/>
              <a:t>„</a:t>
            </a:r>
            <a:r>
              <a:rPr lang="de-DE" sz="1400" i="1" dirty="0"/>
              <a:t>Zu einem Vertrag kommt es nur, wenn die Willenserklärungen inhaltlich übereinstimmen. Ob dies der Fall ist, muss durch Auslegung (§§ 133, 157 BGB) geklärt werden. Vertragszweck und Vertragsinhalt sind unter Berücksichtigung des erklärten Parteiwillens und von Treu und Glauben zu ermitteln (vgl. BGHZ 9, 273 Rn. 6). Dabei ist stets die individuelle Auslegung anhand der Interessenlage vorrangig</a:t>
            </a:r>
            <a:r>
              <a:rPr lang="de-DE" sz="1400" dirty="0"/>
              <a:t>“ (Erman/</a:t>
            </a:r>
            <a:r>
              <a:rPr lang="de-DE" sz="1400" i="1" dirty="0" err="1"/>
              <a:t>Armbrüster</a:t>
            </a:r>
            <a:r>
              <a:rPr lang="de-DE" sz="1400" dirty="0"/>
              <a:t> Kommentar zum Bürgerlichen Gesetzbuch, 14. Auflage, Köln 2014, Vor § 145 Rn. 12). </a:t>
            </a:r>
            <a:br>
              <a:rPr lang="de-DE" sz="1400" dirty="0"/>
            </a:br>
            <a:r>
              <a:rPr lang="de-DE" sz="1400" dirty="0"/>
              <a:t> </a:t>
            </a:r>
            <a:br>
              <a:rPr lang="de-DE" sz="1400" dirty="0"/>
            </a:br>
            <a:r>
              <a:rPr lang="de-DE" sz="1400" dirty="0"/>
              <a:t>“</a:t>
            </a:r>
            <a:r>
              <a:rPr lang="de-DE" sz="1400" i="1" dirty="0"/>
              <a:t>Ein Rechtsgeschäft kommt durch Abgabe entsprechender Willenserklärungen zustande.</a:t>
            </a:r>
            <a:r>
              <a:rPr lang="de-DE" sz="1400" dirty="0"/>
              <a:t>“ (BGHZ 97, 372, 377)</a:t>
            </a:r>
            <a:br>
              <a:rPr lang="de-DE" sz="1400" dirty="0"/>
            </a:br>
            <a:r>
              <a:rPr lang="de-DE" sz="1400" dirty="0"/>
              <a:t> </a:t>
            </a:r>
            <a:br>
              <a:rPr lang="de-DE" sz="1400" dirty="0"/>
            </a:br>
            <a:r>
              <a:rPr lang="de-DE" sz="1400" dirty="0"/>
              <a:t>„</a:t>
            </a:r>
            <a:r>
              <a:rPr lang="de-DE" sz="1400" i="1" dirty="0"/>
              <a:t>Der Vertrag ist eine Willenseinigung. Es handelt sich genauer um ein Rechtsgeschäft, das aus inhaltlich übereinstimmenden, mit Bezug aufeinander abgegebenen Willenserklärungen von mindestens zwei Personen besteht.</a:t>
            </a:r>
            <a:r>
              <a:rPr lang="de-DE" sz="1400" dirty="0"/>
              <a:t>“ (Brox BGB AT Rn. 77).</a:t>
            </a:r>
            <a:br>
              <a:rPr lang="de-DE" sz="1400" dirty="0"/>
            </a:br>
            <a:r>
              <a:rPr lang="de-DE" sz="1400" dirty="0"/>
              <a:t> </a:t>
            </a:r>
            <a:br>
              <a:rPr lang="de-DE" sz="1400" dirty="0"/>
            </a:br>
            <a:r>
              <a:rPr lang="de-DE" sz="1400" dirty="0"/>
              <a:t>Jede Vertragspartei ist „</a:t>
            </a:r>
            <a:r>
              <a:rPr lang="de-DE" sz="1400" i="1" dirty="0"/>
              <a:t>zur Einhaltung und Erfüllung des Vertrages verpflichtet</a:t>
            </a:r>
            <a:r>
              <a:rPr lang="de-DE" sz="1400" dirty="0"/>
              <a:t>“ (Schack BGB-AT Rn. 178). </a:t>
            </a:r>
            <a:br>
              <a:rPr lang="de-DE" sz="1400" dirty="0"/>
            </a:br>
            <a:r>
              <a:rPr lang="de-DE" sz="1400" dirty="0"/>
              <a:t> </a:t>
            </a:r>
            <a:br>
              <a:rPr lang="de-DE" sz="1400" dirty="0"/>
            </a:br>
            <a:r>
              <a:rPr lang="de-DE" sz="1400" dirty="0"/>
              <a:t>„</a:t>
            </a:r>
            <a:r>
              <a:rPr lang="de-DE" sz="1400" i="1" dirty="0"/>
              <a:t>Grundsätzlich ist der Vertrag bindend. Der Satz ‚pacta sunt servanda‘ gehört zu den Grundelementen des Vertragsrechts</a:t>
            </a:r>
            <a:r>
              <a:rPr lang="de-DE" sz="1400" dirty="0"/>
              <a:t>“ (BAGE 113, 140 ff. Rn. 19 </a:t>
            </a:r>
            <a:r>
              <a:rPr lang="de-DE" sz="1400" dirty="0" err="1"/>
              <a:t>m.N</a:t>
            </a:r>
            <a:r>
              <a:rPr lang="de-DE" sz="1400" dirty="0"/>
              <a:t>.).</a:t>
            </a:r>
            <a:br>
              <a:rPr lang="de-DE" sz="1400" dirty="0"/>
            </a:br>
            <a:r>
              <a:rPr lang="de-DE" sz="1400" dirty="0"/>
              <a:t> </a:t>
            </a:r>
            <a:br>
              <a:rPr lang="de-DE" sz="1400" dirty="0"/>
            </a:br>
            <a:r>
              <a:rPr lang="de-DE" sz="1400" dirty="0"/>
              <a:t>„</a:t>
            </a:r>
            <a:r>
              <a:rPr lang="de-DE" sz="1400" i="1" dirty="0"/>
              <a:t>Der Vertrag ist das wichtigste Mittel für Rechtspersonen, untereinander Rechtsbeziehungen zu schaffen und zu gestalten (die sog. </a:t>
            </a:r>
            <a:r>
              <a:rPr lang="de-DE" sz="1400" i="1" dirty="0" err="1"/>
              <a:t>lex</a:t>
            </a:r>
            <a:r>
              <a:rPr lang="de-DE" sz="1400" i="1" dirty="0"/>
              <a:t> </a:t>
            </a:r>
            <a:r>
              <a:rPr lang="de-DE" sz="1400" i="1" dirty="0" err="1"/>
              <a:t>contractus</a:t>
            </a:r>
            <a:r>
              <a:rPr lang="de-DE" sz="1400" i="1" dirty="0"/>
              <a:t>). Diese Funktion des Vertrages verschafft ihm überragende praktische Bedeutung, auch über den Bereich des Privatrechts hinaus und macht ihn zur Haupterscheinungsform des Rechtsgeschäfts. Neben dieser Selbstbestimmungsfunktion kommt vor allem Verpflichtungsverträgen eine Reihe weiterer Funktionen6 zu. Zu nennen sind insbesondere Güterverteilungs- und die Konfliktlösungsfunktion. Der Vertrag kann dazu dienen, subjektiv möglichst gleichwertige Leistungen zu gewährleisten (Äquivalenzfunktion). Im Verhältnis der Parteien zueinander soll er Rechtssicherheit schaffen (</a:t>
            </a:r>
            <a:r>
              <a:rPr lang="de-DE" sz="1400" i="1" dirty="0" err="1"/>
              <a:t>Verlassfunktion</a:t>
            </a:r>
            <a:r>
              <a:rPr lang="de-DE" sz="1400" i="1" dirty="0"/>
              <a:t>)“</a:t>
            </a:r>
            <a:r>
              <a:rPr lang="de-DE" sz="1400" dirty="0"/>
              <a:t> (</a:t>
            </a:r>
            <a:r>
              <a:rPr lang="de-DE" sz="1400" dirty="0" err="1"/>
              <a:t>Backmann</a:t>
            </a:r>
            <a:r>
              <a:rPr lang="de-DE" sz="1400" dirty="0"/>
              <a:t> in </a:t>
            </a:r>
            <a:r>
              <a:rPr lang="de-DE" sz="1400" dirty="0" err="1"/>
              <a:t>jurisPK</a:t>
            </a:r>
            <a:r>
              <a:rPr lang="de-DE" sz="1400" dirty="0"/>
              <a:t>-BGB, 7. Auflage, 2014, § 145 BGB Rn. 4).</a:t>
            </a:r>
            <a:br>
              <a:rPr lang="de-DE" sz="1400" dirty="0"/>
            </a:br>
            <a:br>
              <a:rPr lang="de-DE" sz="1400" dirty="0"/>
            </a:br>
            <a:br>
              <a:rPr lang="de-DE" sz="1400" dirty="0"/>
            </a:br>
            <a:endParaRPr lang="de-DE" sz="1400" dirty="0"/>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18</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239297747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86808" y="3231621"/>
            <a:ext cx="11618384" cy="1470025"/>
          </a:xfrm>
        </p:spPr>
        <p:txBody>
          <a:bodyPr>
            <a:normAutofit fontScale="90000"/>
          </a:bodyPr>
          <a:lstStyle/>
          <a:p>
            <a:r>
              <a:rPr lang="de-DE" dirty="0">
                <a:solidFill>
                  <a:srgbClr val="00305D"/>
                </a:solidFill>
              </a:rPr>
              <a:t>VI. Das neue Bauvertragsrecht und BIM</a:t>
            </a:r>
            <a:br>
              <a:rPr lang="de-DE" dirty="0">
                <a:solidFill>
                  <a:srgbClr val="00305D"/>
                </a:solidFill>
              </a:rPr>
            </a:br>
            <a:r>
              <a:rPr lang="de-DE" dirty="0">
                <a:solidFill>
                  <a:srgbClr val="00305D"/>
                </a:solidFill>
              </a:rPr>
              <a:t>Bedeutung für Auftraggeber &amp; Auftragnehmer</a:t>
            </a:r>
            <a:endParaRPr lang="de-DE" dirty="0"/>
          </a:p>
        </p:txBody>
      </p:sp>
      <p:sp>
        <p:nvSpPr>
          <p:cNvPr id="5" name="Fußzeilenplatzhalter 4"/>
          <p:cNvSpPr>
            <a:spLocks noGrp="1"/>
          </p:cNvSpPr>
          <p:nvPr>
            <p:ph type="ftr" sz="quarter" idx="10"/>
          </p:nvPr>
        </p:nvSpPr>
        <p:spPr>
          <a:xfrm>
            <a:off x="1645575" y="5293038"/>
            <a:ext cx="9505056" cy="366183"/>
          </a:xfrm>
        </p:spPr>
        <p:txBody>
          <a:bodyPr/>
          <a:lstStyle/>
          <a:p>
            <a:r>
              <a:rPr lang="de-DE" dirty="0"/>
              <a:t>Prof. Dr. Gerald Süchting (Potsdam, Berlin) </a:t>
            </a:r>
          </a:p>
        </p:txBody>
      </p:sp>
      <p:pic>
        <p:nvPicPr>
          <p:cNvPr id="6" name="Grafik 5" descr="http://www.fh-potsdam.de/fileadmin/Resources/Public/images/logo_wh.png">
            <a:hlinkClick r:id="rId2" tgtFrame="&quot;_self&quot;"/>
            <a:extLst>
              <a:ext uri="{FF2B5EF4-FFF2-40B4-BE49-F238E27FC236}">
                <a16:creationId xmlns:a16="http://schemas.microsoft.com/office/drawing/2014/main" id="{DC200F2F-20E1-4748-AC85-D576C3502B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897838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53C7698-5188-40E1-9E91-5FED9EB6A4CE}"/>
              </a:ext>
            </a:extLst>
          </p:cNvPr>
          <p:cNvSpPr>
            <a:spLocks noGrp="1"/>
          </p:cNvSpPr>
          <p:nvPr>
            <p:ph type="body" sz="quarter" idx="16"/>
          </p:nvPr>
        </p:nvSpPr>
        <p:spPr>
          <a:xfrm>
            <a:off x="5367033" y="1791043"/>
            <a:ext cx="4894591" cy="530116"/>
          </a:xfrm>
        </p:spPr>
        <p:txBody>
          <a:bodyPr/>
          <a:lstStyle/>
          <a:p>
            <a:r>
              <a:rPr lang="de-DE" dirty="0"/>
              <a:t>Einleitung</a:t>
            </a:r>
          </a:p>
        </p:txBody>
      </p:sp>
      <p:sp>
        <p:nvSpPr>
          <p:cNvPr id="14" name="Textplatzhalter 13">
            <a:extLst>
              <a:ext uri="{FF2B5EF4-FFF2-40B4-BE49-F238E27FC236}">
                <a16:creationId xmlns:a16="http://schemas.microsoft.com/office/drawing/2014/main" id="{569F4F77-6547-4024-AE07-CD5863D0579D}"/>
              </a:ext>
            </a:extLst>
          </p:cNvPr>
          <p:cNvSpPr>
            <a:spLocks noGrp="1"/>
          </p:cNvSpPr>
          <p:nvPr>
            <p:ph type="body" sz="quarter" idx="17"/>
          </p:nvPr>
        </p:nvSpPr>
        <p:spPr>
          <a:xfrm>
            <a:off x="5379987" y="2555698"/>
            <a:ext cx="4894591" cy="530116"/>
          </a:xfrm>
        </p:spPr>
        <p:txBody>
          <a:bodyPr/>
          <a:lstStyle/>
          <a:p>
            <a:r>
              <a:rPr lang="de-DE" dirty="0"/>
              <a:t>Neues Bauvertragsrecht - Überblick</a:t>
            </a:r>
          </a:p>
        </p:txBody>
      </p:sp>
      <p:sp>
        <p:nvSpPr>
          <p:cNvPr id="15" name="Textplatzhalter 14">
            <a:extLst>
              <a:ext uri="{FF2B5EF4-FFF2-40B4-BE49-F238E27FC236}">
                <a16:creationId xmlns:a16="http://schemas.microsoft.com/office/drawing/2014/main" id="{73E5A498-C60D-45AF-B8F9-EF023C5A3AD4}"/>
              </a:ext>
            </a:extLst>
          </p:cNvPr>
          <p:cNvSpPr>
            <a:spLocks noGrp="1"/>
          </p:cNvSpPr>
          <p:nvPr>
            <p:ph type="body" sz="quarter" idx="18"/>
          </p:nvPr>
        </p:nvSpPr>
        <p:spPr/>
        <p:txBody>
          <a:bodyPr/>
          <a:lstStyle/>
          <a:p>
            <a:r>
              <a:rPr lang="de-DE" dirty="0"/>
              <a:t>Neues zum Planervertrag §§ 650p-t BGB</a:t>
            </a:r>
          </a:p>
        </p:txBody>
      </p:sp>
      <p:sp>
        <p:nvSpPr>
          <p:cNvPr id="16" name="Textplatzhalter 15">
            <a:extLst>
              <a:ext uri="{FF2B5EF4-FFF2-40B4-BE49-F238E27FC236}">
                <a16:creationId xmlns:a16="http://schemas.microsoft.com/office/drawing/2014/main" id="{D9734589-7432-4472-AFC5-2E886663483F}"/>
              </a:ext>
            </a:extLst>
          </p:cNvPr>
          <p:cNvSpPr>
            <a:spLocks noGrp="1"/>
          </p:cNvSpPr>
          <p:nvPr>
            <p:ph type="body" sz="quarter" idx="19"/>
          </p:nvPr>
        </p:nvSpPr>
        <p:spPr/>
        <p:txBody>
          <a:bodyPr/>
          <a:lstStyle/>
          <a:p>
            <a:r>
              <a:rPr lang="de-DE" dirty="0"/>
              <a:t>Verbraucherschutz, §§ 650q; 650r BGB</a:t>
            </a:r>
          </a:p>
        </p:txBody>
      </p:sp>
      <p:sp>
        <p:nvSpPr>
          <p:cNvPr id="17" name="Textplatzhalter 16">
            <a:extLst>
              <a:ext uri="{FF2B5EF4-FFF2-40B4-BE49-F238E27FC236}">
                <a16:creationId xmlns:a16="http://schemas.microsoft.com/office/drawing/2014/main" id="{965C0D59-4961-4D4C-9FF5-31D41AF2BB4D}"/>
              </a:ext>
            </a:extLst>
          </p:cNvPr>
          <p:cNvSpPr>
            <a:spLocks noGrp="1"/>
          </p:cNvSpPr>
          <p:nvPr>
            <p:ph type="body" sz="quarter" idx="20"/>
          </p:nvPr>
        </p:nvSpPr>
        <p:spPr/>
        <p:txBody>
          <a:bodyPr/>
          <a:lstStyle/>
          <a:p>
            <a:r>
              <a:rPr lang="de-DE" dirty="0"/>
              <a:t>BIM, BGB und HOAI</a:t>
            </a:r>
          </a:p>
        </p:txBody>
      </p:sp>
      <p:sp>
        <p:nvSpPr>
          <p:cNvPr id="18" name="Textplatzhalter 17">
            <a:extLst>
              <a:ext uri="{FF2B5EF4-FFF2-40B4-BE49-F238E27FC236}">
                <a16:creationId xmlns:a16="http://schemas.microsoft.com/office/drawing/2014/main" id="{3A9E5690-2DBC-4270-BF8D-558B15E46041}"/>
              </a:ext>
            </a:extLst>
          </p:cNvPr>
          <p:cNvSpPr>
            <a:spLocks noGrp="1"/>
          </p:cNvSpPr>
          <p:nvPr>
            <p:ph type="body" sz="quarter" idx="21"/>
          </p:nvPr>
        </p:nvSpPr>
        <p:spPr/>
        <p:txBody>
          <a:bodyPr/>
          <a:lstStyle/>
          <a:p>
            <a:r>
              <a:rPr lang="de-DE" dirty="0"/>
              <a:t>Vertragsstrategie Zielfindungsphase</a:t>
            </a:r>
          </a:p>
        </p:txBody>
      </p:sp>
      <p:pic>
        <p:nvPicPr>
          <p:cNvPr id="23" name="Bildplatzhalter 22">
            <a:extLst>
              <a:ext uri="{FF2B5EF4-FFF2-40B4-BE49-F238E27FC236}">
                <a16:creationId xmlns:a16="http://schemas.microsoft.com/office/drawing/2014/main" id="{DA886662-D116-44D3-B214-C0BBC8F902B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279" r="15279"/>
          <a:stretch>
            <a:fillRect/>
          </a:stretch>
        </p:blipFill>
        <p:spPr>
          <a:xfrm>
            <a:off x="1325521" y="2690794"/>
            <a:ext cx="2660548" cy="2551676"/>
          </a:xfrm>
        </p:spPr>
      </p:pic>
      <p:sp>
        <p:nvSpPr>
          <p:cNvPr id="24" name="Titel 1">
            <a:extLst>
              <a:ext uri="{FF2B5EF4-FFF2-40B4-BE49-F238E27FC236}">
                <a16:creationId xmlns:a16="http://schemas.microsoft.com/office/drawing/2014/main" id="{D33B8EB3-657D-49E0-BC62-836C980C6052}"/>
              </a:ext>
            </a:extLst>
          </p:cNvPr>
          <p:cNvSpPr txBox="1">
            <a:spLocks/>
          </p:cNvSpPr>
          <p:nvPr/>
        </p:nvSpPr>
        <p:spPr>
          <a:xfrm>
            <a:off x="286809" y="414593"/>
            <a:ext cx="9974815" cy="860027"/>
          </a:xfrm>
          <a:prstGeom prst="rect">
            <a:avLst/>
          </a:prstGeom>
        </p:spPr>
        <p:txBody>
          <a:bodyPr vert="horz" lIns="121920" tIns="60960" rIns="121920" bIns="60960" rtlCol="0" anchor="t">
            <a:noAutofit/>
          </a:bodyPr>
          <a:lstStyle>
            <a:lvl1pPr algn="l" defTabSz="685800" rtl="0" eaLnBrk="1" latinLnBrk="0" hangingPunct="1">
              <a:lnSpc>
                <a:spcPct val="70000"/>
              </a:lnSpc>
              <a:spcBef>
                <a:spcPct val="0"/>
              </a:spcBef>
              <a:buNone/>
              <a:defRPr sz="3200" b="1" kern="1200">
                <a:solidFill>
                  <a:schemeClr val="tx1"/>
                </a:solidFill>
                <a:latin typeface="Arial Narrow" panose="020B0606020202030204" pitchFamily="34" charset="0"/>
                <a:ea typeface="+mj-ea"/>
                <a:cs typeface="Arial Narrow" panose="020B0606020202030204" pitchFamily="34" charset="0"/>
              </a:defRPr>
            </a:lvl1pPr>
          </a:lstStyle>
          <a:p>
            <a:r>
              <a:rPr lang="de-DE" sz="4267" dirty="0">
                <a:solidFill>
                  <a:srgbClr val="00305D"/>
                </a:solidFill>
              </a:rPr>
              <a:t>Das neue Bauvertragsrecht und BIM</a:t>
            </a:r>
            <a:br>
              <a:rPr lang="de-DE" sz="4267" dirty="0">
                <a:solidFill>
                  <a:srgbClr val="00305D"/>
                </a:solidFill>
              </a:rPr>
            </a:br>
            <a:r>
              <a:rPr lang="de-DE" sz="4267" dirty="0">
                <a:solidFill>
                  <a:srgbClr val="00305D"/>
                </a:solidFill>
              </a:rPr>
              <a:t>Bedeutung für Auftraggeber &amp; Auftragnehmer</a:t>
            </a:r>
            <a:endParaRPr lang="de-DE" sz="4267" dirty="0"/>
          </a:p>
        </p:txBody>
      </p:sp>
      <p:pic>
        <p:nvPicPr>
          <p:cNvPr id="10" name="Grafik 9" descr="http://www.fh-potsdam.de/fileadmin/Resources/Public/images/logo_wh.png">
            <a:hlinkClick r:id="rId3" tgtFrame="&quot;_self&quot;"/>
            <a:extLst>
              <a:ext uri="{FF2B5EF4-FFF2-40B4-BE49-F238E27FC236}">
                <a16:creationId xmlns:a16="http://schemas.microsoft.com/office/drawing/2014/main" id="{50E4DEA2-9C0F-4969-AE3A-77EF26B8E3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8232660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34433" y="1148873"/>
            <a:ext cx="11618384" cy="1470025"/>
          </a:xfrm>
        </p:spPr>
        <p:txBody>
          <a:bodyPr/>
          <a:lstStyle/>
          <a:p>
            <a:r>
              <a:rPr lang="de-DE" dirty="0"/>
              <a:t>Die doppelte Herausforderung:</a:t>
            </a:r>
          </a:p>
        </p:txBody>
      </p:sp>
      <p:graphicFrame>
        <p:nvGraphicFramePr>
          <p:cNvPr id="5" name="Diagramm 4">
            <a:extLst>
              <a:ext uri="{FF2B5EF4-FFF2-40B4-BE49-F238E27FC236}">
                <a16:creationId xmlns:a16="http://schemas.microsoft.com/office/drawing/2014/main" id="{6E224608-6AA9-46FB-8E72-FB20CCB4090A}"/>
              </a:ext>
            </a:extLst>
          </p:cNvPr>
          <p:cNvGraphicFramePr/>
          <p:nvPr/>
        </p:nvGraphicFramePr>
        <p:xfrm>
          <a:off x="1440874" y="3496581"/>
          <a:ext cx="9864436" cy="1132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ußzeilenplatzhalter 4">
            <a:extLst>
              <a:ext uri="{FF2B5EF4-FFF2-40B4-BE49-F238E27FC236}">
                <a16:creationId xmlns:a16="http://schemas.microsoft.com/office/drawing/2014/main" id="{996B1354-1CB2-40F7-8764-4D15E1CA7C3B}"/>
              </a:ext>
            </a:extLst>
          </p:cNvPr>
          <p:cNvSpPr>
            <a:spLocks noGrp="1"/>
          </p:cNvSpPr>
          <p:nvPr>
            <p:ph type="ftr" sz="quarter" idx="10"/>
          </p:nvPr>
        </p:nvSpPr>
        <p:spPr>
          <a:xfrm>
            <a:off x="1620563" y="6169653"/>
            <a:ext cx="9505056" cy="366183"/>
          </a:xfrm>
        </p:spPr>
        <p:txBody>
          <a:bodyPr/>
          <a:lstStyle/>
          <a:p>
            <a:r>
              <a:rPr lang="de-DE" dirty="0"/>
              <a:t>© Prof. Dr. Gerald Süchting (Potsdam, Berlin) </a:t>
            </a:r>
          </a:p>
        </p:txBody>
      </p:sp>
      <p:pic>
        <p:nvPicPr>
          <p:cNvPr id="7" name="Grafik 6" descr="http://www.fh-potsdam.de/fileadmin/Resources/Public/images/logo_wh.png">
            <a:hlinkClick r:id="rId7" tgtFrame="&quot;_self&quot;"/>
            <a:extLst>
              <a:ext uri="{FF2B5EF4-FFF2-40B4-BE49-F238E27FC236}">
                <a16:creationId xmlns:a16="http://schemas.microsoft.com/office/drawing/2014/main" id="{9BAA6F74-66B7-4719-8269-115A4F79A4C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2840040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53C7698-5188-40E1-9E91-5FED9EB6A4CE}"/>
              </a:ext>
            </a:extLst>
          </p:cNvPr>
          <p:cNvSpPr>
            <a:spLocks noGrp="1"/>
          </p:cNvSpPr>
          <p:nvPr>
            <p:ph type="body" sz="quarter" idx="16"/>
          </p:nvPr>
        </p:nvSpPr>
        <p:spPr>
          <a:xfrm>
            <a:off x="5367033" y="1791043"/>
            <a:ext cx="4894591" cy="530116"/>
          </a:xfrm>
          <a:solidFill>
            <a:srgbClr val="FFC000"/>
          </a:solidFill>
        </p:spPr>
        <p:txBody>
          <a:bodyPr/>
          <a:lstStyle/>
          <a:p>
            <a:r>
              <a:rPr lang="de-DE" dirty="0"/>
              <a:t>Einleitung</a:t>
            </a:r>
          </a:p>
        </p:txBody>
      </p:sp>
      <p:sp>
        <p:nvSpPr>
          <p:cNvPr id="14" name="Textplatzhalter 13">
            <a:extLst>
              <a:ext uri="{FF2B5EF4-FFF2-40B4-BE49-F238E27FC236}">
                <a16:creationId xmlns:a16="http://schemas.microsoft.com/office/drawing/2014/main" id="{569F4F77-6547-4024-AE07-CD5863D0579D}"/>
              </a:ext>
            </a:extLst>
          </p:cNvPr>
          <p:cNvSpPr>
            <a:spLocks noGrp="1"/>
          </p:cNvSpPr>
          <p:nvPr>
            <p:ph type="body" sz="quarter" idx="17"/>
          </p:nvPr>
        </p:nvSpPr>
        <p:spPr>
          <a:xfrm>
            <a:off x="5379987" y="2555698"/>
            <a:ext cx="4894591" cy="530116"/>
          </a:xfrm>
        </p:spPr>
        <p:txBody>
          <a:bodyPr/>
          <a:lstStyle/>
          <a:p>
            <a:r>
              <a:rPr lang="de-DE" dirty="0"/>
              <a:t>Neues Bauvertragsrecht - Überblick</a:t>
            </a:r>
          </a:p>
        </p:txBody>
      </p:sp>
      <p:sp>
        <p:nvSpPr>
          <p:cNvPr id="15" name="Textplatzhalter 14">
            <a:extLst>
              <a:ext uri="{FF2B5EF4-FFF2-40B4-BE49-F238E27FC236}">
                <a16:creationId xmlns:a16="http://schemas.microsoft.com/office/drawing/2014/main" id="{73E5A498-C60D-45AF-B8F9-EF023C5A3AD4}"/>
              </a:ext>
            </a:extLst>
          </p:cNvPr>
          <p:cNvSpPr>
            <a:spLocks noGrp="1"/>
          </p:cNvSpPr>
          <p:nvPr>
            <p:ph type="body" sz="quarter" idx="18"/>
          </p:nvPr>
        </p:nvSpPr>
        <p:spPr/>
        <p:txBody>
          <a:bodyPr/>
          <a:lstStyle/>
          <a:p>
            <a:r>
              <a:rPr lang="de-DE" dirty="0"/>
              <a:t>Neues zum Planervertrag §§ 650p-t BGB</a:t>
            </a:r>
          </a:p>
        </p:txBody>
      </p:sp>
      <p:sp>
        <p:nvSpPr>
          <p:cNvPr id="16" name="Textplatzhalter 15">
            <a:extLst>
              <a:ext uri="{FF2B5EF4-FFF2-40B4-BE49-F238E27FC236}">
                <a16:creationId xmlns:a16="http://schemas.microsoft.com/office/drawing/2014/main" id="{D9734589-7432-4472-AFC5-2E886663483F}"/>
              </a:ext>
            </a:extLst>
          </p:cNvPr>
          <p:cNvSpPr>
            <a:spLocks noGrp="1"/>
          </p:cNvSpPr>
          <p:nvPr>
            <p:ph type="body" sz="quarter" idx="19"/>
          </p:nvPr>
        </p:nvSpPr>
        <p:spPr/>
        <p:txBody>
          <a:bodyPr/>
          <a:lstStyle/>
          <a:p>
            <a:r>
              <a:rPr lang="de-DE" dirty="0"/>
              <a:t>Verbraucherschutz, §§ 650q; 650r BGB</a:t>
            </a:r>
          </a:p>
        </p:txBody>
      </p:sp>
      <p:sp>
        <p:nvSpPr>
          <p:cNvPr id="17" name="Textplatzhalter 16">
            <a:extLst>
              <a:ext uri="{FF2B5EF4-FFF2-40B4-BE49-F238E27FC236}">
                <a16:creationId xmlns:a16="http://schemas.microsoft.com/office/drawing/2014/main" id="{965C0D59-4961-4D4C-9FF5-31D41AF2BB4D}"/>
              </a:ext>
            </a:extLst>
          </p:cNvPr>
          <p:cNvSpPr>
            <a:spLocks noGrp="1"/>
          </p:cNvSpPr>
          <p:nvPr>
            <p:ph type="body" sz="quarter" idx="20"/>
          </p:nvPr>
        </p:nvSpPr>
        <p:spPr/>
        <p:txBody>
          <a:bodyPr/>
          <a:lstStyle/>
          <a:p>
            <a:r>
              <a:rPr lang="de-DE" dirty="0"/>
              <a:t>BIM, BGB und HOAI</a:t>
            </a:r>
          </a:p>
        </p:txBody>
      </p:sp>
      <p:sp>
        <p:nvSpPr>
          <p:cNvPr id="18" name="Textplatzhalter 17">
            <a:extLst>
              <a:ext uri="{FF2B5EF4-FFF2-40B4-BE49-F238E27FC236}">
                <a16:creationId xmlns:a16="http://schemas.microsoft.com/office/drawing/2014/main" id="{3A9E5690-2DBC-4270-BF8D-558B15E46041}"/>
              </a:ext>
            </a:extLst>
          </p:cNvPr>
          <p:cNvSpPr>
            <a:spLocks noGrp="1"/>
          </p:cNvSpPr>
          <p:nvPr>
            <p:ph type="body" sz="quarter" idx="21"/>
          </p:nvPr>
        </p:nvSpPr>
        <p:spPr/>
        <p:txBody>
          <a:bodyPr/>
          <a:lstStyle/>
          <a:p>
            <a:r>
              <a:rPr lang="de-DE" dirty="0"/>
              <a:t>Vertragsstrategie Zielfindungsphase</a:t>
            </a:r>
          </a:p>
        </p:txBody>
      </p:sp>
      <p:pic>
        <p:nvPicPr>
          <p:cNvPr id="23" name="Bildplatzhalter 22">
            <a:extLst>
              <a:ext uri="{FF2B5EF4-FFF2-40B4-BE49-F238E27FC236}">
                <a16:creationId xmlns:a16="http://schemas.microsoft.com/office/drawing/2014/main" id="{DA886662-D116-44D3-B214-C0BBC8F902B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279" r="15279"/>
          <a:stretch>
            <a:fillRect/>
          </a:stretch>
        </p:blipFill>
        <p:spPr>
          <a:xfrm>
            <a:off x="1325521" y="2690794"/>
            <a:ext cx="2660548" cy="2551676"/>
          </a:xfrm>
        </p:spPr>
      </p:pic>
      <p:sp>
        <p:nvSpPr>
          <p:cNvPr id="24" name="Titel 1">
            <a:extLst>
              <a:ext uri="{FF2B5EF4-FFF2-40B4-BE49-F238E27FC236}">
                <a16:creationId xmlns:a16="http://schemas.microsoft.com/office/drawing/2014/main" id="{D33B8EB3-657D-49E0-BC62-836C980C6052}"/>
              </a:ext>
            </a:extLst>
          </p:cNvPr>
          <p:cNvSpPr txBox="1">
            <a:spLocks/>
          </p:cNvSpPr>
          <p:nvPr/>
        </p:nvSpPr>
        <p:spPr>
          <a:xfrm>
            <a:off x="286809" y="414593"/>
            <a:ext cx="9974815" cy="860027"/>
          </a:xfrm>
          <a:prstGeom prst="rect">
            <a:avLst/>
          </a:prstGeom>
        </p:spPr>
        <p:txBody>
          <a:bodyPr vert="horz" lIns="121920" tIns="60960" rIns="121920" bIns="60960" rtlCol="0" anchor="t">
            <a:noAutofit/>
          </a:bodyPr>
          <a:lstStyle>
            <a:lvl1pPr algn="l" defTabSz="685800" rtl="0" eaLnBrk="1" latinLnBrk="0" hangingPunct="1">
              <a:lnSpc>
                <a:spcPct val="70000"/>
              </a:lnSpc>
              <a:spcBef>
                <a:spcPct val="0"/>
              </a:spcBef>
              <a:buNone/>
              <a:defRPr sz="3200" b="1" kern="1200">
                <a:solidFill>
                  <a:schemeClr val="tx1"/>
                </a:solidFill>
                <a:latin typeface="Arial Narrow" panose="020B0606020202030204" pitchFamily="34" charset="0"/>
                <a:ea typeface="+mj-ea"/>
                <a:cs typeface="Arial Narrow" panose="020B0606020202030204" pitchFamily="34" charset="0"/>
              </a:defRPr>
            </a:lvl1pPr>
          </a:lstStyle>
          <a:p>
            <a:r>
              <a:rPr lang="de-DE" sz="4267" dirty="0">
                <a:solidFill>
                  <a:srgbClr val="00305D"/>
                </a:solidFill>
              </a:rPr>
              <a:t>Das neue Bauvertragsrecht und BIM</a:t>
            </a:r>
            <a:br>
              <a:rPr lang="de-DE" sz="4267" dirty="0">
                <a:solidFill>
                  <a:srgbClr val="00305D"/>
                </a:solidFill>
              </a:rPr>
            </a:br>
            <a:r>
              <a:rPr lang="de-DE" sz="4267" dirty="0">
                <a:solidFill>
                  <a:srgbClr val="00305D"/>
                </a:solidFill>
              </a:rPr>
              <a:t>Bedeutung für Auftraggeber &amp; Auftragnehmer</a:t>
            </a:r>
            <a:endParaRPr lang="de-DE" sz="4267" dirty="0"/>
          </a:p>
        </p:txBody>
      </p:sp>
      <p:pic>
        <p:nvPicPr>
          <p:cNvPr id="10" name="Grafik 9" descr="http://www.fh-potsdam.de/fileadmin/Resources/Public/images/logo_wh.png">
            <a:hlinkClick r:id="rId3" tgtFrame="&quot;_self&quot;"/>
            <a:extLst>
              <a:ext uri="{FF2B5EF4-FFF2-40B4-BE49-F238E27FC236}">
                <a16:creationId xmlns:a16="http://schemas.microsoft.com/office/drawing/2014/main" id="{C8481DEE-196F-4AEE-9AC5-255EF399C0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35299933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Prof. Dr. Gerald Süchting (Potsdam, Berlin) </a:t>
            </a:r>
          </a:p>
        </p:txBody>
      </p:sp>
      <p:sp>
        <p:nvSpPr>
          <p:cNvPr id="2" name="Textfeld 1">
            <a:extLst>
              <a:ext uri="{FF2B5EF4-FFF2-40B4-BE49-F238E27FC236}">
                <a16:creationId xmlns:a16="http://schemas.microsoft.com/office/drawing/2014/main" id="{3D5665A1-3C89-440C-9EFE-066B74E0D36C}"/>
              </a:ext>
            </a:extLst>
          </p:cNvPr>
          <p:cNvSpPr txBox="1"/>
          <p:nvPr/>
        </p:nvSpPr>
        <p:spPr>
          <a:xfrm>
            <a:off x="1720063" y="1846258"/>
            <a:ext cx="8751873" cy="4154984"/>
          </a:xfrm>
          <a:prstGeom prst="rect">
            <a:avLst/>
          </a:prstGeom>
          <a:noFill/>
        </p:spPr>
        <p:txBody>
          <a:bodyPr wrap="square" rtlCol="0">
            <a:spAutoFit/>
          </a:bodyPr>
          <a:lstStyle/>
          <a:p>
            <a:r>
              <a:rPr lang="de-DE" sz="2400" dirty="0"/>
              <a:t>Die doppelte Herausforderung: BIM und Neues Bauvertragsrecht.</a:t>
            </a:r>
          </a:p>
          <a:p>
            <a:endParaRPr lang="de-DE" sz="2400" dirty="0"/>
          </a:p>
          <a:p>
            <a:r>
              <a:rPr lang="de-DE" sz="2400" dirty="0"/>
              <a:t>Ab dem 01.01.2018 tritt das neue Bauvertragsrecht in Kraft.</a:t>
            </a:r>
          </a:p>
          <a:p>
            <a:endParaRPr lang="de-DE" sz="2400" dirty="0"/>
          </a:p>
          <a:p>
            <a:r>
              <a:rPr lang="de-DE" sz="2400" dirty="0"/>
              <a:t>Wie ist auf die Neuregelungen für den Architekten- und Ingenieurvertrag zu reagieren? Gibt es Wechselwirkungen zwischen den neuen Regelungen und der Planungsmethode BIM?</a:t>
            </a:r>
          </a:p>
          <a:p>
            <a:endParaRPr lang="de-DE" sz="2400" dirty="0"/>
          </a:p>
          <a:p>
            <a:r>
              <a:rPr lang="de-DE" sz="2400" dirty="0"/>
              <a:t>Der Vortrag behandelt im Schwerpunkt die neu eingeführte Zielfindungsphase im Planervertrag und das Sonderkündigungsrecht des Auftraggebers aus § 650q BGB.</a:t>
            </a:r>
          </a:p>
        </p:txBody>
      </p:sp>
      <p:sp>
        <p:nvSpPr>
          <p:cNvPr id="3" name="Textfeld 2">
            <a:extLst>
              <a:ext uri="{FF2B5EF4-FFF2-40B4-BE49-F238E27FC236}">
                <a16:creationId xmlns:a16="http://schemas.microsoft.com/office/drawing/2014/main" id="{96FDF404-463B-4EC9-979A-21A80D224298}"/>
              </a:ext>
            </a:extLst>
          </p:cNvPr>
          <p:cNvSpPr txBox="1"/>
          <p:nvPr/>
        </p:nvSpPr>
        <p:spPr>
          <a:xfrm>
            <a:off x="1720063" y="1216182"/>
            <a:ext cx="6378128" cy="461665"/>
          </a:xfrm>
          <a:prstGeom prst="rect">
            <a:avLst/>
          </a:prstGeom>
          <a:noFill/>
        </p:spPr>
        <p:txBody>
          <a:bodyPr wrap="square" rtlCol="0">
            <a:spAutoFit/>
          </a:bodyPr>
          <a:lstStyle/>
          <a:p>
            <a:r>
              <a:rPr lang="de-DE" sz="2400" b="1" dirty="0"/>
              <a:t>Einleitung:</a:t>
            </a:r>
          </a:p>
        </p:txBody>
      </p:sp>
      <p:pic>
        <p:nvPicPr>
          <p:cNvPr id="5" name="Grafik 4" descr="http://www.fh-potsdam.de/fileadmin/Resources/Public/images/logo_wh.png">
            <a:hlinkClick r:id="rId2" tgtFrame="&quot;_self&quot;"/>
            <a:extLst>
              <a:ext uri="{FF2B5EF4-FFF2-40B4-BE49-F238E27FC236}">
                <a16:creationId xmlns:a16="http://schemas.microsoft.com/office/drawing/2014/main" id="{769DF4D7-8F27-4B41-B792-2F34E32DB1C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8923192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2" name="Textfeld 1">
            <a:extLst>
              <a:ext uri="{FF2B5EF4-FFF2-40B4-BE49-F238E27FC236}">
                <a16:creationId xmlns:a16="http://schemas.microsoft.com/office/drawing/2014/main" id="{DD603050-DA92-4A8D-94F6-F2CD1C8C4B84}"/>
              </a:ext>
            </a:extLst>
          </p:cNvPr>
          <p:cNvSpPr txBox="1"/>
          <p:nvPr/>
        </p:nvSpPr>
        <p:spPr>
          <a:xfrm>
            <a:off x="604108" y="417385"/>
            <a:ext cx="9753600" cy="584775"/>
          </a:xfrm>
          <a:prstGeom prst="rect">
            <a:avLst/>
          </a:prstGeom>
          <a:noFill/>
        </p:spPr>
        <p:txBody>
          <a:bodyPr wrap="square" rtlCol="0">
            <a:spAutoFit/>
          </a:bodyPr>
          <a:lstStyle/>
          <a:p>
            <a:r>
              <a:rPr lang="de-DE" sz="3200" dirty="0"/>
              <a:t>BIM - Anforderungen an Planerverträge:</a:t>
            </a:r>
          </a:p>
        </p:txBody>
      </p:sp>
      <p:sp>
        <p:nvSpPr>
          <p:cNvPr id="3" name="Textfeld 2">
            <a:extLst>
              <a:ext uri="{FF2B5EF4-FFF2-40B4-BE49-F238E27FC236}">
                <a16:creationId xmlns:a16="http://schemas.microsoft.com/office/drawing/2014/main" id="{92C68BE9-8184-44F9-882B-AFFE81D6C8D5}"/>
              </a:ext>
            </a:extLst>
          </p:cNvPr>
          <p:cNvSpPr txBox="1"/>
          <p:nvPr/>
        </p:nvSpPr>
        <p:spPr>
          <a:xfrm>
            <a:off x="604109" y="1349397"/>
            <a:ext cx="11016735" cy="4976427"/>
          </a:xfrm>
          <a:prstGeom prst="rect">
            <a:avLst/>
          </a:prstGeom>
          <a:noFill/>
        </p:spPr>
        <p:txBody>
          <a:bodyPr wrap="square" rtlCol="0">
            <a:spAutoFit/>
          </a:bodyPr>
          <a:lstStyle/>
          <a:p>
            <a:pPr marL="380990" indent="-380990">
              <a:buFont typeface="Arial" panose="020B0604020202020204" pitchFamily="34" charset="0"/>
              <a:buChar char="•"/>
            </a:pPr>
            <a:r>
              <a:rPr lang="de-DE" sz="2667" dirty="0"/>
              <a:t>„</a:t>
            </a:r>
            <a:r>
              <a:rPr lang="de-DE" sz="2667" dirty="0" err="1"/>
              <a:t>Frontloading</a:t>
            </a:r>
            <a:r>
              <a:rPr lang="de-DE" sz="2667" dirty="0"/>
              <a:t>“ – abweichend zum HOAI-Modell werden viele Planungsleistungen bereits in frühen Leistungsphasen erbracht</a:t>
            </a:r>
          </a:p>
          <a:p>
            <a:endParaRPr lang="de-DE" sz="2667" dirty="0"/>
          </a:p>
          <a:p>
            <a:pPr marL="380990" indent="-380990">
              <a:buFont typeface="Arial" panose="020B0604020202020204" pitchFamily="34" charset="0"/>
              <a:buChar char="•"/>
            </a:pPr>
            <a:r>
              <a:rPr lang="de-DE" sz="2667" dirty="0"/>
              <a:t>frühzeitige Konfiguration und vertragliche Bindung des Planungsteams erforderlich</a:t>
            </a:r>
          </a:p>
          <a:p>
            <a:endParaRPr lang="de-DE" sz="2667" dirty="0"/>
          </a:p>
          <a:p>
            <a:pPr marL="380990" indent="-380990">
              <a:buFont typeface="Arial" panose="020B0604020202020204" pitchFamily="34" charset="0"/>
              <a:buChar char="•"/>
            </a:pPr>
            <a:r>
              <a:rPr lang="de-DE" sz="2667" dirty="0"/>
              <a:t>Entscheidung: Wer übernimmt das BIM-Management?</a:t>
            </a:r>
          </a:p>
          <a:p>
            <a:endParaRPr lang="de-DE" sz="2667" dirty="0"/>
          </a:p>
          <a:p>
            <a:pPr marL="380990" indent="-380990">
              <a:buFont typeface="Arial" panose="020B0604020202020204" pitchFamily="34" charset="0"/>
              <a:buChar char="•"/>
            </a:pPr>
            <a:r>
              <a:rPr lang="de-DE" sz="2667" dirty="0"/>
              <a:t>„Leistungsbild BIM“ noch nicht </a:t>
            </a:r>
            <a:r>
              <a:rPr lang="de-DE" sz="2667" i="1" dirty="0"/>
              <a:t>gesetzlich</a:t>
            </a:r>
            <a:r>
              <a:rPr lang="de-DE" sz="2667" dirty="0"/>
              <a:t> standardisiert</a:t>
            </a:r>
          </a:p>
          <a:p>
            <a:endParaRPr lang="de-DE" sz="2667" dirty="0"/>
          </a:p>
          <a:p>
            <a:pPr marL="380990" indent="-380990">
              <a:buFont typeface="Arial" panose="020B0604020202020204" pitchFamily="34" charset="0"/>
              <a:buChar char="•"/>
            </a:pPr>
            <a:r>
              <a:rPr lang="de-DE" sz="2667" dirty="0"/>
              <a:t>Ebenso keine </a:t>
            </a:r>
            <a:r>
              <a:rPr lang="de-DE" sz="2667" i="1" dirty="0"/>
              <a:t>gesetzlichen</a:t>
            </a:r>
            <a:r>
              <a:rPr lang="de-DE" sz="2667" dirty="0"/>
              <a:t> Standards für die Vergütung</a:t>
            </a:r>
          </a:p>
          <a:p>
            <a:pPr marL="380990" indent="-380990">
              <a:buFont typeface="Arial" panose="020B0604020202020204" pitchFamily="34" charset="0"/>
              <a:buChar char="•"/>
            </a:pPr>
            <a:endParaRPr lang="de-DE" sz="2400" dirty="0"/>
          </a:p>
        </p:txBody>
      </p:sp>
      <p:pic>
        <p:nvPicPr>
          <p:cNvPr id="5" name="Grafik 4" descr="http://www.fh-potsdam.de/fileadmin/Resources/Public/images/logo_wh.png">
            <a:hlinkClick r:id="rId2" tgtFrame="&quot;_self&quot;"/>
            <a:extLst>
              <a:ext uri="{FF2B5EF4-FFF2-40B4-BE49-F238E27FC236}">
                <a16:creationId xmlns:a16="http://schemas.microsoft.com/office/drawing/2014/main" id="{10FE05C1-3DCF-4F5E-A503-EF2E2D3B3E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03662813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53C7698-5188-40E1-9E91-5FED9EB6A4CE}"/>
              </a:ext>
            </a:extLst>
          </p:cNvPr>
          <p:cNvSpPr>
            <a:spLocks noGrp="1"/>
          </p:cNvSpPr>
          <p:nvPr>
            <p:ph type="body" sz="quarter" idx="16"/>
          </p:nvPr>
        </p:nvSpPr>
        <p:spPr>
          <a:xfrm>
            <a:off x="5367033" y="1791043"/>
            <a:ext cx="4894591" cy="530116"/>
          </a:xfrm>
        </p:spPr>
        <p:txBody>
          <a:bodyPr/>
          <a:lstStyle/>
          <a:p>
            <a:r>
              <a:rPr lang="de-DE" dirty="0"/>
              <a:t>Einleitung</a:t>
            </a:r>
          </a:p>
        </p:txBody>
      </p:sp>
      <p:sp>
        <p:nvSpPr>
          <p:cNvPr id="14" name="Textplatzhalter 13">
            <a:extLst>
              <a:ext uri="{FF2B5EF4-FFF2-40B4-BE49-F238E27FC236}">
                <a16:creationId xmlns:a16="http://schemas.microsoft.com/office/drawing/2014/main" id="{569F4F77-6547-4024-AE07-CD5863D0579D}"/>
              </a:ext>
            </a:extLst>
          </p:cNvPr>
          <p:cNvSpPr>
            <a:spLocks noGrp="1"/>
          </p:cNvSpPr>
          <p:nvPr>
            <p:ph type="body" sz="quarter" idx="17"/>
          </p:nvPr>
        </p:nvSpPr>
        <p:spPr>
          <a:xfrm>
            <a:off x="5379987" y="2555698"/>
            <a:ext cx="4894591" cy="530116"/>
          </a:xfrm>
          <a:solidFill>
            <a:srgbClr val="FFC000"/>
          </a:solidFill>
        </p:spPr>
        <p:txBody>
          <a:bodyPr/>
          <a:lstStyle/>
          <a:p>
            <a:r>
              <a:rPr lang="de-DE" dirty="0"/>
              <a:t>Neues Bauvertragsrecht - Überblick</a:t>
            </a:r>
          </a:p>
        </p:txBody>
      </p:sp>
      <p:sp>
        <p:nvSpPr>
          <p:cNvPr id="15" name="Textplatzhalter 14">
            <a:extLst>
              <a:ext uri="{FF2B5EF4-FFF2-40B4-BE49-F238E27FC236}">
                <a16:creationId xmlns:a16="http://schemas.microsoft.com/office/drawing/2014/main" id="{73E5A498-C60D-45AF-B8F9-EF023C5A3AD4}"/>
              </a:ext>
            </a:extLst>
          </p:cNvPr>
          <p:cNvSpPr>
            <a:spLocks noGrp="1"/>
          </p:cNvSpPr>
          <p:nvPr>
            <p:ph type="body" sz="quarter" idx="18"/>
          </p:nvPr>
        </p:nvSpPr>
        <p:spPr/>
        <p:txBody>
          <a:bodyPr/>
          <a:lstStyle/>
          <a:p>
            <a:r>
              <a:rPr lang="de-DE" dirty="0"/>
              <a:t>Neues zum Planervertrag §§ 650p-t BGB</a:t>
            </a:r>
          </a:p>
        </p:txBody>
      </p:sp>
      <p:sp>
        <p:nvSpPr>
          <p:cNvPr id="16" name="Textplatzhalter 15">
            <a:extLst>
              <a:ext uri="{FF2B5EF4-FFF2-40B4-BE49-F238E27FC236}">
                <a16:creationId xmlns:a16="http://schemas.microsoft.com/office/drawing/2014/main" id="{D9734589-7432-4472-AFC5-2E886663483F}"/>
              </a:ext>
            </a:extLst>
          </p:cNvPr>
          <p:cNvSpPr>
            <a:spLocks noGrp="1"/>
          </p:cNvSpPr>
          <p:nvPr>
            <p:ph type="body" sz="quarter" idx="19"/>
          </p:nvPr>
        </p:nvSpPr>
        <p:spPr/>
        <p:txBody>
          <a:bodyPr/>
          <a:lstStyle/>
          <a:p>
            <a:r>
              <a:rPr lang="de-DE" dirty="0"/>
              <a:t>Verbraucherschutz, §§ 650q; 650r BGB</a:t>
            </a:r>
          </a:p>
        </p:txBody>
      </p:sp>
      <p:sp>
        <p:nvSpPr>
          <p:cNvPr id="17" name="Textplatzhalter 16">
            <a:extLst>
              <a:ext uri="{FF2B5EF4-FFF2-40B4-BE49-F238E27FC236}">
                <a16:creationId xmlns:a16="http://schemas.microsoft.com/office/drawing/2014/main" id="{965C0D59-4961-4D4C-9FF5-31D41AF2BB4D}"/>
              </a:ext>
            </a:extLst>
          </p:cNvPr>
          <p:cNvSpPr>
            <a:spLocks noGrp="1"/>
          </p:cNvSpPr>
          <p:nvPr>
            <p:ph type="body" sz="quarter" idx="20"/>
          </p:nvPr>
        </p:nvSpPr>
        <p:spPr/>
        <p:txBody>
          <a:bodyPr/>
          <a:lstStyle/>
          <a:p>
            <a:r>
              <a:rPr lang="de-DE" dirty="0"/>
              <a:t>BIM, BGB und HOAI</a:t>
            </a:r>
          </a:p>
        </p:txBody>
      </p:sp>
      <p:sp>
        <p:nvSpPr>
          <p:cNvPr id="18" name="Textplatzhalter 17">
            <a:extLst>
              <a:ext uri="{FF2B5EF4-FFF2-40B4-BE49-F238E27FC236}">
                <a16:creationId xmlns:a16="http://schemas.microsoft.com/office/drawing/2014/main" id="{3A9E5690-2DBC-4270-BF8D-558B15E46041}"/>
              </a:ext>
            </a:extLst>
          </p:cNvPr>
          <p:cNvSpPr>
            <a:spLocks noGrp="1"/>
          </p:cNvSpPr>
          <p:nvPr>
            <p:ph type="body" sz="quarter" idx="21"/>
          </p:nvPr>
        </p:nvSpPr>
        <p:spPr/>
        <p:txBody>
          <a:bodyPr/>
          <a:lstStyle/>
          <a:p>
            <a:r>
              <a:rPr lang="de-DE" dirty="0"/>
              <a:t>Vertragsstrategie Zielfindungsphase</a:t>
            </a:r>
          </a:p>
        </p:txBody>
      </p:sp>
      <p:pic>
        <p:nvPicPr>
          <p:cNvPr id="23" name="Bildplatzhalter 22">
            <a:extLst>
              <a:ext uri="{FF2B5EF4-FFF2-40B4-BE49-F238E27FC236}">
                <a16:creationId xmlns:a16="http://schemas.microsoft.com/office/drawing/2014/main" id="{DA886662-D116-44D3-B214-C0BBC8F902B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279" r="15279"/>
          <a:stretch>
            <a:fillRect/>
          </a:stretch>
        </p:blipFill>
        <p:spPr>
          <a:xfrm>
            <a:off x="1325521" y="2690794"/>
            <a:ext cx="2660548" cy="2551676"/>
          </a:xfrm>
        </p:spPr>
      </p:pic>
      <p:sp>
        <p:nvSpPr>
          <p:cNvPr id="24" name="Titel 1">
            <a:extLst>
              <a:ext uri="{FF2B5EF4-FFF2-40B4-BE49-F238E27FC236}">
                <a16:creationId xmlns:a16="http://schemas.microsoft.com/office/drawing/2014/main" id="{D33B8EB3-657D-49E0-BC62-836C980C6052}"/>
              </a:ext>
            </a:extLst>
          </p:cNvPr>
          <p:cNvSpPr txBox="1">
            <a:spLocks/>
          </p:cNvSpPr>
          <p:nvPr/>
        </p:nvSpPr>
        <p:spPr>
          <a:xfrm>
            <a:off x="286809" y="414593"/>
            <a:ext cx="9974815" cy="860027"/>
          </a:xfrm>
          <a:prstGeom prst="rect">
            <a:avLst/>
          </a:prstGeom>
        </p:spPr>
        <p:txBody>
          <a:bodyPr vert="horz" lIns="121920" tIns="60960" rIns="121920" bIns="60960" rtlCol="0" anchor="t">
            <a:noAutofit/>
          </a:bodyPr>
          <a:lstStyle>
            <a:lvl1pPr algn="l" defTabSz="685800" rtl="0" eaLnBrk="1" latinLnBrk="0" hangingPunct="1">
              <a:lnSpc>
                <a:spcPct val="70000"/>
              </a:lnSpc>
              <a:spcBef>
                <a:spcPct val="0"/>
              </a:spcBef>
              <a:buNone/>
              <a:defRPr sz="3200" b="1" kern="1200">
                <a:solidFill>
                  <a:schemeClr val="tx1"/>
                </a:solidFill>
                <a:latin typeface="Arial Narrow" panose="020B0606020202030204" pitchFamily="34" charset="0"/>
                <a:ea typeface="+mj-ea"/>
                <a:cs typeface="Arial Narrow" panose="020B0606020202030204" pitchFamily="34" charset="0"/>
              </a:defRPr>
            </a:lvl1pPr>
          </a:lstStyle>
          <a:p>
            <a:r>
              <a:rPr lang="de-DE" sz="4267" dirty="0">
                <a:solidFill>
                  <a:srgbClr val="00305D"/>
                </a:solidFill>
              </a:rPr>
              <a:t>Das neue Bauvertragsrecht und BIM</a:t>
            </a:r>
            <a:br>
              <a:rPr lang="de-DE" sz="4267" dirty="0">
                <a:solidFill>
                  <a:srgbClr val="00305D"/>
                </a:solidFill>
              </a:rPr>
            </a:br>
            <a:r>
              <a:rPr lang="de-DE" sz="4267" dirty="0">
                <a:solidFill>
                  <a:srgbClr val="00305D"/>
                </a:solidFill>
              </a:rPr>
              <a:t>Bedeutung für Auftraggeber &amp; Auftragnehmer</a:t>
            </a:r>
            <a:endParaRPr lang="de-DE" sz="4267" dirty="0"/>
          </a:p>
        </p:txBody>
      </p:sp>
      <p:pic>
        <p:nvPicPr>
          <p:cNvPr id="10" name="Grafik 9" descr="http://www.fh-potsdam.de/fileadmin/Resources/Public/images/logo_wh.png">
            <a:hlinkClick r:id="rId3" tgtFrame="&quot;_self&quot;"/>
            <a:extLst>
              <a:ext uri="{FF2B5EF4-FFF2-40B4-BE49-F238E27FC236}">
                <a16:creationId xmlns:a16="http://schemas.microsoft.com/office/drawing/2014/main" id="{AA6E663A-B753-49BC-A5F9-C4532A8E6E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1525476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Prof. Dr. Gerald Süchting (Potsdam, Berlin) </a:t>
            </a:r>
          </a:p>
        </p:txBody>
      </p:sp>
      <p:graphicFrame>
        <p:nvGraphicFramePr>
          <p:cNvPr id="3" name="Objekt 2">
            <a:extLst>
              <a:ext uri="{FF2B5EF4-FFF2-40B4-BE49-F238E27FC236}">
                <a16:creationId xmlns:a16="http://schemas.microsoft.com/office/drawing/2014/main" id="{A24A34A0-2EFA-4E06-99B5-53C2BB3125DD}"/>
              </a:ext>
            </a:extLst>
          </p:cNvPr>
          <p:cNvGraphicFramePr>
            <a:graphicFrameLocks noChangeAspect="1"/>
          </p:cNvGraphicFramePr>
          <p:nvPr>
            <p:extLst>
              <p:ext uri="{D42A27DB-BD31-4B8C-83A1-F6EECF244321}">
                <p14:modId xmlns:p14="http://schemas.microsoft.com/office/powerpoint/2010/main" val="3412913388"/>
              </p:ext>
            </p:extLst>
          </p:nvPr>
        </p:nvGraphicFramePr>
        <p:xfrm>
          <a:off x="5525717" y="2639484"/>
          <a:ext cx="1694748" cy="1579033"/>
        </p:xfrm>
        <a:graphic>
          <a:graphicData uri="http://schemas.openxmlformats.org/presentationml/2006/ole">
            <mc:AlternateContent xmlns:mc="http://schemas.openxmlformats.org/markup-compatibility/2006">
              <mc:Choice xmlns:v="urn:schemas-microsoft-com:vml" Requires="v">
                <p:oleObj spid="_x0000_s13389" name="Acrobat Document" r:id="rId3" imgW="4533840" imgH="6415920" progId="AcroExch.Document.DC">
                  <p:embed/>
                </p:oleObj>
              </mc:Choice>
              <mc:Fallback>
                <p:oleObj name="Acrobat Document" r:id="rId3" imgW="4533840" imgH="6415920" progId="AcroExch.Document.DC">
                  <p:embed/>
                  <p:pic>
                    <p:nvPicPr>
                      <p:cNvPr id="3" name="Objekt 2">
                        <a:extLst>
                          <a:ext uri="{FF2B5EF4-FFF2-40B4-BE49-F238E27FC236}">
                            <a16:creationId xmlns:a16="http://schemas.microsoft.com/office/drawing/2014/main" id="{A24A34A0-2EFA-4E06-99B5-53C2BB3125DD}"/>
                          </a:ext>
                        </a:extLst>
                      </p:cNvPr>
                      <p:cNvPicPr/>
                      <p:nvPr/>
                    </p:nvPicPr>
                    <p:blipFill>
                      <a:blip r:embed="rId4"/>
                      <a:stretch>
                        <a:fillRect/>
                      </a:stretch>
                    </p:blipFill>
                    <p:spPr>
                      <a:xfrm>
                        <a:off x="5525717" y="2639484"/>
                        <a:ext cx="1694748" cy="1579033"/>
                      </a:xfrm>
                      <a:prstGeom prst="rect">
                        <a:avLst/>
                      </a:prstGeom>
                      <a:solidFill>
                        <a:srgbClr val="FFC000"/>
                      </a:solidFill>
                    </p:spPr>
                  </p:pic>
                </p:oleObj>
              </mc:Fallback>
            </mc:AlternateContent>
          </a:graphicData>
        </a:graphic>
      </p:graphicFrame>
      <p:pic>
        <p:nvPicPr>
          <p:cNvPr id="5" name="Grafik 4">
            <a:extLst>
              <a:ext uri="{FF2B5EF4-FFF2-40B4-BE49-F238E27FC236}">
                <a16:creationId xmlns:a16="http://schemas.microsoft.com/office/drawing/2014/main" id="{17939DD1-6CEC-46FA-80EC-79BE18F20F1E}"/>
              </a:ext>
            </a:extLst>
          </p:cNvPr>
          <p:cNvPicPr>
            <a:picLocks noChangeAspect="1"/>
          </p:cNvPicPr>
          <p:nvPr/>
        </p:nvPicPr>
        <p:blipFill>
          <a:blip r:embed="rId5"/>
          <a:stretch>
            <a:fillRect/>
          </a:stretch>
        </p:blipFill>
        <p:spPr>
          <a:xfrm>
            <a:off x="1015101" y="688520"/>
            <a:ext cx="8738499" cy="1346277"/>
          </a:xfrm>
          <a:prstGeom prst="rect">
            <a:avLst/>
          </a:prstGeom>
        </p:spPr>
      </p:pic>
      <p:sp>
        <p:nvSpPr>
          <p:cNvPr id="6" name="Textfeld 5">
            <a:extLst>
              <a:ext uri="{FF2B5EF4-FFF2-40B4-BE49-F238E27FC236}">
                <a16:creationId xmlns:a16="http://schemas.microsoft.com/office/drawing/2014/main" id="{46DE422B-1A3A-45FE-AF82-7C48DE277E77}"/>
              </a:ext>
            </a:extLst>
          </p:cNvPr>
          <p:cNvSpPr txBox="1"/>
          <p:nvPr/>
        </p:nvSpPr>
        <p:spPr>
          <a:xfrm>
            <a:off x="1015103" y="4823204"/>
            <a:ext cx="8738499" cy="913199"/>
          </a:xfrm>
          <a:prstGeom prst="rect">
            <a:avLst/>
          </a:prstGeom>
          <a:noFill/>
        </p:spPr>
        <p:txBody>
          <a:bodyPr wrap="square" rtlCol="0">
            <a:spAutoFit/>
          </a:bodyPr>
          <a:lstStyle/>
          <a:p>
            <a:r>
              <a:rPr lang="de-DE" sz="2667" dirty="0"/>
              <a:t>Das Gesetz im Wortlaut: BR-Ds. 199/17 vom 10.03.2017 - .pdf-Datei bitte durch Doppelklick auf das </a:t>
            </a:r>
            <a:r>
              <a:rPr lang="de-DE" sz="2667" dirty="0" err="1"/>
              <a:t>Farbfeld</a:t>
            </a:r>
            <a:r>
              <a:rPr lang="de-DE" sz="2667" dirty="0"/>
              <a:t> aktivieren</a:t>
            </a:r>
          </a:p>
        </p:txBody>
      </p:sp>
      <p:pic>
        <p:nvPicPr>
          <p:cNvPr id="7" name="Grafik 6" descr="http://www.fh-potsdam.de/fileadmin/Resources/Public/images/logo_wh.png">
            <a:hlinkClick r:id="rId6" tgtFrame="&quot;_self&quot;"/>
            <a:extLst>
              <a:ext uri="{FF2B5EF4-FFF2-40B4-BE49-F238E27FC236}">
                <a16:creationId xmlns:a16="http://schemas.microsoft.com/office/drawing/2014/main" id="{CBC42031-6E81-4B00-9B10-7A26911A747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8912421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3" name="Textfeld 2">
            <a:extLst>
              <a:ext uri="{FF2B5EF4-FFF2-40B4-BE49-F238E27FC236}">
                <a16:creationId xmlns:a16="http://schemas.microsoft.com/office/drawing/2014/main" id="{7FDEA6B7-AA03-4C79-822C-131B0137A108}"/>
              </a:ext>
            </a:extLst>
          </p:cNvPr>
          <p:cNvSpPr txBox="1"/>
          <p:nvPr/>
        </p:nvSpPr>
        <p:spPr>
          <a:xfrm>
            <a:off x="538205" y="322165"/>
            <a:ext cx="9446055" cy="1569660"/>
          </a:xfrm>
          <a:prstGeom prst="rect">
            <a:avLst/>
          </a:prstGeom>
          <a:noFill/>
        </p:spPr>
        <p:txBody>
          <a:bodyPr wrap="square" rtlCol="0">
            <a:spAutoFit/>
          </a:bodyPr>
          <a:lstStyle/>
          <a:p>
            <a:r>
              <a:rPr lang="de-DE" sz="3200" dirty="0"/>
              <a:t>Reform des Bauvertragsrecht – Überblick über wesentliche allgemeine Änderungen (§§=neue Fassung):</a:t>
            </a:r>
          </a:p>
        </p:txBody>
      </p:sp>
      <p:sp>
        <p:nvSpPr>
          <p:cNvPr id="8" name="Textfeld 7">
            <a:extLst>
              <a:ext uri="{FF2B5EF4-FFF2-40B4-BE49-F238E27FC236}">
                <a16:creationId xmlns:a16="http://schemas.microsoft.com/office/drawing/2014/main" id="{468D1934-465C-4F61-B264-A736ED7936CB}"/>
              </a:ext>
            </a:extLst>
          </p:cNvPr>
          <p:cNvSpPr txBox="1"/>
          <p:nvPr/>
        </p:nvSpPr>
        <p:spPr>
          <a:xfrm>
            <a:off x="538204" y="1715577"/>
            <a:ext cx="11445104" cy="4771114"/>
          </a:xfrm>
          <a:prstGeom prst="rect">
            <a:avLst/>
          </a:prstGeom>
          <a:noFill/>
        </p:spPr>
        <p:txBody>
          <a:bodyPr wrap="square" rtlCol="0">
            <a:spAutoFit/>
          </a:bodyPr>
          <a:lstStyle/>
          <a:p>
            <a:pPr marL="380990" indent="-380990">
              <a:buFont typeface="Arial" panose="020B0604020202020204" pitchFamily="34" charset="0"/>
              <a:buChar char="•"/>
            </a:pPr>
            <a:r>
              <a:rPr lang="de-DE" sz="2667" dirty="0"/>
              <a:t>§ 632 a BGB: Abschlagszahlungen geschuldet in Höhe </a:t>
            </a:r>
            <a:r>
              <a:rPr lang="de-DE" sz="2667" b="1" dirty="0"/>
              <a:t>des Wertes </a:t>
            </a:r>
            <a:r>
              <a:rPr lang="de-DE" sz="2667" dirty="0"/>
              <a:t>der erbrachten Leistungen</a:t>
            </a:r>
          </a:p>
          <a:p>
            <a:pPr marL="380990" indent="-380990">
              <a:buFont typeface="Arial" panose="020B0604020202020204" pitchFamily="34" charset="0"/>
              <a:buChar char="•"/>
            </a:pPr>
            <a:endParaRPr lang="de-DE" sz="2667" dirty="0"/>
          </a:p>
          <a:p>
            <a:pPr marL="380990" indent="-380990">
              <a:buFont typeface="Arial" panose="020B0604020202020204" pitchFamily="34" charset="0"/>
              <a:buChar char="•"/>
            </a:pPr>
            <a:r>
              <a:rPr lang="de-DE" sz="2667" dirty="0"/>
              <a:t>§ 640 Abs. 2 BGB: Abnahmefiktion nach Fertigstellung und Ablauf einer angemessenen Frist ohne Mängelrüge (</a:t>
            </a:r>
            <a:r>
              <a:rPr lang="de-DE" sz="2667" b="1" dirty="0"/>
              <a:t>Erklärungsobliegenheit</a:t>
            </a:r>
            <a:r>
              <a:rPr lang="de-DE" sz="2667" dirty="0"/>
              <a:t> des AG)</a:t>
            </a:r>
          </a:p>
          <a:p>
            <a:pPr marL="380990" indent="-380990">
              <a:buFont typeface="Arial" panose="020B0604020202020204" pitchFamily="34" charset="0"/>
              <a:buChar char="•"/>
            </a:pPr>
            <a:endParaRPr lang="de-DE" sz="2667" dirty="0"/>
          </a:p>
          <a:p>
            <a:pPr marL="380990" indent="-380990">
              <a:buFont typeface="Arial" panose="020B0604020202020204" pitchFamily="34" charset="0"/>
              <a:buChar char="•"/>
            </a:pPr>
            <a:r>
              <a:rPr lang="de-DE" sz="2667" dirty="0"/>
              <a:t>§ 648a Abs. 2 BGB: Kündigung aus wichtigem Grund auch </a:t>
            </a:r>
            <a:r>
              <a:rPr lang="de-DE" sz="2667" b="1" dirty="0"/>
              <a:t>als Teilkündigung </a:t>
            </a:r>
            <a:r>
              <a:rPr lang="de-DE" sz="2667" dirty="0"/>
              <a:t>möglich</a:t>
            </a:r>
          </a:p>
          <a:p>
            <a:pPr marL="380990" indent="-380990">
              <a:buFont typeface="Arial" panose="020B0604020202020204" pitchFamily="34" charset="0"/>
              <a:buChar char="•"/>
            </a:pPr>
            <a:endParaRPr lang="de-DE" sz="2667" dirty="0"/>
          </a:p>
          <a:p>
            <a:r>
              <a:rPr lang="de-DE" sz="3200" dirty="0"/>
              <a:t>Diese neuen Regelungen gelten für den Bauvertrag und für den Architekten- und Ingenieurvertrag!</a:t>
            </a:r>
          </a:p>
        </p:txBody>
      </p:sp>
      <p:pic>
        <p:nvPicPr>
          <p:cNvPr id="5" name="Grafik 4" descr="http://www.fh-potsdam.de/fileadmin/Resources/Public/images/logo_wh.png">
            <a:hlinkClick r:id="rId2" tgtFrame="&quot;_self&quot;"/>
            <a:extLst>
              <a:ext uri="{FF2B5EF4-FFF2-40B4-BE49-F238E27FC236}">
                <a16:creationId xmlns:a16="http://schemas.microsoft.com/office/drawing/2014/main" id="{BF037BDF-9227-4881-B36E-F235857AAB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7885668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3" name="Textfeld 2">
            <a:extLst>
              <a:ext uri="{FF2B5EF4-FFF2-40B4-BE49-F238E27FC236}">
                <a16:creationId xmlns:a16="http://schemas.microsoft.com/office/drawing/2014/main" id="{7FDEA6B7-AA03-4C79-822C-131B0137A108}"/>
              </a:ext>
            </a:extLst>
          </p:cNvPr>
          <p:cNvSpPr txBox="1"/>
          <p:nvPr/>
        </p:nvSpPr>
        <p:spPr>
          <a:xfrm>
            <a:off x="538205" y="322166"/>
            <a:ext cx="9446055" cy="584775"/>
          </a:xfrm>
          <a:prstGeom prst="rect">
            <a:avLst/>
          </a:prstGeom>
          <a:noFill/>
        </p:spPr>
        <p:txBody>
          <a:bodyPr wrap="square" rtlCol="0">
            <a:spAutoFit/>
          </a:bodyPr>
          <a:lstStyle/>
          <a:p>
            <a:r>
              <a:rPr lang="de-DE" sz="3200" dirty="0"/>
              <a:t>Neues zum Bauvertrag </a:t>
            </a:r>
            <a:r>
              <a:rPr lang="de-DE" sz="2667" dirty="0"/>
              <a:t>(§§ 650a-650o BGB = neue Fassung):</a:t>
            </a:r>
          </a:p>
        </p:txBody>
      </p:sp>
      <p:sp>
        <p:nvSpPr>
          <p:cNvPr id="8" name="Textfeld 7">
            <a:extLst>
              <a:ext uri="{FF2B5EF4-FFF2-40B4-BE49-F238E27FC236}">
                <a16:creationId xmlns:a16="http://schemas.microsoft.com/office/drawing/2014/main" id="{468D1934-465C-4F61-B264-A736ED7936CB}"/>
              </a:ext>
            </a:extLst>
          </p:cNvPr>
          <p:cNvSpPr txBox="1"/>
          <p:nvPr/>
        </p:nvSpPr>
        <p:spPr>
          <a:xfrm>
            <a:off x="538205" y="1398961"/>
            <a:ext cx="11445104" cy="4278672"/>
          </a:xfrm>
          <a:prstGeom prst="rect">
            <a:avLst/>
          </a:prstGeom>
          <a:noFill/>
        </p:spPr>
        <p:txBody>
          <a:bodyPr wrap="square" rtlCol="0">
            <a:spAutoFit/>
          </a:bodyPr>
          <a:lstStyle/>
          <a:p>
            <a:pPr marL="380990" indent="-380990">
              <a:buFont typeface="Arial" panose="020B0604020202020204" pitchFamily="34" charset="0"/>
              <a:buChar char="•"/>
            </a:pPr>
            <a:r>
              <a:rPr lang="de-DE" sz="2667" dirty="0"/>
              <a:t>§ 650b BGB: </a:t>
            </a:r>
            <a:r>
              <a:rPr lang="de-DE" sz="2667" b="1" dirty="0"/>
              <a:t>Anordnungsrecht</a:t>
            </a:r>
            <a:r>
              <a:rPr lang="de-DE" sz="2667" dirty="0"/>
              <a:t> des Bestellers / einseitige Änderung des Vertrags</a:t>
            </a:r>
          </a:p>
          <a:p>
            <a:pPr marL="380990" indent="-380990">
              <a:buFont typeface="Arial" panose="020B0604020202020204" pitchFamily="34" charset="0"/>
              <a:buChar char="•"/>
            </a:pPr>
            <a:endParaRPr lang="de-DE" sz="2667" dirty="0"/>
          </a:p>
          <a:p>
            <a:pPr marL="380990" indent="-380990">
              <a:buFont typeface="Arial" panose="020B0604020202020204" pitchFamily="34" charset="0"/>
              <a:buChar char="•"/>
            </a:pPr>
            <a:r>
              <a:rPr lang="de-DE" sz="2667" dirty="0"/>
              <a:t>§ 650c BGB: </a:t>
            </a:r>
            <a:r>
              <a:rPr lang="de-DE" sz="2667" b="1" dirty="0"/>
              <a:t>Vergütungsanpassung</a:t>
            </a:r>
            <a:r>
              <a:rPr lang="de-DE" sz="2667" dirty="0"/>
              <a:t> bei Leistungsänderungen</a:t>
            </a:r>
          </a:p>
          <a:p>
            <a:endParaRPr lang="de-DE" sz="2667" dirty="0"/>
          </a:p>
          <a:p>
            <a:pPr marL="380990" indent="-380990">
              <a:buFont typeface="Arial" panose="020B0604020202020204" pitchFamily="34" charset="0"/>
              <a:buChar char="•"/>
            </a:pPr>
            <a:r>
              <a:rPr lang="de-DE" sz="2667" dirty="0"/>
              <a:t>§ 650i-650n BGB: </a:t>
            </a:r>
            <a:r>
              <a:rPr lang="de-DE" sz="2667" b="1" dirty="0"/>
              <a:t>Widerrufsrecht</a:t>
            </a:r>
            <a:r>
              <a:rPr lang="de-DE" sz="2667" dirty="0"/>
              <a:t> bei Verbraucherbauvertrag</a:t>
            </a:r>
          </a:p>
          <a:p>
            <a:endParaRPr lang="de-DE" sz="2667" dirty="0"/>
          </a:p>
          <a:p>
            <a:endParaRPr lang="de-DE" sz="2667" dirty="0"/>
          </a:p>
          <a:p>
            <a:endParaRPr lang="de-DE" sz="2667" dirty="0"/>
          </a:p>
          <a:p>
            <a:r>
              <a:rPr lang="de-DE" sz="3200" dirty="0"/>
              <a:t>Diese Regelungen gelten für den </a:t>
            </a:r>
            <a:r>
              <a:rPr lang="de-DE" sz="3200" u="sng" dirty="0"/>
              <a:t>Bau</a:t>
            </a:r>
            <a:r>
              <a:rPr lang="de-DE" sz="3200" dirty="0"/>
              <a:t>vertrag!</a:t>
            </a:r>
          </a:p>
        </p:txBody>
      </p:sp>
      <p:pic>
        <p:nvPicPr>
          <p:cNvPr id="5" name="Grafik 4" descr="http://www.fh-potsdam.de/fileadmin/Resources/Public/images/logo_wh.png">
            <a:hlinkClick r:id="rId2" tgtFrame="&quot;_self&quot;"/>
            <a:extLst>
              <a:ext uri="{FF2B5EF4-FFF2-40B4-BE49-F238E27FC236}">
                <a16:creationId xmlns:a16="http://schemas.microsoft.com/office/drawing/2014/main" id="{A6F8380E-2C7C-48C7-BBAD-1FCAD906DE9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12439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322730"/>
            <a:ext cx="10515600" cy="6165700"/>
          </a:xfrm>
        </p:spPr>
        <p:txBody>
          <a:bodyPr>
            <a:normAutofit/>
          </a:bodyPr>
          <a:lstStyle/>
          <a:p>
            <a:pPr lvl="0"/>
            <a:r>
              <a:rPr lang="de-DE" sz="1400" b="1" dirty="0"/>
              <a:t>Werkvertrag</a:t>
            </a:r>
            <a:br>
              <a:rPr lang="de-DE" sz="1400" dirty="0"/>
            </a:br>
            <a:r>
              <a:rPr lang="de-DE" sz="1400" dirty="0"/>
              <a:t> </a:t>
            </a:r>
            <a:br>
              <a:rPr lang="de-DE" sz="1400" dirty="0"/>
            </a:br>
            <a:r>
              <a:rPr lang="de-DE" sz="1400" dirty="0"/>
              <a:t>Der Werkvertrag ist durch den Erfolgscharakter, also „</a:t>
            </a:r>
            <a:r>
              <a:rPr lang="de-DE" sz="1400" i="1" dirty="0"/>
              <a:t>die entgeltliche Schöpfung des Werkes für den Besteller</a:t>
            </a:r>
            <a:r>
              <a:rPr lang="de-DE" sz="1400" dirty="0"/>
              <a:t>“ (BGH NJW 1977, 379) geprägt.</a:t>
            </a:r>
            <a:br>
              <a:rPr lang="de-DE" sz="1400" dirty="0"/>
            </a:br>
            <a:r>
              <a:rPr lang="de-DE" sz="1400" dirty="0"/>
              <a:t> </a:t>
            </a:r>
            <a:br>
              <a:rPr lang="de-DE" sz="1400" dirty="0"/>
            </a:br>
            <a:r>
              <a:rPr lang="de-DE" sz="1400" dirty="0"/>
              <a:t>So „</a:t>
            </a:r>
            <a:r>
              <a:rPr lang="de-DE" sz="1400" i="1" dirty="0"/>
              <a:t>schuldet beim Werkvertrag der Unternehmer einen bestimmten Erfolg (§ 631 Abs. 2 BGB). Er hat deswegen nach Maßgabe der §§ 633 ff. BGB […] auch für die Mangelfreiheit seines Werkes einzustehen, ohne dass es - mit Ausnahme der in § 635 BGB geregelten Verpflichtung zur Leistung von Schadensersatz - darauf ankommt, ob er die Schlechtleistung zu vertreten hat</a:t>
            </a:r>
            <a:r>
              <a:rPr lang="de-DE" sz="1400" dirty="0"/>
              <a:t>“ (BGH II ZR 12/01 Rn. 8).</a:t>
            </a:r>
            <a:br>
              <a:rPr lang="de-DE" sz="1400" dirty="0"/>
            </a:br>
            <a:r>
              <a:rPr lang="de-DE" sz="1400" dirty="0"/>
              <a:t> </a:t>
            </a:r>
            <a:br>
              <a:rPr lang="de-DE" sz="1400" dirty="0"/>
            </a:br>
            <a:r>
              <a:rPr lang="de-DE" sz="1400" dirty="0"/>
              <a:t>Dabei ist die „</a:t>
            </a:r>
            <a:r>
              <a:rPr lang="de-DE" sz="1400" i="1" dirty="0"/>
              <a:t>für den Werkvertrag typische Schöpfung eines Werkes gerade für den Besteller im Mittelpunkt der vertraglichen Beziehung</a:t>
            </a:r>
            <a:r>
              <a:rPr lang="de-DE" sz="1400" dirty="0"/>
              <a:t>“ (BGH NJW 1983, 1489, 1490).</a:t>
            </a:r>
            <a:br>
              <a:rPr lang="de-DE" sz="1400" dirty="0"/>
            </a:br>
            <a:r>
              <a:rPr lang="de-DE" sz="1400" dirty="0"/>
              <a:t> </a:t>
            </a:r>
            <a:br>
              <a:rPr lang="de-DE" sz="1400" dirty="0"/>
            </a:br>
            <a:r>
              <a:rPr lang="de-DE" sz="1400" dirty="0"/>
              <a:t>„</a:t>
            </a:r>
            <a:r>
              <a:rPr lang="de-DE" sz="1400" i="1" dirty="0"/>
              <a:t>Verpflichte[t] sich ein Unternehmer dazu, eine bestimmte Sache herzustellen und an seinem Vertragspartner zu übereignen, [ist] Werkvertragsrecht […] anzuwenden […], wenn die Herstellung einer konkreten Sache den Schwerpunkt der Pflichten des Unternehmers bilde[t]</a:t>
            </a:r>
            <a:r>
              <a:rPr lang="de-DE" sz="1400" dirty="0"/>
              <a:t>“ (BGH NJW 2009, 2877).</a:t>
            </a:r>
            <a:br>
              <a:rPr lang="de-DE" sz="1400" dirty="0"/>
            </a:br>
            <a:r>
              <a:rPr lang="de-DE" sz="1400" dirty="0"/>
              <a:t> </a:t>
            </a:r>
            <a:br>
              <a:rPr lang="de-DE" sz="1400" dirty="0"/>
            </a:br>
            <a:r>
              <a:rPr lang="de-DE" sz="1400" dirty="0"/>
              <a:t> „</a:t>
            </a:r>
            <a:r>
              <a:rPr lang="de-DE" sz="1400" i="1" dirty="0"/>
              <a:t>Einer Herstellungspflicht komme besonders Gewicht zu, wenn sie ganz wesentlich von geistigen Planungs-, Konstruktions-, und Implementierungsleistungen begleitet oder geprägt sei</a:t>
            </a:r>
            <a:r>
              <a:rPr lang="de-DE" sz="1400" dirty="0"/>
              <a:t>“ (BGH NJW 2009 a.a.O.).</a:t>
            </a:r>
            <a:br>
              <a:rPr lang="de-DE" sz="1400" dirty="0"/>
            </a:br>
            <a:r>
              <a:rPr lang="de-DE" sz="1400" dirty="0"/>
              <a:t> </a:t>
            </a:r>
            <a:br>
              <a:rPr lang="de-DE" sz="1400" dirty="0"/>
            </a:br>
            <a:r>
              <a:rPr lang="de-DE" sz="1400" dirty="0"/>
              <a:t>„</a:t>
            </a:r>
            <a:r>
              <a:rPr lang="de-DE" sz="1400" i="1" dirty="0"/>
              <a:t>Ohne Bedeutung ist es, ob die Parteien den Vertrag als Kaufvertrag und sich selbst als Käufer und Verkäufer bezeichnet haben</a:t>
            </a:r>
            <a:r>
              <a:rPr lang="de-DE" sz="1400" dirty="0"/>
              <a:t>“ (BGH NJW 2007, 3275, 3276).</a:t>
            </a:r>
            <a:br>
              <a:rPr lang="de-DE" sz="1400" dirty="0"/>
            </a:br>
            <a:r>
              <a:rPr lang="de-DE" sz="1400" dirty="0"/>
              <a:t> </a:t>
            </a:r>
            <a:br>
              <a:rPr lang="de-DE" sz="1400" dirty="0"/>
            </a:br>
            <a:r>
              <a:rPr lang="de-DE" sz="1400" dirty="0"/>
              <a:t>„</a:t>
            </a:r>
            <a:r>
              <a:rPr lang="de-DE" sz="1400" i="1" dirty="0"/>
              <a:t>Beim Dienstvertrag wird die Tätigkeit als solche geschuldet, beim Werkvertrag dagegen der Erfolg. Demgemäß trägt beim letzteren der Unternehmer die Gefahr und hat in der Regel einen Vergütungsanspruch nur bei Ablieferung des Arbeitsergebnisses während beim Dienstvertrag bereits das Tätigwerden den Leistungsinhalt darstellt</a:t>
            </a:r>
            <a:r>
              <a:rPr lang="de-DE" sz="1400" dirty="0"/>
              <a:t>“ (BGH NJW 1967, 719, 720).</a:t>
            </a:r>
            <a:br>
              <a:rPr lang="de-DE" sz="1400" dirty="0"/>
            </a:br>
            <a:r>
              <a:rPr lang="de-DE" sz="1400" dirty="0"/>
              <a:t> </a:t>
            </a:r>
            <a:br>
              <a:rPr lang="de-DE" sz="1400" dirty="0"/>
            </a:br>
            <a:r>
              <a:rPr lang="de-DE" sz="1400" dirty="0"/>
              <a:t>„</a:t>
            </a:r>
            <a:r>
              <a:rPr lang="de-DE" sz="1400" i="1" dirty="0"/>
              <a:t>Nach § 631 II BGB kann Gegenstand eines Werkvertrages sowohl die Herstellung oder die Veränderung einer Sache als auch ein anderer durch Arbeit oder Dienstleistung herbeizuführender Erfolg sein. Für den Werkvertrag kennzeichnend ist nach ständiger Rechtsprechung des Bundesgerichtshofes, dass ein erfolgsbezogener Beitrag zur Verwirklichung eines Werkes zu leisten ist</a:t>
            </a:r>
            <a:r>
              <a:rPr lang="de-DE" sz="1400" dirty="0"/>
              <a:t>“ (BGH BauR 2002, 315, 316; 1982, 79, 81).</a:t>
            </a:r>
            <a:br>
              <a:rPr lang="de-DE" sz="1400" dirty="0"/>
            </a:br>
            <a:endParaRPr lang="de-DE" sz="1400" dirty="0"/>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19</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42633433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53C7698-5188-40E1-9E91-5FED9EB6A4CE}"/>
              </a:ext>
            </a:extLst>
          </p:cNvPr>
          <p:cNvSpPr>
            <a:spLocks noGrp="1"/>
          </p:cNvSpPr>
          <p:nvPr>
            <p:ph type="body" sz="quarter" idx="16"/>
          </p:nvPr>
        </p:nvSpPr>
        <p:spPr>
          <a:xfrm>
            <a:off x="5367033" y="1791043"/>
            <a:ext cx="4894591" cy="530116"/>
          </a:xfrm>
        </p:spPr>
        <p:txBody>
          <a:bodyPr/>
          <a:lstStyle/>
          <a:p>
            <a:r>
              <a:rPr lang="de-DE" dirty="0"/>
              <a:t>Einleitung</a:t>
            </a:r>
          </a:p>
        </p:txBody>
      </p:sp>
      <p:sp>
        <p:nvSpPr>
          <p:cNvPr id="14" name="Textplatzhalter 13">
            <a:extLst>
              <a:ext uri="{FF2B5EF4-FFF2-40B4-BE49-F238E27FC236}">
                <a16:creationId xmlns:a16="http://schemas.microsoft.com/office/drawing/2014/main" id="{569F4F77-6547-4024-AE07-CD5863D0579D}"/>
              </a:ext>
            </a:extLst>
          </p:cNvPr>
          <p:cNvSpPr>
            <a:spLocks noGrp="1"/>
          </p:cNvSpPr>
          <p:nvPr>
            <p:ph type="body" sz="quarter" idx="17"/>
          </p:nvPr>
        </p:nvSpPr>
        <p:spPr>
          <a:xfrm>
            <a:off x="5379987" y="2555698"/>
            <a:ext cx="4894591" cy="530116"/>
          </a:xfrm>
        </p:spPr>
        <p:txBody>
          <a:bodyPr/>
          <a:lstStyle/>
          <a:p>
            <a:r>
              <a:rPr lang="de-DE" dirty="0"/>
              <a:t>Neues Bauvertragsrecht - Überblick</a:t>
            </a:r>
          </a:p>
        </p:txBody>
      </p:sp>
      <p:sp>
        <p:nvSpPr>
          <p:cNvPr id="15" name="Textplatzhalter 14">
            <a:extLst>
              <a:ext uri="{FF2B5EF4-FFF2-40B4-BE49-F238E27FC236}">
                <a16:creationId xmlns:a16="http://schemas.microsoft.com/office/drawing/2014/main" id="{73E5A498-C60D-45AF-B8F9-EF023C5A3AD4}"/>
              </a:ext>
            </a:extLst>
          </p:cNvPr>
          <p:cNvSpPr>
            <a:spLocks noGrp="1"/>
          </p:cNvSpPr>
          <p:nvPr>
            <p:ph type="body" sz="quarter" idx="18"/>
          </p:nvPr>
        </p:nvSpPr>
        <p:spPr>
          <a:solidFill>
            <a:srgbClr val="FFC000"/>
          </a:solidFill>
        </p:spPr>
        <p:txBody>
          <a:bodyPr/>
          <a:lstStyle/>
          <a:p>
            <a:r>
              <a:rPr lang="de-DE" dirty="0"/>
              <a:t>Neues zum Planervertrag §§ 650p-t BGB</a:t>
            </a:r>
          </a:p>
        </p:txBody>
      </p:sp>
      <p:sp>
        <p:nvSpPr>
          <p:cNvPr id="16" name="Textplatzhalter 15">
            <a:extLst>
              <a:ext uri="{FF2B5EF4-FFF2-40B4-BE49-F238E27FC236}">
                <a16:creationId xmlns:a16="http://schemas.microsoft.com/office/drawing/2014/main" id="{D9734589-7432-4472-AFC5-2E886663483F}"/>
              </a:ext>
            </a:extLst>
          </p:cNvPr>
          <p:cNvSpPr>
            <a:spLocks noGrp="1"/>
          </p:cNvSpPr>
          <p:nvPr>
            <p:ph type="body" sz="quarter" idx="19"/>
          </p:nvPr>
        </p:nvSpPr>
        <p:spPr/>
        <p:txBody>
          <a:bodyPr/>
          <a:lstStyle/>
          <a:p>
            <a:r>
              <a:rPr lang="de-DE" dirty="0"/>
              <a:t>Verbraucherschutz, §§ 650q; 650r BGB</a:t>
            </a:r>
          </a:p>
        </p:txBody>
      </p:sp>
      <p:sp>
        <p:nvSpPr>
          <p:cNvPr id="17" name="Textplatzhalter 16">
            <a:extLst>
              <a:ext uri="{FF2B5EF4-FFF2-40B4-BE49-F238E27FC236}">
                <a16:creationId xmlns:a16="http://schemas.microsoft.com/office/drawing/2014/main" id="{965C0D59-4961-4D4C-9FF5-31D41AF2BB4D}"/>
              </a:ext>
            </a:extLst>
          </p:cNvPr>
          <p:cNvSpPr>
            <a:spLocks noGrp="1"/>
          </p:cNvSpPr>
          <p:nvPr>
            <p:ph type="body" sz="quarter" idx="20"/>
          </p:nvPr>
        </p:nvSpPr>
        <p:spPr/>
        <p:txBody>
          <a:bodyPr/>
          <a:lstStyle/>
          <a:p>
            <a:r>
              <a:rPr lang="de-DE" dirty="0"/>
              <a:t>BIM, BGB und HOAI</a:t>
            </a:r>
          </a:p>
        </p:txBody>
      </p:sp>
      <p:sp>
        <p:nvSpPr>
          <p:cNvPr id="18" name="Textplatzhalter 17">
            <a:extLst>
              <a:ext uri="{FF2B5EF4-FFF2-40B4-BE49-F238E27FC236}">
                <a16:creationId xmlns:a16="http://schemas.microsoft.com/office/drawing/2014/main" id="{3A9E5690-2DBC-4270-BF8D-558B15E46041}"/>
              </a:ext>
            </a:extLst>
          </p:cNvPr>
          <p:cNvSpPr>
            <a:spLocks noGrp="1"/>
          </p:cNvSpPr>
          <p:nvPr>
            <p:ph type="body" sz="quarter" idx="21"/>
          </p:nvPr>
        </p:nvSpPr>
        <p:spPr/>
        <p:txBody>
          <a:bodyPr/>
          <a:lstStyle/>
          <a:p>
            <a:r>
              <a:rPr lang="de-DE" dirty="0"/>
              <a:t>Vertragsstrategie Zielfindungsphase</a:t>
            </a:r>
          </a:p>
        </p:txBody>
      </p:sp>
      <p:pic>
        <p:nvPicPr>
          <p:cNvPr id="23" name="Bildplatzhalter 22">
            <a:extLst>
              <a:ext uri="{FF2B5EF4-FFF2-40B4-BE49-F238E27FC236}">
                <a16:creationId xmlns:a16="http://schemas.microsoft.com/office/drawing/2014/main" id="{DA886662-D116-44D3-B214-C0BBC8F902B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279" r="15279"/>
          <a:stretch>
            <a:fillRect/>
          </a:stretch>
        </p:blipFill>
        <p:spPr>
          <a:xfrm>
            <a:off x="1325521" y="2690794"/>
            <a:ext cx="2660548" cy="2551676"/>
          </a:xfrm>
        </p:spPr>
      </p:pic>
      <p:sp>
        <p:nvSpPr>
          <p:cNvPr id="24" name="Titel 1">
            <a:extLst>
              <a:ext uri="{FF2B5EF4-FFF2-40B4-BE49-F238E27FC236}">
                <a16:creationId xmlns:a16="http://schemas.microsoft.com/office/drawing/2014/main" id="{D33B8EB3-657D-49E0-BC62-836C980C6052}"/>
              </a:ext>
            </a:extLst>
          </p:cNvPr>
          <p:cNvSpPr txBox="1">
            <a:spLocks/>
          </p:cNvSpPr>
          <p:nvPr/>
        </p:nvSpPr>
        <p:spPr>
          <a:xfrm>
            <a:off x="286809" y="414593"/>
            <a:ext cx="9974815" cy="860027"/>
          </a:xfrm>
          <a:prstGeom prst="rect">
            <a:avLst/>
          </a:prstGeom>
        </p:spPr>
        <p:txBody>
          <a:bodyPr vert="horz" lIns="121920" tIns="60960" rIns="121920" bIns="60960" rtlCol="0" anchor="t">
            <a:noAutofit/>
          </a:bodyPr>
          <a:lstStyle>
            <a:lvl1pPr algn="l" defTabSz="685800" rtl="0" eaLnBrk="1" latinLnBrk="0" hangingPunct="1">
              <a:lnSpc>
                <a:spcPct val="70000"/>
              </a:lnSpc>
              <a:spcBef>
                <a:spcPct val="0"/>
              </a:spcBef>
              <a:buNone/>
              <a:defRPr sz="3200" b="1" kern="1200">
                <a:solidFill>
                  <a:schemeClr val="tx1"/>
                </a:solidFill>
                <a:latin typeface="Arial Narrow" panose="020B0606020202030204" pitchFamily="34" charset="0"/>
                <a:ea typeface="+mj-ea"/>
                <a:cs typeface="Arial Narrow" panose="020B0606020202030204" pitchFamily="34" charset="0"/>
              </a:defRPr>
            </a:lvl1pPr>
          </a:lstStyle>
          <a:p>
            <a:r>
              <a:rPr lang="de-DE" sz="4267" dirty="0">
                <a:solidFill>
                  <a:srgbClr val="00305D"/>
                </a:solidFill>
              </a:rPr>
              <a:t>Das neue Bauvertragsrecht und BIM</a:t>
            </a:r>
            <a:br>
              <a:rPr lang="de-DE" sz="4267" dirty="0">
                <a:solidFill>
                  <a:srgbClr val="00305D"/>
                </a:solidFill>
              </a:rPr>
            </a:br>
            <a:r>
              <a:rPr lang="de-DE" sz="4267" dirty="0">
                <a:solidFill>
                  <a:srgbClr val="00305D"/>
                </a:solidFill>
              </a:rPr>
              <a:t>Bedeutung für Auftraggeber &amp; Auftragnehmer</a:t>
            </a:r>
            <a:endParaRPr lang="de-DE" sz="4267" dirty="0"/>
          </a:p>
        </p:txBody>
      </p:sp>
    </p:spTree>
    <p:extLst>
      <p:ext uri="{BB962C8B-B14F-4D97-AF65-F5344CB8AC3E}">
        <p14:creationId xmlns:p14="http://schemas.microsoft.com/office/powerpoint/2010/main" val="261176480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3" name="Textfeld 2">
            <a:extLst>
              <a:ext uri="{FF2B5EF4-FFF2-40B4-BE49-F238E27FC236}">
                <a16:creationId xmlns:a16="http://schemas.microsoft.com/office/drawing/2014/main" id="{7FDEA6B7-AA03-4C79-822C-131B0137A108}"/>
              </a:ext>
            </a:extLst>
          </p:cNvPr>
          <p:cNvSpPr txBox="1"/>
          <p:nvPr/>
        </p:nvSpPr>
        <p:spPr>
          <a:xfrm>
            <a:off x="538205" y="322166"/>
            <a:ext cx="9446055" cy="995209"/>
          </a:xfrm>
          <a:prstGeom prst="rect">
            <a:avLst/>
          </a:prstGeom>
          <a:noFill/>
        </p:spPr>
        <p:txBody>
          <a:bodyPr wrap="square" rtlCol="0">
            <a:spAutoFit/>
          </a:bodyPr>
          <a:lstStyle/>
          <a:p>
            <a:r>
              <a:rPr lang="de-DE" sz="3200" dirty="0"/>
              <a:t>Neues zum Architekten- und Ingenieurvertrag </a:t>
            </a:r>
            <a:r>
              <a:rPr lang="de-DE" sz="2667" dirty="0"/>
              <a:t>(§§ 650p-650t BGB = neue Fassung):</a:t>
            </a:r>
          </a:p>
        </p:txBody>
      </p:sp>
      <p:sp>
        <p:nvSpPr>
          <p:cNvPr id="8" name="Textfeld 7">
            <a:extLst>
              <a:ext uri="{FF2B5EF4-FFF2-40B4-BE49-F238E27FC236}">
                <a16:creationId xmlns:a16="http://schemas.microsoft.com/office/drawing/2014/main" id="{468D1934-465C-4F61-B264-A736ED7936CB}"/>
              </a:ext>
            </a:extLst>
          </p:cNvPr>
          <p:cNvSpPr txBox="1"/>
          <p:nvPr/>
        </p:nvSpPr>
        <p:spPr>
          <a:xfrm>
            <a:off x="650539" y="1317375"/>
            <a:ext cx="11445104" cy="5263557"/>
          </a:xfrm>
          <a:prstGeom prst="rect">
            <a:avLst/>
          </a:prstGeom>
          <a:noFill/>
        </p:spPr>
        <p:txBody>
          <a:bodyPr wrap="square" rtlCol="0">
            <a:spAutoFit/>
          </a:bodyPr>
          <a:lstStyle/>
          <a:p>
            <a:pPr marL="380990" indent="-380990">
              <a:buFont typeface="Arial" panose="020B0604020202020204" pitchFamily="34" charset="0"/>
              <a:buChar char="•"/>
            </a:pPr>
            <a:r>
              <a:rPr lang="de-DE" sz="2667" dirty="0"/>
              <a:t>§§ 650q → 650b BGB: </a:t>
            </a:r>
            <a:r>
              <a:rPr lang="de-DE" sz="2667" b="1" dirty="0"/>
              <a:t>Anordnungsrecht</a:t>
            </a:r>
            <a:r>
              <a:rPr lang="de-DE" sz="2667" dirty="0"/>
              <a:t> des Bestellers / einseitige Änderung des Vertrags, </a:t>
            </a:r>
            <a:r>
              <a:rPr lang="de-DE" sz="2667" b="1" dirty="0"/>
              <a:t>Vergütungsanpassung:</a:t>
            </a:r>
          </a:p>
          <a:p>
            <a:pPr marL="361942"/>
            <a:endParaRPr lang="de-DE" sz="2667" b="1" dirty="0"/>
          </a:p>
          <a:p>
            <a:pPr marL="1198003"/>
            <a:r>
              <a:rPr lang="de-DE" sz="2667" dirty="0"/>
              <a:t>„Begehrt der Besteller (</a:t>
            </a:r>
            <a:r>
              <a:rPr lang="de-DE" sz="2667" i="1" dirty="0"/>
              <a:t>eine Änderung </a:t>
            </a:r>
            <a:r>
              <a:rPr lang="de-DE" sz="1600" i="1" dirty="0"/>
              <a:t>Einschub G.S.</a:t>
            </a:r>
            <a:r>
              <a:rPr lang="de-DE" sz="2667" dirty="0"/>
              <a:t>), streben die Vertragsparteien Einvernehmen über die Änderung und die infolge der Änderung zu leistende Mehr- oder Mindervergütung an. Der Unternehmer ist verpflichtet, ein Angebot über die Mehr- oder Mindervergütung zu erstellen, (...).“ </a:t>
            </a:r>
            <a:r>
              <a:rPr lang="de-DE" sz="1600" dirty="0"/>
              <a:t>§ 650b Abs. 1 Satz 1, 2 BGB.</a:t>
            </a:r>
          </a:p>
          <a:p>
            <a:pPr marL="361942"/>
            <a:endParaRPr lang="de-DE" sz="2667" dirty="0"/>
          </a:p>
          <a:p>
            <a:pPr marL="361942"/>
            <a:r>
              <a:rPr lang="de-DE" sz="2400" dirty="0"/>
              <a:t>Die Höhe des höheren/niedrigeren Vergütungsanspruchs ist nach den tatsächlich erforderlichen Kosten mit angemessenen Zuschlägen für allgemeine Geschäftskosten, Wagnis und Gewinn zu ermitteln, § 650c Abs. 1 BGB. Verhältnis zur HOAI (z. B. § 10 HOAI) noch unklar …</a:t>
            </a:r>
          </a:p>
        </p:txBody>
      </p:sp>
    </p:spTree>
    <p:extLst>
      <p:ext uri="{BB962C8B-B14F-4D97-AF65-F5344CB8AC3E}">
        <p14:creationId xmlns:p14="http://schemas.microsoft.com/office/powerpoint/2010/main" val="13126100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3" name="Textfeld 2">
            <a:extLst>
              <a:ext uri="{FF2B5EF4-FFF2-40B4-BE49-F238E27FC236}">
                <a16:creationId xmlns:a16="http://schemas.microsoft.com/office/drawing/2014/main" id="{7FDEA6B7-AA03-4C79-822C-131B0137A108}"/>
              </a:ext>
            </a:extLst>
          </p:cNvPr>
          <p:cNvSpPr txBox="1"/>
          <p:nvPr/>
        </p:nvSpPr>
        <p:spPr>
          <a:xfrm>
            <a:off x="538205" y="322166"/>
            <a:ext cx="9446055" cy="995209"/>
          </a:xfrm>
          <a:prstGeom prst="rect">
            <a:avLst/>
          </a:prstGeom>
          <a:noFill/>
        </p:spPr>
        <p:txBody>
          <a:bodyPr wrap="square" rtlCol="0">
            <a:spAutoFit/>
          </a:bodyPr>
          <a:lstStyle/>
          <a:p>
            <a:r>
              <a:rPr lang="de-DE" sz="3200" dirty="0"/>
              <a:t>Neues zum Architekten- und Ingenieurvertrag </a:t>
            </a:r>
            <a:r>
              <a:rPr lang="de-DE" sz="2667" dirty="0"/>
              <a:t>(§§ 650p-650t BGB = neue Fassung):</a:t>
            </a:r>
          </a:p>
        </p:txBody>
      </p:sp>
      <p:sp>
        <p:nvSpPr>
          <p:cNvPr id="8" name="Textfeld 7">
            <a:extLst>
              <a:ext uri="{FF2B5EF4-FFF2-40B4-BE49-F238E27FC236}">
                <a16:creationId xmlns:a16="http://schemas.microsoft.com/office/drawing/2014/main" id="{468D1934-465C-4F61-B264-A736ED7936CB}"/>
              </a:ext>
            </a:extLst>
          </p:cNvPr>
          <p:cNvSpPr txBox="1"/>
          <p:nvPr/>
        </p:nvSpPr>
        <p:spPr>
          <a:xfrm>
            <a:off x="650539" y="1532485"/>
            <a:ext cx="11445104" cy="5016758"/>
          </a:xfrm>
          <a:prstGeom prst="rect">
            <a:avLst/>
          </a:prstGeom>
          <a:noFill/>
        </p:spPr>
        <p:txBody>
          <a:bodyPr wrap="square" rtlCol="0">
            <a:spAutoFit/>
          </a:bodyPr>
          <a:lstStyle/>
          <a:p>
            <a:pPr marL="380990" indent="-380990">
              <a:buFont typeface="Arial" panose="020B0604020202020204" pitchFamily="34" charset="0"/>
              <a:buChar char="•"/>
            </a:pPr>
            <a:r>
              <a:rPr lang="de-DE" sz="2400" b="1" dirty="0"/>
              <a:t>Planungsgrundlage</a:t>
            </a:r>
            <a:r>
              <a:rPr lang="de-DE" sz="2400" dirty="0"/>
              <a:t> und </a:t>
            </a:r>
            <a:r>
              <a:rPr lang="de-DE" sz="2400" b="1" dirty="0"/>
              <a:t>Sonderkündigungsrecht</a:t>
            </a:r>
            <a:r>
              <a:rPr lang="de-DE" sz="2400" dirty="0"/>
              <a:t> des Auftraggebers:</a:t>
            </a:r>
          </a:p>
          <a:p>
            <a:pPr marL="380990" indent="-380990">
              <a:buFont typeface="Arial" panose="020B0604020202020204" pitchFamily="34" charset="0"/>
              <a:buChar char="•"/>
            </a:pPr>
            <a:endParaRPr lang="de-DE" sz="2400" dirty="0"/>
          </a:p>
          <a:p>
            <a:pPr marL="1198003"/>
            <a:r>
              <a:rPr lang="de-DE" sz="2400" dirty="0"/>
              <a:t>„Soweit wesentliche Planungs- und Überwachungsziele noch nicht vereinbart sind, hat der Unternehmer zunächst eine </a:t>
            </a:r>
            <a:r>
              <a:rPr lang="de-DE" sz="2400" b="1" i="1" dirty="0"/>
              <a:t>Planungsgrundlage</a:t>
            </a:r>
            <a:r>
              <a:rPr lang="de-DE" sz="2400" dirty="0"/>
              <a:t> zur Ermittlung dieser Ziele zu erstellen. Er legt dem Besteller die Planungsgrundlage zusammen mit einer Kosteneinschätzung für das Vorhaben zur Zustimmung vor.“ </a:t>
            </a:r>
            <a:r>
              <a:rPr lang="de-DE" sz="1600" dirty="0"/>
              <a:t>§ 650p Abs. 2 BGB</a:t>
            </a:r>
          </a:p>
          <a:p>
            <a:pPr marL="1198003"/>
            <a:endParaRPr lang="de-DE" sz="1600" dirty="0"/>
          </a:p>
          <a:p>
            <a:pPr marL="1198003"/>
            <a:r>
              <a:rPr lang="de-DE" sz="2400" dirty="0"/>
              <a:t>„Nach Vorlage von Unterlagen gemäß § 650p Abs. 2 kann der Besteller den Vertrag kündigen. Das </a:t>
            </a:r>
            <a:r>
              <a:rPr lang="de-DE" sz="2400" b="1" i="1" dirty="0"/>
              <a:t>Kündigungsrecht</a:t>
            </a:r>
            <a:r>
              <a:rPr lang="de-DE" sz="2400" dirty="0"/>
              <a:t> erlischt 2 Wochen nach Vorlage der Unterlagen, bei einem Verbraucher jedoch nur dann, wenn der Unternehmer ihn bei der Vorlage der Unterlagen in Textform über das Kündigungsrecht, die Frist, in der es ausgeübt werden kann, und die Rechtsfolgen der Kündigung unterrichtet hat.“ </a:t>
            </a:r>
            <a:r>
              <a:rPr lang="de-DE" sz="1600" dirty="0"/>
              <a:t>§ 650r Abs. 1 BGB</a:t>
            </a:r>
          </a:p>
        </p:txBody>
      </p:sp>
    </p:spTree>
    <p:extLst>
      <p:ext uri="{BB962C8B-B14F-4D97-AF65-F5344CB8AC3E}">
        <p14:creationId xmlns:p14="http://schemas.microsoft.com/office/powerpoint/2010/main" val="214202864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3" name="Textfeld 2">
            <a:extLst>
              <a:ext uri="{FF2B5EF4-FFF2-40B4-BE49-F238E27FC236}">
                <a16:creationId xmlns:a16="http://schemas.microsoft.com/office/drawing/2014/main" id="{7FDEA6B7-AA03-4C79-822C-131B0137A108}"/>
              </a:ext>
            </a:extLst>
          </p:cNvPr>
          <p:cNvSpPr txBox="1"/>
          <p:nvPr/>
        </p:nvSpPr>
        <p:spPr>
          <a:xfrm>
            <a:off x="538205" y="322166"/>
            <a:ext cx="9446055" cy="995209"/>
          </a:xfrm>
          <a:prstGeom prst="rect">
            <a:avLst/>
          </a:prstGeom>
          <a:noFill/>
        </p:spPr>
        <p:txBody>
          <a:bodyPr wrap="square" rtlCol="0">
            <a:spAutoFit/>
          </a:bodyPr>
          <a:lstStyle/>
          <a:p>
            <a:r>
              <a:rPr lang="de-DE" sz="3200" dirty="0"/>
              <a:t>Neues zum Architekten- und Ingenieurvertrag </a:t>
            </a:r>
            <a:r>
              <a:rPr lang="de-DE" sz="2667" dirty="0"/>
              <a:t>(§§ 650p-650t BGB = neue Fassung):</a:t>
            </a:r>
          </a:p>
        </p:txBody>
      </p:sp>
      <p:sp>
        <p:nvSpPr>
          <p:cNvPr id="8" name="Textfeld 7">
            <a:extLst>
              <a:ext uri="{FF2B5EF4-FFF2-40B4-BE49-F238E27FC236}">
                <a16:creationId xmlns:a16="http://schemas.microsoft.com/office/drawing/2014/main" id="{468D1934-465C-4F61-B264-A736ED7936CB}"/>
              </a:ext>
            </a:extLst>
          </p:cNvPr>
          <p:cNvSpPr txBox="1"/>
          <p:nvPr/>
        </p:nvSpPr>
        <p:spPr>
          <a:xfrm>
            <a:off x="746896" y="2773985"/>
            <a:ext cx="11445104" cy="1938992"/>
          </a:xfrm>
          <a:prstGeom prst="rect">
            <a:avLst/>
          </a:prstGeom>
          <a:noFill/>
        </p:spPr>
        <p:txBody>
          <a:bodyPr wrap="square" rtlCol="0">
            <a:spAutoFit/>
          </a:bodyPr>
          <a:lstStyle/>
          <a:p>
            <a:pPr marL="380990" indent="-380990">
              <a:buFont typeface="Arial" panose="020B0604020202020204" pitchFamily="34" charset="0"/>
              <a:buChar char="•"/>
            </a:pPr>
            <a:r>
              <a:rPr lang="de-DE" sz="2400" dirty="0"/>
              <a:t>Recht des Auftragnehmers (Unternehmers) auf </a:t>
            </a:r>
            <a:r>
              <a:rPr lang="de-DE" sz="2400" b="1" dirty="0"/>
              <a:t>Teilabnahme</a:t>
            </a:r>
            <a:r>
              <a:rPr lang="de-DE" sz="2400" dirty="0"/>
              <a:t>:</a:t>
            </a:r>
          </a:p>
          <a:p>
            <a:pPr marL="380990" indent="-380990">
              <a:buFont typeface="Arial" panose="020B0604020202020204" pitchFamily="34" charset="0"/>
              <a:buChar char="•"/>
            </a:pPr>
            <a:endParaRPr lang="de-DE" sz="2400" dirty="0"/>
          </a:p>
          <a:p>
            <a:pPr marL="1198003"/>
            <a:r>
              <a:rPr lang="de-DE" sz="2400" dirty="0"/>
              <a:t>„Der Unternehmer kann ab der Abnahme der letzten Leistung des bauausführenden Unternehmers oder der bauausführenden Unternehmer eine Teilabnahme der von ihm bis dahin erbrachten Leistungen verlangen.“ </a:t>
            </a:r>
            <a:r>
              <a:rPr lang="de-DE" sz="1600" dirty="0"/>
              <a:t>§ 650s BGB</a:t>
            </a:r>
          </a:p>
        </p:txBody>
      </p:sp>
    </p:spTree>
    <p:extLst>
      <p:ext uri="{BB962C8B-B14F-4D97-AF65-F5344CB8AC3E}">
        <p14:creationId xmlns:p14="http://schemas.microsoft.com/office/powerpoint/2010/main" val="14406369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53C7698-5188-40E1-9E91-5FED9EB6A4CE}"/>
              </a:ext>
            </a:extLst>
          </p:cNvPr>
          <p:cNvSpPr>
            <a:spLocks noGrp="1"/>
          </p:cNvSpPr>
          <p:nvPr>
            <p:ph type="body" sz="quarter" idx="16"/>
          </p:nvPr>
        </p:nvSpPr>
        <p:spPr>
          <a:xfrm>
            <a:off x="5367033" y="1791043"/>
            <a:ext cx="4894591" cy="530116"/>
          </a:xfrm>
        </p:spPr>
        <p:txBody>
          <a:bodyPr/>
          <a:lstStyle/>
          <a:p>
            <a:r>
              <a:rPr lang="de-DE" dirty="0"/>
              <a:t>Einleitung</a:t>
            </a:r>
          </a:p>
        </p:txBody>
      </p:sp>
      <p:sp>
        <p:nvSpPr>
          <p:cNvPr id="14" name="Textplatzhalter 13">
            <a:extLst>
              <a:ext uri="{FF2B5EF4-FFF2-40B4-BE49-F238E27FC236}">
                <a16:creationId xmlns:a16="http://schemas.microsoft.com/office/drawing/2014/main" id="{569F4F77-6547-4024-AE07-CD5863D0579D}"/>
              </a:ext>
            </a:extLst>
          </p:cNvPr>
          <p:cNvSpPr>
            <a:spLocks noGrp="1"/>
          </p:cNvSpPr>
          <p:nvPr>
            <p:ph type="body" sz="quarter" idx="17"/>
          </p:nvPr>
        </p:nvSpPr>
        <p:spPr>
          <a:xfrm>
            <a:off x="5379987" y="2555698"/>
            <a:ext cx="4894591" cy="530116"/>
          </a:xfrm>
        </p:spPr>
        <p:txBody>
          <a:bodyPr/>
          <a:lstStyle/>
          <a:p>
            <a:r>
              <a:rPr lang="de-DE" dirty="0"/>
              <a:t>Neues Bauvertragsrecht - Überblick</a:t>
            </a:r>
          </a:p>
        </p:txBody>
      </p:sp>
      <p:sp>
        <p:nvSpPr>
          <p:cNvPr id="15" name="Textplatzhalter 14">
            <a:extLst>
              <a:ext uri="{FF2B5EF4-FFF2-40B4-BE49-F238E27FC236}">
                <a16:creationId xmlns:a16="http://schemas.microsoft.com/office/drawing/2014/main" id="{73E5A498-C60D-45AF-B8F9-EF023C5A3AD4}"/>
              </a:ext>
            </a:extLst>
          </p:cNvPr>
          <p:cNvSpPr>
            <a:spLocks noGrp="1"/>
          </p:cNvSpPr>
          <p:nvPr>
            <p:ph type="body" sz="quarter" idx="18"/>
          </p:nvPr>
        </p:nvSpPr>
        <p:spPr/>
        <p:txBody>
          <a:bodyPr/>
          <a:lstStyle/>
          <a:p>
            <a:r>
              <a:rPr lang="de-DE" dirty="0"/>
              <a:t>Neues zum Planervertrag §§ 650p-t BGB</a:t>
            </a:r>
          </a:p>
        </p:txBody>
      </p:sp>
      <p:sp>
        <p:nvSpPr>
          <p:cNvPr id="16" name="Textplatzhalter 15">
            <a:extLst>
              <a:ext uri="{FF2B5EF4-FFF2-40B4-BE49-F238E27FC236}">
                <a16:creationId xmlns:a16="http://schemas.microsoft.com/office/drawing/2014/main" id="{D9734589-7432-4472-AFC5-2E886663483F}"/>
              </a:ext>
            </a:extLst>
          </p:cNvPr>
          <p:cNvSpPr>
            <a:spLocks noGrp="1"/>
          </p:cNvSpPr>
          <p:nvPr>
            <p:ph type="body" sz="quarter" idx="19"/>
          </p:nvPr>
        </p:nvSpPr>
        <p:spPr>
          <a:solidFill>
            <a:srgbClr val="FFC000"/>
          </a:solidFill>
        </p:spPr>
        <p:txBody>
          <a:bodyPr/>
          <a:lstStyle/>
          <a:p>
            <a:r>
              <a:rPr lang="de-DE" dirty="0"/>
              <a:t>Verbraucherschutz, §§ 650q; 650r BGB</a:t>
            </a:r>
          </a:p>
        </p:txBody>
      </p:sp>
      <p:sp>
        <p:nvSpPr>
          <p:cNvPr id="17" name="Textplatzhalter 16">
            <a:extLst>
              <a:ext uri="{FF2B5EF4-FFF2-40B4-BE49-F238E27FC236}">
                <a16:creationId xmlns:a16="http://schemas.microsoft.com/office/drawing/2014/main" id="{965C0D59-4961-4D4C-9FF5-31D41AF2BB4D}"/>
              </a:ext>
            </a:extLst>
          </p:cNvPr>
          <p:cNvSpPr>
            <a:spLocks noGrp="1"/>
          </p:cNvSpPr>
          <p:nvPr>
            <p:ph type="body" sz="quarter" idx="20"/>
          </p:nvPr>
        </p:nvSpPr>
        <p:spPr/>
        <p:txBody>
          <a:bodyPr/>
          <a:lstStyle/>
          <a:p>
            <a:r>
              <a:rPr lang="de-DE" dirty="0"/>
              <a:t>BIM, BGB und HOAI</a:t>
            </a:r>
          </a:p>
        </p:txBody>
      </p:sp>
      <p:sp>
        <p:nvSpPr>
          <p:cNvPr id="18" name="Textplatzhalter 17">
            <a:extLst>
              <a:ext uri="{FF2B5EF4-FFF2-40B4-BE49-F238E27FC236}">
                <a16:creationId xmlns:a16="http://schemas.microsoft.com/office/drawing/2014/main" id="{3A9E5690-2DBC-4270-BF8D-558B15E46041}"/>
              </a:ext>
            </a:extLst>
          </p:cNvPr>
          <p:cNvSpPr>
            <a:spLocks noGrp="1"/>
          </p:cNvSpPr>
          <p:nvPr>
            <p:ph type="body" sz="quarter" idx="21"/>
          </p:nvPr>
        </p:nvSpPr>
        <p:spPr/>
        <p:txBody>
          <a:bodyPr/>
          <a:lstStyle/>
          <a:p>
            <a:r>
              <a:rPr lang="de-DE" dirty="0"/>
              <a:t>Vertragsstrategie Zielfindungsphase</a:t>
            </a:r>
          </a:p>
        </p:txBody>
      </p:sp>
      <p:pic>
        <p:nvPicPr>
          <p:cNvPr id="23" name="Bildplatzhalter 22">
            <a:extLst>
              <a:ext uri="{FF2B5EF4-FFF2-40B4-BE49-F238E27FC236}">
                <a16:creationId xmlns:a16="http://schemas.microsoft.com/office/drawing/2014/main" id="{DA886662-D116-44D3-B214-C0BBC8F902B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279" r="15279"/>
          <a:stretch>
            <a:fillRect/>
          </a:stretch>
        </p:blipFill>
        <p:spPr>
          <a:xfrm>
            <a:off x="1325521" y="2690794"/>
            <a:ext cx="2660548" cy="2551676"/>
          </a:xfrm>
        </p:spPr>
      </p:pic>
      <p:sp>
        <p:nvSpPr>
          <p:cNvPr id="24" name="Titel 1">
            <a:extLst>
              <a:ext uri="{FF2B5EF4-FFF2-40B4-BE49-F238E27FC236}">
                <a16:creationId xmlns:a16="http://schemas.microsoft.com/office/drawing/2014/main" id="{D33B8EB3-657D-49E0-BC62-836C980C6052}"/>
              </a:ext>
            </a:extLst>
          </p:cNvPr>
          <p:cNvSpPr txBox="1">
            <a:spLocks/>
          </p:cNvSpPr>
          <p:nvPr/>
        </p:nvSpPr>
        <p:spPr>
          <a:xfrm>
            <a:off x="286809" y="414593"/>
            <a:ext cx="9974815" cy="860027"/>
          </a:xfrm>
          <a:prstGeom prst="rect">
            <a:avLst/>
          </a:prstGeom>
        </p:spPr>
        <p:txBody>
          <a:bodyPr vert="horz" lIns="121920" tIns="60960" rIns="121920" bIns="60960" rtlCol="0" anchor="t">
            <a:noAutofit/>
          </a:bodyPr>
          <a:lstStyle>
            <a:lvl1pPr algn="l" defTabSz="685800" rtl="0" eaLnBrk="1" latinLnBrk="0" hangingPunct="1">
              <a:lnSpc>
                <a:spcPct val="70000"/>
              </a:lnSpc>
              <a:spcBef>
                <a:spcPct val="0"/>
              </a:spcBef>
              <a:buNone/>
              <a:defRPr sz="3200" b="1" kern="1200">
                <a:solidFill>
                  <a:schemeClr val="tx1"/>
                </a:solidFill>
                <a:latin typeface="Arial Narrow" panose="020B0606020202030204" pitchFamily="34" charset="0"/>
                <a:ea typeface="+mj-ea"/>
                <a:cs typeface="Arial Narrow" panose="020B0606020202030204" pitchFamily="34" charset="0"/>
              </a:defRPr>
            </a:lvl1pPr>
          </a:lstStyle>
          <a:p>
            <a:r>
              <a:rPr lang="de-DE" sz="4267" dirty="0">
                <a:solidFill>
                  <a:srgbClr val="00305D"/>
                </a:solidFill>
              </a:rPr>
              <a:t>Das neue Bauvertragsrecht und BIM</a:t>
            </a:r>
            <a:br>
              <a:rPr lang="de-DE" sz="4267" dirty="0">
                <a:solidFill>
                  <a:srgbClr val="00305D"/>
                </a:solidFill>
              </a:rPr>
            </a:br>
            <a:r>
              <a:rPr lang="de-DE" sz="4267" dirty="0">
                <a:solidFill>
                  <a:srgbClr val="00305D"/>
                </a:solidFill>
              </a:rPr>
              <a:t>Bedeutung für Auftraggeber &amp; Auftragnehmer</a:t>
            </a:r>
            <a:endParaRPr lang="de-DE" sz="4267" dirty="0"/>
          </a:p>
        </p:txBody>
      </p:sp>
    </p:spTree>
    <p:extLst>
      <p:ext uri="{BB962C8B-B14F-4D97-AF65-F5344CB8AC3E}">
        <p14:creationId xmlns:p14="http://schemas.microsoft.com/office/powerpoint/2010/main" val="40070200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3" name="Textfeld 2">
            <a:extLst>
              <a:ext uri="{FF2B5EF4-FFF2-40B4-BE49-F238E27FC236}">
                <a16:creationId xmlns:a16="http://schemas.microsoft.com/office/drawing/2014/main" id="{7FDEA6B7-AA03-4C79-822C-131B0137A108}"/>
              </a:ext>
            </a:extLst>
          </p:cNvPr>
          <p:cNvSpPr txBox="1"/>
          <p:nvPr/>
        </p:nvSpPr>
        <p:spPr>
          <a:xfrm>
            <a:off x="538205" y="322165"/>
            <a:ext cx="9446055" cy="584775"/>
          </a:xfrm>
          <a:prstGeom prst="rect">
            <a:avLst/>
          </a:prstGeom>
          <a:noFill/>
        </p:spPr>
        <p:txBody>
          <a:bodyPr wrap="square" rtlCol="0">
            <a:spAutoFit/>
          </a:bodyPr>
          <a:lstStyle/>
          <a:p>
            <a:r>
              <a:rPr lang="de-DE" sz="3200" dirty="0"/>
              <a:t>Verbraucherschutz im baubezogenen Werkvertrag</a:t>
            </a:r>
            <a:endParaRPr lang="de-DE" sz="2667" dirty="0"/>
          </a:p>
        </p:txBody>
      </p:sp>
      <p:sp>
        <p:nvSpPr>
          <p:cNvPr id="8" name="Textfeld 7">
            <a:extLst>
              <a:ext uri="{FF2B5EF4-FFF2-40B4-BE49-F238E27FC236}">
                <a16:creationId xmlns:a16="http://schemas.microsoft.com/office/drawing/2014/main" id="{468D1934-465C-4F61-B264-A736ED7936CB}"/>
              </a:ext>
            </a:extLst>
          </p:cNvPr>
          <p:cNvSpPr txBox="1"/>
          <p:nvPr/>
        </p:nvSpPr>
        <p:spPr>
          <a:xfrm>
            <a:off x="538204" y="1830137"/>
            <a:ext cx="11445104" cy="3785652"/>
          </a:xfrm>
          <a:prstGeom prst="rect">
            <a:avLst/>
          </a:prstGeom>
          <a:noFill/>
        </p:spPr>
        <p:txBody>
          <a:bodyPr wrap="square" rtlCol="0">
            <a:spAutoFit/>
          </a:bodyPr>
          <a:lstStyle/>
          <a:p>
            <a:pPr marL="380990" indent="-380990">
              <a:buFont typeface="Arial" panose="020B0604020202020204" pitchFamily="34" charset="0"/>
              <a:buChar char="•"/>
            </a:pPr>
            <a:r>
              <a:rPr lang="de-DE" sz="2400" dirty="0"/>
              <a:t>Strenger Verbraucherschutz im Verbraucher</a:t>
            </a:r>
            <a:r>
              <a:rPr lang="de-DE" sz="2400" u="sng" dirty="0"/>
              <a:t>bau</a:t>
            </a:r>
            <a:r>
              <a:rPr lang="de-DE" sz="2400" dirty="0"/>
              <a:t>vertrag:</a:t>
            </a:r>
          </a:p>
          <a:p>
            <a:endParaRPr lang="de-DE" sz="2400" dirty="0"/>
          </a:p>
          <a:p>
            <a:pPr marL="1578994" indent="-380990">
              <a:buFontTx/>
              <a:buChar char="-"/>
            </a:pPr>
            <a:r>
              <a:rPr lang="de-DE" sz="2400" dirty="0"/>
              <a:t>Verbraucherbauvertrag bedarf der Textform, § 650i Abs. 2 BGB</a:t>
            </a:r>
          </a:p>
          <a:p>
            <a:pPr marL="1578994" indent="-380990">
              <a:buFontTx/>
              <a:buChar char="-"/>
            </a:pPr>
            <a:r>
              <a:rPr lang="de-DE" sz="2400" dirty="0"/>
              <a:t>Auftragnehmer muss den Verbraucher durch Baubeschreibung unterrichten, § 650j BGB i. </a:t>
            </a:r>
            <a:r>
              <a:rPr lang="de-DE" sz="2400" dirty="0" err="1"/>
              <a:t>V.m.</a:t>
            </a:r>
            <a:r>
              <a:rPr lang="de-DE" sz="2400" dirty="0"/>
              <a:t> § 2 (Inhalt der Baubeschreibung) zu Art. 249 EGBGB</a:t>
            </a:r>
          </a:p>
          <a:p>
            <a:pPr marL="1578994" indent="-380990">
              <a:buFontTx/>
              <a:buChar char="-"/>
            </a:pPr>
            <a:r>
              <a:rPr lang="de-DE" sz="2400" dirty="0"/>
              <a:t>Widerrufsrecht des Verbrauchers, </a:t>
            </a:r>
            <a:r>
              <a:rPr lang="de-DE" sz="2400" b="1" dirty="0"/>
              <a:t>Belehrungsobliegenheit des Auftragnehmers</a:t>
            </a:r>
            <a:r>
              <a:rPr lang="de-DE" sz="2400" dirty="0"/>
              <a:t>, § 650 l BGB i.V.m. § 3 zu Art. 249 EGBGB</a:t>
            </a:r>
          </a:p>
          <a:p>
            <a:pPr marL="1578994" indent="-380990">
              <a:buFontTx/>
              <a:buChar char="-"/>
            </a:pPr>
            <a:r>
              <a:rPr lang="de-DE" sz="2400" dirty="0"/>
              <a:t>Strenge Haftung, wenn die Widerrufsbelehrung unterbleibt (unbedingt wortgleich  den gesetzlichen Mustertext aus der Anlage 10 zu § 3 zu Art. 249 EGBGB verwenden!)</a:t>
            </a:r>
          </a:p>
        </p:txBody>
      </p:sp>
    </p:spTree>
    <p:extLst>
      <p:ext uri="{BB962C8B-B14F-4D97-AF65-F5344CB8AC3E}">
        <p14:creationId xmlns:p14="http://schemas.microsoft.com/office/powerpoint/2010/main" val="344744781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4" name="Textfeld 3">
            <a:extLst>
              <a:ext uri="{FF2B5EF4-FFF2-40B4-BE49-F238E27FC236}">
                <a16:creationId xmlns:a16="http://schemas.microsoft.com/office/drawing/2014/main" id="{6B97A209-8DD5-48E4-8FC3-E5B7C7BB935E}"/>
              </a:ext>
            </a:extLst>
          </p:cNvPr>
          <p:cNvSpPr txBox="1"/>
          <p:nvPr/>
        </p:nvSpPr>
        <p:spPr>
          <a:xfrm>
            <a:off x="2789882" y="1592649"/>
            <a:ext cx="6842897" cy="461665"/>
          </a:xfrm>
          <a:prstGeom prst="rect">
            <a:avLst/>
          </a:prstGeom>
          <a:noFill/>
        </p:spPr>
        <p:txBody>
          <a:bodyPr wrap="square" rtlCol="0">
            <a:spAutoFit/>
          </a:bodyPr>
          <a:lstStyle/>
          <a:p>
            <a:endParaRPr lang="de-DE" sz="2400" dirty="0"/>
          </a:p>
        </p:txBody>
      </p:sp>
      <p:pic>
        <p:nvPicPr>
          <p:cNvPr id="5" name="Grafik 4">
            <a:extLst>
              <a:ext uri="{FF2B5EF4-FFF2-40B4-BE49-F238E27FC236}">
                <a16:creationId xmlns:a16="http://schemas.microsoft.com/office/drawing/2014/main" id="{D051ABF7-149F-4520-A4BF-D34D807E7B11}"/>
              </a:ext>
            </a:extLst>
          </p:cNvPr>
          <p:cNvPicPr>
            <a:picLocks noChangeAspect="1"/>
          </p:cNvPicPr>
          <p:nvPr/>
        </p:nvPicPr>
        <p:blipFill>
          <a:blip r:embed="rId2"/>
          <a:stretch>
            <a:fillRect/>
          </a:stretch>
        </p:blipFill>
        <p:spPr>
          <a:xfrm>
            <a:off x="1087691" y="230661"/>
            <a:ext cx="8545088" cy="5850497"/>
          </a:xfrm>
          <a:prstGeom prst="rect">
            <a:avLst/>
          </a:prstGeom>
        </p:spPr>
      </p:pic>
    </p:spTree>
    <p:extLst>
      <p:ext uri="{BB962C8B-B14F-4D97-AF65-F5344CB8AC3E}">
        <p14:creationId xmlns:p14="http://schemas.microsoft.com/office/powerpoint/2010/main" val="23464174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3" name="Textfeld 2">
            <a:extLst>
              <a:ext uri="{FF2B5EF4-FFF2-40B4-BE49-F238E27FC236}">
                <a16:creationId xmlns:a16="http://schemas.microsoft.com/office/drawing/2014/main" id="{7FDEA6B7-AA03-4C79-822C-131B0137A108}"/>
              </a:ext>
            </a:extLst>
          </p:cNvPr>
          <p:cNvSpPr txBox="1"/>
          <p:nvPr/>
        </p:nvSpPr>
        <p:spPr>
          <a:xfrm>
            <a:off x="538205" y="322165"/>
            <a:ext cx="9446055" cy="584775"/>
          </a:xfrm>
          <a:prstGeom prst="rect">
            <a:avLst/>
          </a:prstGeom>
          <a:noFill/>
        </p:spPr>
        <p:txBody>
          <a:bodyPr wrap="square" rtlCol="0">
            <a:spAutoFit/>
          </a:bodyPr>
          <a:lstStyle/>
          <a:p>
            <a:r>
              <a:rPr lang="de-DE" sz="3200" dirty="0"/>
              <a:t>Verbraucherschutz im baubezogenen Werkvertrag</a:t>
            </a:r>
            <a:endParaRPr lang="de-DE" sz="2667" dirty="0"/>
          </a:p>
        </p:txBody>
      </p:sp>
      <p:sp>
        <p:nvSpPr>
          <p:cNvPr id="8" name="Textfeld 7">
            <a:extLst>
              <a:ext uri="{FF2B5EF4-FFF2-40B4-BE49-F238E27FC236}">
                <a16:creationId xmlns:a16="http://schemas.microsoft.com/office/drawing/2014/main" id="{468D1934-465C-4F61-B264-A736ED7936CB}"/>
              </a:ext>
            </a:extLst>
          </p:cNvPr>
          <p:cNvSpPr txBox="1"/>
          <p:nvPr/>
        </p:nvSpPr>
        <p:spPr>
          <a:xfrm>
            <a:off x="538205" y="1350303"/>
            <a:ext cx="11445104" cy="4339650"/>
          </a:xfrm>
          <a:prstGeom prst="rect">
            <a:avLst/>
          </a:prstGeom>
          <a:noFill/>
        </p:spPr>
        <p:txBody>
          <a:bodyPr wrap="square" rtlCol="0">
            <a:spAutoFit/>
          </a:bodyPr>
          <a:lstStyle/>
          <a:p>
            <a:pPr marL="1198004"/>
            <a:r>
              <a:rPr lang="de-DE" sz="2400" dirty="0">
                <a:latin typeface="Arial" panose="020B0604020202020204" pitchFamily="34" charset="0"/>
                <a:cs typeface="Arial" panose="020B0604020202020204" pitchFamily="34" charset="0"/>
              </a:rPr>
              <a:t>Besonderheiten Verbraucherbauvertrag, in Auswahl:</a:t>
            </a:r>
          </a:p>
          <a:p>
            <a:pPr marL="1198004"/>
            <a:endParaRPr lang="de-DE" sz="2400" dirty="0">
              <a:latin typeface="Arial" panose="020B0604020202020204" pitchFamily="34" charset="0"/>
              <a:cs typeface="Arial" panose="020B0604020202020204" pitchFamily="34" charset="0"/>
            </a:endParaRPr>
          </a:p>
          <a:p>
            <a:pPr marL="1198004"/>
            <a:r>
              <a:rPr lang="de-DE" sz="2400" dirty="0">
                <a:latin typeface="Arial" panose="020B0604020202020204" pitchFamily="34" charset="0"/>
                <a:cs typeface="Arial" panose="020B0604020202020204" pitchFamily="34" charset="0"/>
              </a:rPr>
              <a:t>§§ 650i - 650n BGB</a:t>
            </a:r>
          </a:p>
          <a:p>
            <a:pPr marL="1198004"/>
            <a:endParaRPr lang="de-DE" sz="2400" dirty="0">
              <a:latin typeface="Arial" panose="020B0604020202020204" pitchFamily="34" charset="0"/>
              <a:cs typeface="Arial" panose="020B0604020202020204" pitchFamily="34" charset="0"/>
            </a:endParaRPr>
          </a:p>
          <a:p>
            <a:pPr marL="1198004"/>
            <a:r>
              <a:rPr lang="de-DE" sz="2400" dirty="0">
                <a:latin typeface="Arial" panose="020B0604020202020204" pitchFamily="34" charset="0"/>
                <a:cs typeface="Arial" panose="020B0604020202020204" pitchFamily="34" charset="0"/>
              </a:rPr>
              <a:t>Übergabe einer Baubeschreibung, § 650j BGB</a:t>
            </a:r>
          </a:p>
          <a:p>
            <a:pPr marL="1198004"/>
            <a:endParaRPr lang="de-DE" sz="2400" dirty="0">
              <a:latin typeface="Arial" panose="020B0604020202020204" pitchFamily="34" charset="0"/>
              <a:cs typeface="Arial" panose="020B0604020202020204" pitchFamily="34" charset="0"/>
            </a:endParaRPr>
          </a:p>
          <a:p>
            <a:pPr marL="1198004"/>
            <a:r>
              <a:rPr lang="de-DE" sz="2400" dirty="0">
                <a:latin typeface="Arial" panose="020B0604020202020204" pitchFamily="34" charset="0"/>
                <a:cs typeface="Arial" panose="020B0604020202020204" pitchFamily="34" charset="0"/>
              </a:rPr>
              <a:t>Widerrufsrecht, § 650l BGB</a:t>
            </a:r>
          </a:p>
          <a:p>
            <a:pPr marL="1198004"/>
            <a:endParaRPr lang="de-DE" sz="2400" dirty="0">
              <a:latin typeface="Arial" panose="020B0604020202020204" pitchFamily="34" charset="0"/>
              <a:cs typeface="Arial" panose="020B0604020202020204" pitchFamily="34" charset="0"/>
            </a:endParaRPr>
          </a:p>
          <a:p>
            <a:pPr marL="1198004"/>
            <a:r>
              <a:rPr lang="de-DE" sz="2400" dirty="0">
                <a:latin typeface="Arial" panose="020B0604020202020204" pitchFamily="34" charset="0"/>
                <a:cs typeface="Arial" panose="020B0604020202020204" pitchFamily="34" charset="0"/>
              </a:rPr>
              <a:t>Vertragserfüllungssicherheit 5 %, § 650m Abs.2 BGB</a:t>
            </a:r>
          </a:p>
          <a:p>
            <a:pPr marL="1198004"/>
            <a:endParaRPr lang="de-DE" sz="2400" dirty="0">
              <a:latin typeface="Arial" panose="020B0604020202020204" pitchFamily="34" charset="0"/>
              <a:cs typeface="Arial" panose="020B0604020202020204" pitchFamily="34" charset="0"/>
            </a:endParaRPr>
          </a:p>
          <a:p>
            <a:pPr marL="1198004"/>
            <a:r>
              <a:rPr lang="de-DE" sz="1200" dirty="0">
                <a:latin typeface="Arial" panose="020B0604020202020204" pitchFamily="34" charset="0"/>
                <a:cs typeface="Arial" panose="020B0604020202020204" pitchFamily="34" charset="0"/>
              </a:rPr>
              <a:t>Es bleibt i. Ü. bei den allgemeinen Regeln:</a:t>
            </a:r>
          </a:p>
          <a:p>
            <a:pPr marL="1911303" indent="-380990">
              <a:buFontTx/>
              <a:buChar char="-"/>
            </a:pPr>
            <a:r>
              <a:rPr lang="de-DE" sz="1200" dirty="0">
                <a:latin typeface="Arial" panose="020B0604020202020204" pitchFamily="34" charset="0"/>
                <a:cs typeface="Arial" panose="020B0604020202020204" pitchFamily="34" charset="0"/>
              </a:rPr>
              <a:t>AGB-Recht (Inhaltskontrolle, Schutz vor unangemessenen Benachteiligungen)</a:t>
            </a:r>
          </a:p>
          <a:p>
            <a:pPr marL="1911303" indent="-380990">
              <a:buFontTx/>
              <a:buChar char="-"/>
            </a:pPr>
            <a:r>
              <a:rPr lang="de-DE" sz="1200" dirty="0">
                <a:latin typeface="Arial" panose="020B0604020202020204" pitchFamily="34" charset="0"/>
                <a:cs typeface="Arial" panose="020B0604020202020204" pitchFamily="34" charset="0"/>
              </a:rPr>
              <a:t>Widerrufsrecht im (praktisch nicht bedeutsamen) Fernabsatz</a:t>
            </a:r>
          </a:p>
        </p:txBody>
      </p:sp>
    </p:spTree>
    <p:extLst>
      <p:ext uri="{BB962C8B-B14F-4D97-AF65-F5344CB8AC3E}">
        <p14:creationId xmlns:p14="http://schemas.microsoft.com/office/powerpoint/2010/main" val="26669182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53C7698-5188-40E1-9E91-5FED9EB6A4CE}"/>
              </a:ext>
            </a:extLst>
          </p:cNvPr>
          <p:cNvSpPr>
            <a:spLocks noGrp="1"/>
          </p:cNvSpPr>
          <p:nvPr>
            <p:ph type="body" sz="quarter" idx="16"/>
          </p:nvPr>
        </p:nvSpPr>
        <p:spPr>
          <a:xfrm>
            <a:off x="5367033" y="1791043"/>
            <a:ext cx="4894591" cy="530116"/>
          </a:xfrm>
        </p:spPr>
        <p:txBody>
          <a:bodyPr/>
          <a:lstStyle/>
          <a:p>
            <a:r>
              <a:rPr lang="de-DE" dirty="0"/>
              <a:t>Einleitung</a:t>
            </a:r>
          </a:p>
        </p:txBody>
      </p:sp>
      <p:sp>
        <p:nvSpPr>
          <p:cNvPr id="14" name="Textplatzhalter 13">
            <a:extLst>
              <a:ext uri="{FF2B5EF4-FFF2-40B4-BE49-F238E27FC236}">
                <a16:creationId xmlns:a16="http://schemas.microsoft.com/office/drawing/2014/main" id="{569F4F77-6547-4024-AE07-CD5863D0579D}"/>
              </a:ext>
            </a:extLst>
          </p:cNvPr>
          <p:cNvSpPr>
            <a:spLocks noGrp="1"/>
          </p:cNvSpPr>
          <p:nvPr>
            <p:ph type="body" sz="quarter" idx="17"/>
          </p:nvPr>
        </p:nvSpPr>
        <p:spPr>
          <a:xfrm>
            <a:off x="5379987" y="2555698"/>
            <a:ext cx="4894591" cy="530116"/>
          </a:xfrm>
        </p:spPr>
        <p:txBody>
          <a:bodyPr/>
          <a:lstStyle/>
          <a:p>
            <a:r>
              <a:rPr lang="de-DE" dirty="0"/>
              <a:t>Neues Bauvertragsrecht - Überblick</a:t>
            </a:r>
          </a:p>
        </p:txBody>
      </p:sp>
      <p:sp>
        <p:nvSpPr>
          <p:cNvPr id="15" name="Textplatzhalter 14">
            <a:extLst>
              <a:ext uri="{FF2B5EF4-FFF2-40B4-BE49-F238E27FC236}">
                <a16:creationId xmlns:a16="http://schemas.microsoft.com/office/drawing/2014/main" id="{73E5A498-C60D-45AF-B8F9-EF023C5A3AD4}"/>
              </a:ext>
            </a:extLst>
          </p:cNvPr>
          <p:cNvSpPr>
            <a:spLocks noGrp="1"/>
          </p:cNvSpPr>
          <p:nvPr>
            <p:ph type="body" sz="quarter" idx="18"/>
          </p:nvPr>
        </p:nvSpPr>
        <p:spPr/>
        <p:txBody>
          <a:bodyPr/>
          <a:lstStyle/>
          <a:p>
            <a:r>
              <a:rPr lang="de-DE" dirty="0"/>
              <a:t>Neues zum Planervertrag §§ 650p-t BGB</a:t>
            </a:r>
          </a:p>
        </p:txBody>
      </p:sp>
      <p:sp>
        <p:nvSpPr>
          <p:cNvPr id="16" name="Textplatzhalter 15">
            <a:extLst>
              <a:ext uri="{FF2B5EF4-FFF2-40B4-BE49-F238E27FC236}">
                <a16:creationId xmlns:a16="http://schemas.microsoft.com/office/drawing/2014/main" id="{D9734589-7432-4472-AFC5-2E886663483F}"/>
              </a:ext>
            </a:extLst>
          </p:cNvPr>
          <p:cNvSpPr>
            <a:spLocks noGrp="1"/>
          </p:cNvSpPr>
          <p:nvPr>
            <p:ph type="body" sz="quarter" idx="19"/>
          </p:nvPr>
        </p:nvSpPr>
        <p:spPr/>
        <p:txBody>
          <a:bodyPr/>
          <a:lstStyle/>
          <a:p>
            <a:r>
              <a:rPr lang="de-DE" dirty="0"/>
              <a:t>Verbraucherschutz, §§ 650q; 650r BGB</a:t>
            </a:r>
          </a:p>
        </p:txBody>
      </p:sp>
      <p:sp>
        <p:nvSpPr>
          <p:cNvPr id="17" name="Textplatzhalter 16">
            <a:extLst>
              <a:ext uri="{FF2B5EF4-FFF2-40B4-BE49-F238E27FC236}">
                <a16:creationId xmlns:a16="http://schemas.microsoft.com/office/drawing/2014/main" id="{965C0D59-4961-4D4C-9FF5-31D41AF2BB4D}"/>
              </a:ext>
            </a:extLst>
          </p:cNvPr>
          <p:cNvSpPr>
            <a:spLocks noGrp="1"/>
          </p:cNvSpPr>
          <p:nvPr>
            <p:ph type="body" sz="quarter" idx="20"/>
          </p:nvPr>
        </p:nvSpPr>
        <p:spPr>
          <a:solidFill>
            <a:srgbClr val="FFC000"/>
          </a:solidFill>
        </p:spPr>
        <p:txBody>
          <a:bodyPr/>
          <a:lstStyle/>
          <a:p>
            <a:r>
              <a:rPr lang="de-DE" dirty="0"/>
              <a:t>BIM, BGB und HOAI</a:t>
            </a:r>
          </a:p>
        </p:txBody>
      </p:sp>
      <p:sp>
        <p:nvSpPr>
          <p:cNvPr id="18" name="Textplatzhalter 17">
            <a:extLst>
              <a:ext uri="{FF2B5EF4-FFF2-40B4-BE49-F238E27FC236}">
                <a16:creationId xmlns:a16="http://schemas.microsoft.com/office/drawing/2014/main" id="{3A9E5690-2DBC-4270-BF8D-558B15E46041}"/>
              </a:ext>
            </a:extLst>
          </p:cNvPr>
          <p:cNvSpPr>
            <a:spLocks noGrp="1"/>
          </p:cNvSpPr>
          <p:nvPr>
            <p:ph type="body" sz="quarter" idx="21"/>
          </p:nvPr>
        </p:nvSpPr>
        <p:spPr/>
        <p:txBody>
          <a:bodyPr/>
          <a:lstStyle/>
          <a:p>
            <a:r>
              <a:rPr lang="de-DE" dirty="0"/>
              <a:t>Vertragsstrategie Zielfindungsphase</a:t>
            </a:r>
          </a:p>
        </p:txBody>
      </p:sp>
      <p:pic>
        <p:nvPicPr>
          <p:cNvPr id="23" name="Bildplatzhalter 22">
            <a:extLst>
              <a:ext uri="{FF2B5EF4-FFF2-40B4-BE49-F238E27FC236}">
                <a16:creationId xmlns:a16="http://schemas.microsoft.com/office/drawing/2014/main" id="{DA886662-D116-44D3-B214-C0BBC8F902B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279" r="15279"/>
          <a:stretch>
            <a:fillRect/>
          </a:stretch>
        </p:blipFill>
        <p:spPr>
          <a:xfrm>
            <a:off x="1325521" y="2690794"/>
            <a:ext cx="2660548" cy="2551676"/>
          </a:xfrm>
        </p:spPr>
      </p:pic>
      <p:sp>
        <p:nvSpPr>
          <p:cNvPr id="24" name="Titel 1">
            <a:extLst>
              <a:ext uri="{FF2B5EF4-FFF2-40B4-BE49-F238E27FC236}">
                <a16:creationId xmlns:a16="http://schemas.microsoft.com/office/drawing/2014/main" id="{D33B8EB3-657D-49E0-BC62-836C980C6052}"/>
              </a:ext>
            </a:extLst>
          </p:cNvPr>
          <p:cNvSpPr txBox="1">
            <a:spLocks/>
          </p:cNvSpPr>
          <p:nvPr/>
        </p:nvSpPr>
        <p:spPr>
          <a:xfrm>
            <a:off x="286809" y="414593"/>
            <a:ext cx="9974815" cy="860027"/>
          </a:xfrm>
          <a:prstGeom prst="rect">
            <a:avLst/>
          </a:prstGeom>
        </p:spPr>
        <p:txBody>
          <a:bodyPr vert="horz" lIns="121920" tIns="60960" rIns="121920" bIns="60960" rtlCol="0" anchor="t">
            <a:noAutofit/>
          </a:bodyPr>
          <a:lstStyle>
            <a:lvl1pPr algn="l" defTabSz="685800" rtl="0" eaLnBrk="1" latinLnBrk="0" hangingPunct="1">
              <a:lnSpc>
                <a:spcPct val="70000"/>
              </a:lnSpc>
              <a:spcBef>
                <a:spcPct val="0"/>
              </a:spcBef>
              <a:buNone/>
              <a:defRPr sz="3200" b="1" kern="1200">
                <a:solidFill>
                  <a:schemeClr val="tx1"/>
                </a:solidFill>
                <a:latin typeface="Arial Narrow" panose="020B0606020202030204" pitchFamily="34" charset="0"/>
                <a:ea typeface="+mj-ea"/>
                <a:cs typeface="Arial Narrow" panose="020B0606020202030204" pitchFamily="34" charset="0"/>
              </a:defRPr>
            </a:lvl1pPr>
          </a:lstStyle>
          <a:p>
            <a:r>
              <a:rPr lang="de-DE" sz="4267" dirty="0">
                <a:solidFill>
                  <a:srgbClr val="00305D"/>
                </a:solidFill>
              </a:rPr>
              <a:t>Das neue Bauvertragsrecht und BIM</a:t>
            </a:r>
            <a:br>
              <a:rPr lang="de-DE" sz="4267" dirty="0">
                <a:solidFill>
                  <a:srgbClr val="00305D"/>
                </a:solidFill>
              </a:rPr>
            </a:br>
            <a:r>
              <a:rPr lang="de-DE" sz="4267" dirty="0">
                <a:solidFill>
                  <a:srgbClr val="00305D"/>
                </a:solidFill>
              </a:rPr>
              <a:t>Bedeutung für Auftraggeber &amp; Auftragnehmer</a:t>
            </a:r>
            <a:endParaRPr lang="de-DE" sz="4267" dirty="0"/>
          </a:p>
        </p:txBody>
      </p:sp>
    </p:spTree>
    <p:extLst>
      <p:ext uri="{BB962C8B-B14F-4D97-AF65-F5344CB8AC3E}">
        <p14:creationId xmlns:p14="http://schemas.microsoft.com/office/powerpoint/2010/main" val="351811928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2" name="Textfeld 1">
            <a:extLst>
              <a:ext uri="{FF2B5EF4-FFF2-40B4-BE49-F238E27FC236}">
                <a16:creationId xmlns:a16="http://schemas.microsoft.com/office/drawing/2014/main" id="{3E90361F-E7FA-4A57-810C-2E94EB367F77}"/>
              </a:ext>
            </a:extLst>
          </p:cNvPr>
          <p:cNvSpPr txBox="1"/>
          <p:nvPr/>
        </p:nvSpPr>
        <p:spPr>
          <a:xfrm>
            <a:off x="845753" y="194651"/>
            <a:ext cx="9215393" cy="584775"/>
          </a:xfrm>
          <a:prstGeom prst="rect">
            <a:avLst/>
          </a:prstGeom>
          <a:noFill/>
        </p:spPr>
        <p:txBody>
          <a:bodyPr wrap="square" rtlCol="0">
            <a:spAutoFit/>
          </a:bodyPr>
          <a:lstStyle/>
          <a:p>
            <a:r>
              <a:rPr lang="de-DE" sz="3200" dirty="0">
                <a:latin typeface="Arial" panose="020B0604020202020204" pitchFamily="34" charset="0"/>
                <a:cs typeface="Arial" panose="020B0604020202020204" pitchFamily="34" charset="0"/>
              </a:rPr>
              <a:t>Thesen:</a:t>
            </a:r>
          </a:p>
        </p:txBody>
      </p:sp>
      <p:sp>
        <p:nvSpPr>
          <p:cNvPr id="4" name="Textfeld 3">
            <a:extLst>
              <a:ext uri="{FF2B5EF4-FFF2-40B4-BE49-F238E27FC236}">
                <a16:creationId xmlns:a16="http://schemas.microsoft.com/office/drawing/2014/main" id="{42E7498A-17F6-4C8F-96F5-9795EBD153EF}"/>
              </a:ext>
            </a:extLst>
          </p:cNvPr>
          <p:cNvSpPr txBox="1"/>
          <p:nvPr/>
        </p:nvSpPr>
        <p:spPr>
          <a:xfrm>
            <a:off x="452487" y="966160"/>
            <a:ext cx="11256227" cy="5324535"/>
          </a:xfrm>
          <a:prstGeom prst="rect">
            <a:avLst/>
          </a:prstGeom>
          <a:noFill/>
        </p:spPr>
        <p:txBody>
          <a:bodyPr wrap="square" rtlCol="0">
            <a:spAutoFit/>
          </a:bodyPr>
          <a:lstStyle/>
          <a:p>
            <a:pPr marL="380990" indent="-380990">
              <a:buFont typeface="Arial" panose="020B0604020202020204" pitchFamily="34" charset="0"/>
              <a:buChar char="•"/>
            </a:pPr>
            <a:r>
              <a:rPr lang="de-DE" sz="2000" dirty="0">
                <a:latin typeface="Arial" panose="020B0604020202020204" pitchFamily="34" charset="0"/>
                <a:cs typeface="Arial" panose="020B0604020202020204" pitchFamily="34" charset="0"/>
              </a:rPr>
              <a:t>Rechtliche Leitlinien oder auch nur juristische Nützlichkeitskriterien, das BIM- Management von bestimmten Personen (Projektsteuerung? Architekten? Externe Dienstleister?) verantworten zu lassen, gibt es aus dem Werkvertragsrecht des BGB nicht. Dies wird sich durch das neue Bauchvertragsrecht nicht ändern.</a:t>
            </a:r>
          </a:p>
          <a:p>
            <a:pPr marL="380990" indent="-380990">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de-DE" sz="2000" dirty="0">
                <a:latin typeface="Arial" panose="020B0604020202020204" pitchFamily="34" charset="0"/>
                <a:cs typeface="Arial" panose="020B0604020202020204" pitchFamily="34" charset="0"/>
              </a:rPr>
              <a:t>Auch das neue Bauvertragsrecht und die HOAI einschließlich die Projektmanagementleistungen nach dem AHO-Leistungsbild, Heft 9, bleiben methodenneutral ausformuliert. Es bleibt also den Vertragspartnern selbst überlassen, wie und mit welchen Mitteln sie die werkvertraglichen Planungserfolge erreichen wollen und welche Regeln sie sich selbst dazu geben.</a:t>
            </a:r>
          </a:p>
          <a:p>
            <a:pPr marL="380990" indent="-380990">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de-DE" sz="2000" dirty="0">
                <a:latin typeface="Arial" panose="020B0604020202020204" pitchFamily="34" charset="0"/>
                <a:cs typeface="Arial" panose="020B0604020202020204" pitchFamily="34" charset="0"/>
              </a:rPr>
              <a:t>Die Vorgaben für den BIM-Einsatz in Bauprojekten sind deswegen durch die baurechtliche/architekten- und ingenieurrechtliche Vertragspraxis auszuarbeiten, zu standardisieren und zu Leistungsbildern (z. B. BIM-Management, BIM-Koordination) zu verdichten. Diese Entwicklung ist noch im Fluss – begonnen, aber noch nicht abgeschlossen (Beispiel: Leistungsbild Objektplanung/BIM Arch.-Kammer NRW). Von besonderer Bedeutung werden die Vergabehandbücher der öffentlichen Hand sein.</a:t>
            </a:r>
          </a:p>
        </p:txBody>
      </p:sp>
    </p:spTree>
    <p:extLst>
      <p:ext uri="{BB962C8B-B14F-4D97-AF65-F5344CB8AC3E}">
        <p14:creationId xmlns:p14="http://schemas.microsoft.com/office/powerpoint/2010/main" val="4157925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Inhalte der Vorlesungen </a:t>
            </a:r>
            <a:r>
              <a:rPr lang="de-DE" dirty="0" err="1"/>
              <a:t>BauR</a:t>
            </a:r>
            <a:r>
              <a:rPr lang="de-DE" dirty="0"/>
              <a:t> I</a:t>
            </a:r>
          </a:p>
        </p:txBody>
      </p:sp>
      <p:sp>
        <p:nvSpPr>
          <p:cNvPr id="3" name="Inhaltsplatzhalter 2"/>
          <p:cNvSpPr>
            <a:spLocks noGrp="1"/>
          </p:cNvSpPr>
          <p:nvPr>
            <p:ph idx="1"/>
          </p:nvPr>
        </p:nvSpPr>
        <p:spPr>
          <a:xfrm>
            <a:off x="838200" y="1690688"/>
            <a:ext cx="10178988" cy="4603580"/>
          </a:xfrm>
        </p:spPr>
        <p:txBody>
          <a:bodyPr>
            <a:normAutofit/>
          </a:bodyPr>
          <a:lstStyle/>
          <a:p>
            <a:pPr marL="2778125" indent="-2778125">
              <a:buNone/>
              <a:tabLst>
                <a:tab pos="444500" algn="l"/>
                <a:tab pos="896938" algn="l"/>
                <a:tab pos="2778125" algn="l"/>
              </a:tabLst>
            </a:pPr>
            <a:endParaRPr lang="de-DE" dirty="0"/>
          </a:p>
          <a:p>
            <a:pPr marL="2778125" indent="-2778125">
              <a:buNone/>
              <a:tabLst>
                <a:tab pos="444500" algn="l"/>
                <a:tab pos="896938" algn="l"/>
                <a:tab pos="2778125" algn="l"/>
              </a:tabLst>
            </a:pPr>
            <a:r>
              <a:rPr lang="de-DE" dirty="0"/>
              <a:t>Baurecht I:	Rechtliche Grundlagen der Tätigkeit der an der Bauausführung Beteiligten</a:t>
            </a:r>
          </a:p>
          <a:p>
            <a:pPr marL="2778125" indent="0">
              <a:buNone/>
              <a:tabLst>
                <a:tab pos="444500" algn="l"/>
                <a:tab pos="896938" algn="l"/>
                <a:tab pos="2778125" algn="l"/>
              </a:tabLst>
            </a:pPr>
            <a:endParaRPr lang="de-DE" sz="2400" dirty="0"/>
          </a:p>
          <a:p>
            <a:pPr marL="2778125" indent="0">
              <a:buNone/>
              <a:tabLst>
                <a:tab pos="444500" algn="l"/>
                <a:tab pos="896938" algn="l"/>
                <a:tab pos="2778125" algn="l"/>
              </a:tabLst>
            </a:pPr>
            <a:r>
              <a:rPr lang="de-DE" sz="2400" dirty="0"/>
              <a:t>BGB-Vertrag, VOB/B-Vertrag,  Abnahme,  Mängelhaftung,  Sicherheiten, Bauprozessrecht (einzelne Aspekte)</a:t>
            </a:r>
          </a:p>
          <a:p>
            <a:pPr marL="0" indent="0">
              <a:buNone/>
            </a:pPr>
            <a:endParaRPr lang="de-DE" dirty="0"/>
          </a:p>
        </p:txBody>
      </p:sp>
      <p:pic>
        <p:nvPicPr>
          <p:cNvPr id="4" name="Grafik 3"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5" name="Foliennummernplatzhalter 4"/>
          <p:cNvSpPr>
            <a:spLocks noGrp="1"/>
          </p:cNvSpPr>
          <p:nvPr>
            <p:ph type="sldNum" sz="quarter" idx="12"/>
          </p:nvPr>
        </p:nvSpPr>
        <p:spPr/>
        <p:txBody>
          <a:bodyPr/>
          <a:lstStyle/>
          <a:p>
            <a:fld id="{4396F751-E4A1-47A1-80D3-B71F4B343170}" type="slidenum">
              <a:rPr lang="de-DE" smtClean="0"/>
              <a:t>2</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4139902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322730"/>
            <a:ext cx="10515600" cy="6165700"/>
          </a:xfrm>
        </p:spPr>
        <p:txBody>
          <a:bodyPr>
            <a:normAutofit/>
          </a:bodyPr>
          <a:lstStyle/>
          <a:p>
            <a:pPr lvl="0"/>
            <a:r>
              <a:rPr lang="de-DE" sz="1400" b="1" dirty="0"/>
              <a:t>Ingenieurvertrag als Werkvertrag  I</a:t>
            </a:r>
            <a:br>
              <a:rPr lang="de-DE" sz="1400" b="1" dirty="0"/>
            </a:br>
            <a:r>
              <a:rPr lang="de-DE" sz="1400" dirty="0"/>
              <a:t>	</a:t>
            </a:r>
            <a:br>
              <a:rPr lang="de-DE" sz="1400" dirty="0"/>
            </a:br>
            <a:r>
              <a:rPr lang="de-DE" sz="1400" dirty="0"/>
              <a:t>„</a:t>
            </a:r>
            <a:r>
              <a:rPr lang="de-DE" sz="1400" i="1" dirty="0"/>
              <a:t>Bei der Einordnung des Architekten- und Ingenieurvertrages unter das Werkvertragsrecht der §§ 631 ff. BGB besteht ein entscheidendes Problem darin, den werkvertraglich geschuldeten Erfolg der vertraglich ausbedungenen Leistungen angemessen zu fassen. Durch den Werkvertrag wird der Unternehmer zur Herstellung des versprochenen Werkes verpflichtet (§ 631 Abs. 1 BGB). Ob und inwieweit der Unternehmer dieser Verpflichtung nachgekommen ist, wird im Rahmen der Abnahme überprüft (§ 640 Abs. 1 BGB). Das von ihm erbrachte Werk ist nur frei von Sachmängeln, wenn es zum Zeitpunkt der Abnahme die vereinbarte Beschaffenheit aufweist (§ 633 Abs. 2 BGB). Dies wiederum setzt praktisch bei Abschluss des Werkvertrages eine Beschaffenheitsvereinbarung der Parteien voraus, die ihrerseits für die Leistungen des Architekten und Ingenieurs sowie für das von ihnen geschuldete Erreichen des werkvertraglichen Erfolges bestimmend ist</a:t>
            </a:r>
            <a:r>
              <a:rPr lang="de-DE" sz="1400" dirty="0"/>
              <a:t>“ (Messerschmidt, </a:t>
            </a:r>
            <a:r>
              <a:rPr lang="de-DE" sz="1400" dirty="0" err="1"/>
              <a:t>jM</a:t>
            </a:r>
            <a:r>
              <a:rPr lang="de-DE" sz="1400" dirty="0"/>
              <a:t> 2015, 453, 455).</a:t>
            </a:r>
            <a:br>
              <a:rPr lang="de-DE" sz="1400" dirty="0"/>
            </a:br>
            <a:r>
              <a:rPr lang="de-DE" sz="1400" dirty="0"/>
              <a:t> </a:t>
            </a:r>
            <a:br>
              <a:rPr lang="de-DE" sz="1400" dirty="0"/>
            </a:br>
            <a:r>
              <a:rPr lang="de-DE" sz="1400" dirty="0"/>
              <a:t>„</a:t>
            </a:r>
            <a:r>
              <a:rPr lang="de-DE" sz="1400" i="1" dirty="0"/>
              <a:t>Werkvertragsrecht wurde angenommen neben dem </a:t>
            </a:r>
            <a:r>
              <a:rPr lang="de-DE" sz="1400" i="1" dirty="0" err="1"/>
              <a:t>Tragwerksplanervertrag</a:t>
            </a:r>
            <a:r>
              <a:rPr lang="de-DE" sz="1400" i="1" dirty="0"/>
              <a:t> für den Vertrag des Vermessungsingenieur, des Heizungsingenieur, des Ingenieurs für Sanitär- und Elektroarbeiten sowie für den Bodengeologen. Der Ingenieursvertrag als Werkvertrag ist ein auf eine Bauleistung – außerhalb des Architekten- und </a:t>
            </a:r>
            <a:r>
              <a:rPr lang="de-DE" sz="1400" i="1" dirty="0" err="1"/>
              <a:t>Tragwerksplanervertrags</a:t>
            </a:r>
            <a:r>
              <a:rPr lang="de-DE" sz="1400" i="1" dirty="0"/>
              <a:t> – gerichteter Vertrag, der Planungs- und Projektierungs-, Überwachungs- und Beratungsleistungen zum Gegenstand hat. Die konstruktive Seite steht im Vordergrund, die gestalterische Seite tritt gegenüber dem Architektenvertrag zurück. Eine eigene Lieferung oder Aufbauleistung im Rahmen des Ingenieursvertrags ist in der Regel nicht zu erbringen</a:t>
            </a:r>
            <a:r>
              <a:rPr lang="de-DE" sz="1400" dirty="0"/>
              <a:t>“ (HOAI-Kommentar Locher/Koeble/Frik, 12. Auflage, 2014, Einleitung Rn. 316 m.w.N.).</a:t>
            </a:r>
            <a:br>
              <a:rPr lang="de-DE" sz="1400" dirty="0"/>
            </a:br>
            <a:r>
              <a:rPr lang="de-DE" sz="1400" dirty="0"/>
              <a:t> </a:t>
            </a:r>
            <a:br>
              <a:rPr lang="de-DE" sz="1400" dirty="0"/>
            </a:br>
            <a:r>
              <a:rPr lang="de-DE" sz="1400" dirty="0"/>
              <a:t>Der „</a:t>
            </a:r>
            <a:r>
              <a:rPr lang="de-DE" sz="1400" i="1" dirty="0"/>
              <a:t>Ingenieursvertrag bedarf keiner bestimmten Form. Er kann schriftlich, mündlich oder durch schlüssiges bzw. konkludentes Verhalten zustande kommen – dabei individualvertraglich ausgehandelt oder als Formularvertrag geschlossen werden. […] Ein Vertrag kommt durch schlüssiges Verhalten insbesondere dann zustande, wenn der Auftragnehmer bestimmte Leistungen erbringt und der Auftraggeber durch deren Entgegennahme sowie Verwertung schlüssig zu erkennen gibt, dass diese Architekten- oder Ingenieursleistungen von ihm gegen Entgelt gewollt sind</a:t>
            </a:r>
            <a:r>
              <a:rPr lang="de-DE" sz="1400" dirty="0"/>
              <a:t>“ (Korbion/Mantscheff/Vygen a.a.O. § 1 HOAI Rn. 25 f.).</a:t>
            </a: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20</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20392149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2" name="Textfeld 1">
            <a:extLst>
              <a:ext uri="{FF2B5EF4-FFF2-40B4-BE49-F238E27FC236}">
                <a16:creationId xmlns:a16="http://schemas.microsoft.com/office/drawing/2014/main" id="{3E90361F-E7FA-4A57-810C-2E94EB367F77}"/>
              </a:ext>
            </a:extLst>
          </p:cNvPr>
          <p:cNvSpPr txBox="1"/>
          <p:nvPr/>
        </p:nvSpPr>
        <p:spPr>
          <a:xfrm>
            <a:off x="845753" y="14389"/>
            <a:ext cx="9215393" cy="584775"/>
          </a:xfrm>
          <a:prstGeom prst="rect">
            <a:avLst/>
          </a:prstGeom>
          <a:noFill/>
        </p:spPr>
        <p:txBody>
          <a:bodyPr wrap="square" rtlCol="0">
            <a:spAutoFit/>
          </a:bodyPr>
          <a:lstStyle/>
          <a:p>
            <a:r>
              <a:rPr lang="de-DE" sz="3200" dirty="0"/>
              <a:t>Thesen:</a:t>
            </a:r>
          </a:p>
        </p:txBody>
      </p:sp>
      <p:sp>
        <p:nvSpPr>
          <p:cNvPr id="4" name="Textfeld 3">
            <a:extLst>
              <a:ext uri="{FF2B5EF4-FFF2-40B4-BE49-F238E27FC236}">
                <a16:creationId xmlns:a16="http://schemas.microsoft.com/office/drawing/2014/main" id="{42E7498A-17F6-4C8F-96F5-9795EBD153EF}"/>
              </a:ext>
            </a:extLst>
          </p:cNvPr>
          <p:cNvSpPr txBox="1"/>
          <p:nvPr/>
        </p:nvSpPr>
        <p:spPr>
          <a:xfrm>
            <a:off x="845753" y="905232"/>
            <a:ext cx="10884929" cy="5344027"/>
          </a:xfrm>
          <a:prstGeom prst="rect">
            <a:avLst/>
          </a:prstGeom>
          <a:noFill/>
        </p:spPr>
        <p:txBody>
          <a:bodyPr wrap="square" rtlCol="0">
            <a:spAutoFit/>
          </a:bodyPr>
          <a:lstStyle/>
          <a:p>
            <a:pPr marL="380990" indent="-380990">
              <a:buFont typeface="Arial" panose="020B0604020202020204" pitchFamily="34" charset="0"/>
              <a:buChar char="•"/>
            </a:pPr>
            <a:r>
              <a:rPr lang="de-DE" sz="2133" dirty="0"/>
              <a:t>Das neue Bauvertragsrecht und das neue  Vertragsrecht für Architekten- und Ingenieurverträge wird auf  den BIM-Einsatz bei Bauprojekten anzuwenden sein, z. B.:</a:t>
            </a:r>
          </a:p>
          <a:p>
            <a:endParaRPr lang="de-DE" sz="2133" dirty="0"/>
          </a:p>
          <a:p>
            <a:pPr marL="1578994" indent="-380990">
              <a:buFontTx/>
              <a:buChar char="-"/>
            </a:pPr>
            <a:r>
              <a:rPr lang="de-DE" sz="2133" dirty="0"/>
              <a:t>Einseitiges Anordnungsrecht des Bestellers im Rahmen der Zumutbarkeit</a:t>
            </a:r>
          </a:p>
          <a:p>
            <a:pPr marL="1578994" indent="-380990">
              <a:buFontTx/>
              <a:buChar char="-"/>
            </a:pPr>
            <a:r>
              <a:rPr lang="de-DE" sz="2133" dirty="0"/>
              <a:t>Vergütungsanpassung bei Leistungsänderung</a:t>
            </a:r>
          </a:p>
          <a:p>
            <a:pPr marL="1578994" indent="-380990">
              <a:buFontTx/>
              <a:buChar char="-"/>
            </a:pPr>
            <a:r>
              <a:rPr lang="de-DE" sz="2133" dirty="0"/>
              <a:t>Abschlagszahlung nach Leistungswert</a:t>
            </a:r>
          </a:p>
          <a:p>
            <a:pPr marL="1578994" indent="-380990">
              <a:buFontTx/>
              <a:buChar char="-"/>
            </a:pPr>
            <a:r>
              <a:rPr lang="de-DE" sz="2133" dirty="0"/>
              <a:t>Zielfindungsphase, Erarbeitung einer Planungsgrundlage und Sonderkündigungsrecht</a:t>
            </a:r>
          </a:p>
          <a:p>
            <a:pPr marL="1578994" indent="-380990">
              <a:buFontTx/>
              <a:buChar char="-"/>
            </a:pPr>
            <a:r>
              <a:rPr lang="de-DE" sz="2133" dirty="0"/>
              <a:t>Kündigung aus wichtigem Grund auch als Teilkündigung möglich</a:t>
            </a:r>
          </a:p>
          <a:p>
            <a:pPr marL="1578994" indent="-380990">
              <a:buFontTx/>
              <a:buChar char="-"/>
            </a:pPr>
            <a:r>
              <a:rPr lang="de-DE" sz="2133" dirty="0"/>
              <a:t>Abnahmefiktion nach Ablauf angemessener Frist ohne Mängelrüge</a:t>
            </a:r>
          </a:p>
          <a:p>
            <a:pPr marL="1578994" indent="-380990">
              <a:buFontTx/>
              <a:buChar char="-"/>
            </a:pPr>
            <a:endParaRPr lang="de-DE" sz="2133" dirty="0"/>
          </a:p>
          <a:p>
            <a:pPr marL="380990" indent="-380990">
              <a:buFont typeface="Arial" panose="020B0604020202020204" pitchFamily="34" charset="0"/>
              <a:buChar char="•"/>
            </a:pPr>
            <a:r>
              <a:rPr lang="de-DE" sz="2133" dirty="0"/>
              <a:t>Die vertragsrechtlichen Regeln bezogen auf das neue Bauvertragsrecht und das neue Vertragsrecht für Architekten- und Ingenieurverträge sind nicht ausgearbeitet - diese Arbeit ist in Rechtsprechung und juristische Literatur noch nicht begonnen. Alle Vergabehandbücher der öffentlichen Hand berücksichtigen die Planungsmethode BIM derzeit noch nicht und halten keine vertragsrechtlichen Standards für diese Planungsmethode vor.</a:t>
            </a:r>
          </a:p>
        </p:txBody>
      </p:sp>
    </p:spTree>
    <p:extLst>
      <p:ext uri="{BB962C8B-B14F-4D97-AF65-F5344CB8AC3E}">
        <p14:creationId xmlns:p14="http://schemas.microsoft.com/office/powerpoint/2010/main" val="269307912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sp>
        <p:nvSpPr>
          <p:cNvPr id="2" name="Textfeld 1">
            <a:extLst>
              <a:ext uri="{FF2B5EF4-FFF2-40B4-BE49-F238E27FC236}">
                <a16:creationId xmlns:a16="http://schemas.microsoft.com/office/drawing/2014/main" id="{3E90361F-E7FA-4A57-810C-2E94EB367F77}"/>
              </a:ext>
            </a:extLst>
          </p:cNvPr>
          <p:cNvSpPr txBox="1"/>
          <p:nvPr/>
        </p:nvSpPr>
        <p:spPr>
          <a:xfrm>
            <a:off x="845753" y="483287"/>
            <a:ext cx="9215393" cy="584775"/>
          </a:xfrm>
          <a:prstGeom prst="rect">
            <a:avLst/>
          </a:prstGeom>
          <a:noFill/>
        </p:spPr>
        <p:txBody>
          <a:bodyPr wrap="square" rtlCol="0">
            <a:spAutoFit/>
          </a:bodyPr>
          <a:lstStyle/>
          <a:p>
            <a:r>
              <a:rPr lang="de-DE" sz="3200" dirty="0"/>
              <a:t>Thesen:</a:t>
            </a:r>
          </a:p>
        </p:txBody>
      </p:sp>
      <p:sp>
        <p:nvSpPr>
          <p:cNvPr id="4" name="Textfeld 3">
            <a:extLst>
              <a:ext uri="{FF2B5EF4-FFF2-40B4-BE49-F238E27FC236}">
                <a16:creationId xmlns:a16="http://schemas.microsoft.com/office/drawing/2014/main" id="{42E7498A-17F6-4C8F-96F5-9795EBD153EF}"/>
              </a:ext>
            </a:extLst>
          </p:cNvPr>
          <p:cNvSpPr txBox="1"/>
          <p:nvPr/>
        </p:nvSpPr>
        <p:spPr>
          <a:xfrm>
            <a:off x="845753" y="1495200"/>
            <a:ext cx="9127524" cy="3786229"/>
          </a:xfrm>
          <a:prstGeom prst="rect">
            <a:avLst/>
          </a:prstGeom>
          <a:noFill/>
        </p:spPr>
        <p:txBody>
          <a:bodyPr wrap="square" rtlCol="0">
            <a:spAutoFit/>
          </a:bodyPr>
          <a:lstStyle/>
          <a:p>
            <a:pPr marL="380990" indent="-380990">
              <a:buFont typeface="Arial" panose="020B0604020202020204" pitchFamily="34" charset="0"/>
              <a:buChar char="•"/>
            </a:pPr>
            <a:r>
              <a:rPr lang="de-DE" sz="2667" dirty="0"/>
              <a:t>Die HOAI bleibt weiterhin methodenneutral und erfasst die Planungsmethode BIM honorarrechtlich nicht als dem Preiskontrollrecht unterliegende </a:t>
            </a:r>
            <a:r>
              <a:rPr lang="de-DE" sz="2667" u="sng" dirty="0"/>
              <a:t>Grund</a:t>
            </a:r>
            <a:r>
              <a:rPr lang="de-DE" sz="2667" dirty="0"/>
              <a:t>leistung.</a:t>
            </a:r>
          </a:p>
          <a:p>
            <a:endParaRPr lang="de-DE" sz="2667" dirty="0"/>
          </a:p>
          <a:p>
            <a:pPr marL="380990" indent="-380990">
              <a:buFont typeface="Arial" panose="020B0604020202020204" pitchFamily="34" charset="0"/>
              <a:buChar char="•"/>
            </a:pPr>
            <a:r>
              <a:rPr lang="de-DE" sz="2667" dirty="0"/>
              <a:t>Die HOAI 2013 benennt weiterhin die digitale Gebäudemodellierung (Planungsmethode BIM) als </a:t>
            </a:r>
            <a:r>
              <a:rPr lang="de-DE" sz="2667" u="sng" dirty="0"/>
              <a:t>besondere</a:t>
            </a:r>
            <a:r>
              <a:rPr lang="de-DE" sz="2667" dirty="0"/>
              <a:t> Leistung. Die Vergütung für besondere Leistungen ist frei verhandelbar und ausdrücklich von der Preiskontrolle der HOAI nicht erfasst, § 3 Abs. 3 Satz 3 HOAI.</a:t>
            </a:r>
          </a:p>
        </p:txBody>
      </p:sp>
    </p:spTree>
    <p:extLst>
      <p:ext uri="{BB962C8B-B14F-4D97-AF65-F5344CB8AC3E}">
        <p14:creationId xmlns:p14="http://schemas.microsoft.com/office/powerpoint/2010/main" val="24967264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853C7698-5188-40E1-9E91-5FED9EB6A4CE}"/>
              </a:ext>
            </a:extLst>
          </p:cNvPr>
          <p:cNvSpPr>
            <a:spLocks noGrp="1"/>
          </p:cNvSpPr>
          <p:nvPr>
            <p:ph type="body" sz="quarter" idx="16"/>
          </p:nvPr>
        </p:nvSpPr>
        <p:spPr>
          <a:xfrm>
            <a:off x="5367033" y="1791043"/>
            <a:ext cx="4894591" cy="530116"/>
          </a:xfrm>
        </p:spPr>
        <p:txBody>
          <a:bodyPr/>
          <a:lstStyle/>
          <a:p>
            <a:r>
              <a:rPr lang="de-DE" dirty="0"/>
              <a:t>Einleitung</a:t>
            </a:r>
          </a:p>
        </p:txBody>
      </p:sp>
      <p:sp>
        <p:nvSpPr>
          <p:cNvPr id="14" name="Textplatzhalter 13">
            <a:extLst>
              <a:ext uri="{FF2B5EF4-FFF2-40B4-BE49-F238E27FC236}">
                <a16:creationId xmlns:a16="http://schemas.microsoft.com/office/drawing/2014/main" id="{569F4F77-6547-4024-AE07-CD5863D0579D}"/>
              </a:ext>
            </a:extLst>
          </p:cNvPr>
          <p:cNvSpPr>
            <a:spLocks noGrp="1"/>
          </p:cNvSpPr>
          <p:nvPr>
            <p:ph type="body" sz="quarter" idx="17"/>
          </p:nvPr>
        </p:nvSpPr>
        <p:spPr>
          <a:xfrm>
            <a:off x="5379987" y="2555698"/>
            <a:ext cx="4894591" cy="530116"/>
          </a:xfrm>
        </p:spPr>
        <p:txBody>
          <a:bodyPr/>
          <a:lstStyle/>
          <a:p>
            <a:r>
              <a:rPr lang="de-DE" dirty="0"/>
              <a:t>Neues Bauvertragsrecht - Überblick</a:t>
            </a:r>
          </a:p>
        </p:txBody>
      </p:sp>
      <p:sp>
        <p:nvSpPr>
          <p:cNvPr id="15" name="Textplatzhalter 14">
            <a:extLst>
              <a:ext uri="{FF2B5EF4-FFF2-40B4-BE49-F238E27FC236}">
                <a16:creationId xmlns:a16="http://schemas.microsoft.com/office/drawing/2014/main" id="{73E5A498-C60D-45AF-B8F9-EF023C5A3AD4}"/>
              </a:ext>
            </a:extLst>
          </p:cNvPr>
          <p:cNvSpPr>
            <a:spLocks noGrp="1"/>
          </p:cNvSpPr>
          <p:nvPr>
            <p:ph type="body" sz="quarter" idx="18"/>
          </p:nvPr>
        </p:nvSpPr>
        <p:spPr/>
        <p:txBody>
          <a:bodyPr/>
          <a:lstStyle/>
          <a:p>
            <a:r>
              <a:rPr lang="de-DE" dirty="0"/>
              <a:t>Neues zum Planervertrag §§ 650p-t BGB</a:t>
            </a:r>
          </a:p>
        </p:txBody>
      </p:sp>
      <p:sp>
        <p:nvSpPr>
          <p:cNvPr id="16" name="Textplatzhalter 15">
            <a:extLst>
              <a:ext uri="{FF2B5EF4-FFF2-40B4-BE49-F238E27FC236}">
                <a16:creationId xmlns:a16="http://schemas.microsoft.com/office/drawing/2014/main" id="{D9734589-7432-4472-AFC5-2E886663483F}"/>
              </a:ext>
            </a:extLst>
          </p:cNvPr>
          <p:cNvSpPr>
            <a:spLocks noGrp="1"/>
          </p:cNvSpPr>
          <p:nvPr>
            <p:ph type="body" sz="quarter" idx="19"/>
          </p:nvPr>
        </p:nvSpPr>
        <p:spPr/>
        <p:txBody>
          <a:bodyPr/>
          <a:lstStyle/>
          <a:p>
            <a:r>
              <a:rPr lang="de-DE" dirty="0"/>
              <a:t>Verbraucherschutz, §§ 650q; 650r BGB</a:t>
            </a:r>
          </a:p>
        </p:txBody>
      </p:sp>
      <p:sp>
        <p:nvSpPr>
          <p:cNvPr id="17" name="Textplatzhalter 16">
            <a:extLst>
              <a:ext uri="{FF2B5EF4-FFF2-40B4-BE49-F238E27FC236}">
                <a16:creationId xmlns:a16="http://schemas.microsoft.com/office/drawing/2014/main" id="{965C0D59-4961-4D4C-9FF5-31D41AF2BB4D}"/>
              </a:ext>
            </a:extLst>
          </p:cNvPr>
          <p:cNvSpPr>
            <a:spLocks noGrp="1"/>
          </p:cNvSpPr>
          <p:nvPr>
            <p:ph type="body" sz="quarter" idx="20"/>
          </p:nvPr>
        </p:nvSpPr>
        <p:spPr/>
        <p:txBody>
          <a:bodyPr/>
          <a:lstStyle/>
          <a:p>
            <a:r>
              <a:rPr lang="de-DE" dirty="0"/>
              <a:t>BIM, BGB und HOAI</a:t>
            </a:r>
          </a:p>
        </p:txBody>
      </p:sp>
      <p:sp>
        <p:nvSpPr>
          <p:cNvPr id="18" name="Textplatzhalter 17">
            <a:extLst>
              <a:ext uri="{FF2B5EF4-FFF2-40B4-BE49-F238E27FC236}">
                <a16:creationId xmlns:a16="http://schemas.microsoft.com/office/drawing/2014/main" id="{3A9E5690-2DBC-4270-BF8D-558B15E46041}"/>
              </a:ext>
            </a:extLst>
          </p:cNvPr>
          <p:cNvSpPr>
            <a:spLocks noGrp="1"/>
          </p:cNvSpPr>
          <p:nvPr>
            <p:ph type="body" sz="quarter" idx="21"/>
          </p:nvPr>
        </p:nvSpPr>
        <p:spPr>
          <a:solidFill>
            <a:srgbClr val="FFC000"/>
          </a:solidFill>
        </p:spPr>
        <p:txBody>
          <a:bodyPr/>
          <a:lstStyle/>
          <a:p>
            <a:r>
              <a:rPr lang="de-DE" dirty="0"/>
              <a:t>Vertragsstrategie Zielfindungsphase</a:t>
            </a:r>
          </a:p>
        </p:txBody>
      </p:sp>
      <p:pic>
        <p:nvPicPr>
          <p:cNvPr id="23" name="Bildplatzhalter 22">
            <a:extLst>
              <a:ext uri="{FF2B5EF4-FFF2-40B4-BE49-F238E27FC236}">
                <a16:creationId xmlns:a16="http://schemas.microsoft.com/office/drawing/2014/main" id="{DA886662-D116-44D3-B214-C0BBC8F902B5}"/>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279" r="15279"/>
          <a:stretch>
            <a:fillRect/>
          </a:stretch>
        </p:blipFill>
        <p:spPr>
          <a:xfrm>
            <a:off x="1325521" y="2690794"/>
            <a:ext cx="2660548" cy="2551676"/>
          </a:xfrm>
        </p:spPr>
      </p:pic>
      <p:sp>
        <p:nvSpPr>
          <p:cNvPr id="24" name="Titel 1">
            <a:extLst>
              <a:ext uri="{FF2B5EF4-FFF2-40B4-BE49-F238E27FC236}">
                <a16:creationId xmlns:a16="http://schemas.microsoft.com/office/drawing/2014/main" id="{D33B8EB3-657D-49E0-BC62-836C980C6052}"/>
              </a:ext>
            </a:extLst>
          </p:cNvPr>
          <p:cNvSpPr txBox="1">
            <a:spLocks/>
          </p:cNvSpPr>
          <p:nvPr/>
        </p:nvSpPr>
        <p:spPr>
          <a:xfrm>
            <a:off x="286809" y="414593"/>
            <a:ext cx="9974815" cy="860027"/>
          </a:xfrm>
          <a:prstGeom prst="rect">
            <a:avLst/>
          </a:prstGeom>
        </p:spPr>
        <p:txBody>
          <a:bodyPr vert="horz" lIns="121920" tIns="60960" rIns="121920" bIns="60960" rtlCol="0" anchor="t">
            <a:noAutofit/>
          </a:bodyPr>
          <a:lstStyle>
            <a:lvl1pPr algn="l" defTabSz="685800" rtl="0" eaLnBrk="1" latinLnBrk="0" hangingPunct="1">
              <a:lnSpc>
                <a:spcPct val="70000"/>
              </a:lnSpc>
              <a:spcBef>
                <a:spcPct val="0"/>
              </a:spcBef>
              <a:buNone/>
              <a:defRPr sz="3200" b="1" kern="1200">
                <a:solidFill>
                  <a:schemeClr val="tx1"/>
                </a:solidFill>
                <a:latin typeface="Arial Narrow" panose="020B0606020202030204" pitchFamily="34" charset="0"/>
                <a:ea typeface="+mj-ea"/>
                <a:cs typeface="Arial Narrow" panose="020B0606020202030204" pitchFamily="34" charset="0"/>
              </a:defRPr>
            </a:lvl1pPr>
          </a:lstStyle>
          <a:p>
            <a:r>
              <a:rPr lang="de-DE" sz="4267" dirty="0">
                <a:solidFill>
                  <a:srgbClr val="00305D"/>
                </a:solidFill>
              </a:rPr>
              <a:t>Das neue Bauvertragsrecht und BIM</a:t>
            </a:r>
            <a:br>
              <a:rPr lang="de-DE" sz="4267" dirty="0">
                <a:solidFill>
                  <a:srgbClr val="00305D"/>
                </a:solidFill>
              </a:rPr>
            </a:br>
            <a:r>
              <a:rPr lang="de-DE" sz="4267" dirty="0">
                <a:solidFill>
                  <a:srgbClr val="00305D"/>
                </a:solidFill>
              </a:rPr>
              <a:t>Bedeutung für Auftraggeber &amp; Auftragnehmer</a:t>
            </a:r>
            <a:endParaRPr lang="de-DE" sz="4267" dirty="0"/>
          </a:p>
        </p:txBody>
      </p:sp>
    </p:spTree>
    <p:extLst>
      <p:ext uri="{BB962C8B-B14F-4D97-AF65-F5344CB8AC3E}">
        <p14:creationId xmlns:p14="http://schemas.microsoft.com/office/powerpoint/2010/main" val="95973268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 Prof. Dr. Gerald Süchting (Potsdam, Berlin) </a:t>
            </a:r>
          </a:p>
        </p:txBody>
      </p:sp>
      <p:graphicFrame>
        <p:nvGraphicFramePr>
          <p:cNvPr id="2" name="Objekt 1">
            <a:extLst>
              <a:ext uri="{FF2B5EF4-FFF2-40B4-BE49-F238E27FC236}">
                <a16:creationId xmlns:a16="http://schemas.microsoft.com/office/drawing/2014/main" id="{AEA0FC9B-4F4D-4B06-BF0F-670ED22F293A}"/>
              </a:ext>
            </a:extLst>
          </p:cNvPr>
          <p:cNvGraphicFramePr>
            <a:graphicFrameLocks noChangeAspect="1"/>
          </p:cNvGraphicFramePr>
          <p:nvPr>
            <p:extLst>
              <p:ext uri="{D42A27DB-BD31-4B8C-83A1-F6EECF244321}">
                <p14:modId xmlns:p14="http://schemas.microsoft.com/office/powerpoint/2010/main" val="3646052753"/>
              </p:ext>
            </p:extLst>
          </p:nvPr>
        </p:nvGraphicFramePr>
        <p:xfrm>
          <a:off x="5129213" y="2522538"/>
          <a:ext cx="1935162" cy="1812925"/>
        </p:xfrm>
        <a:graphic>
          <a:graphicData uri="http://schemas.openxmlformats.org/presentationml/2006/ole">
            <mc:AlternateContent xmlns:mc="http://schemas.openxmlformats.org/markup-compatibility/2006">
              <mc:Choice xmlns:v="urn:schemas-microsoft-com:vml" Requires="v">
                <p:oleObj spid="_x0000_s14412" name="Acrobat Document" r:id="rId3" imgW="5667480" imgH="8020080" progId="AcroExch.Document.DC">
                  <p:embed/>
                </p:oleObj>
              </mc:Choice>
              <mc:Fallback>
                <p:oleObj name="Acrobat Document" r:id="rId3" imgW="5667480" imgH="8020080" progId="AcroExch.Document.DC">
                  <p:embed/>
                  <p:pic>
                    <p:nvPicPr>
                      <p:cNvPr id="2" name="Objekt 1">
                        <a:extLst>
                          <a:ext uri="{FF2B5EF4-FFF2-40B4-BE49-F238E27FC236}">
                            <a16:creationId xmlns:a16="http://schemas.microsoft.com/office/drawing/2014/main" id="{AEA0FC9B-4F4D-4B06-BF0F-670ED22F293A}"/>
                          </a:ext>
                        </a:extLst>
                      </p:cNvPr>
                      <p:cNvPicPr/>
                      <p:nvPr/>
                    </p:nvPicPr>
                    <p:blipFill>
                      <a:blip r:embed="rId4"/>
                      <a:stretch>
                        <a:fillRect/>
                      </a:stretch>
                    </p:blipFill>
                    <p:spPr>
                      <a:xfrm>
                        <a:off x="5129213" y="2522538"/>
                        <a:ext cx="1935162" cy="1812925"/>
                      </a:xfrm>
                      <a:prstGeom prst="rect">
                        <a:avLst/>
                      </a:prstGeom>
                      <a:solidFill>
                        <a:srgbClr val="FFC000"/>
                      </a:solidFill>
                    </p:spPr>
                  </p:pic>
                </p:oleObj>
              </mc:Fallback>
            </mc:AlternateContent>
          </a:graphicData>
        </a:graphic>
      </p:graphicFrame>
      <p:sp>
        <p:nvSpPr>
          <p:cNvPr id="3" name="Textfeld 2">
            <a:extLst>
              <a:ext uri="{FF2B5EF4-FFF2-40B4-BE49-F238E27FC236}">
                <a16:creationId xmlns:a16="http://schemas.microsoft.com/office/drawing/2014/main" id="{FCA228F8-A0D3-4E16-8F46-AC7C833C35F7}"/>
              </a:ext>
            </a:extLst>
          </p:cNvPr>
          <p:cNvSpPr txBox="1"/>
          <p:nvPr/>
        </p:nvSpPr>
        <p:spPr>
          <a:xfrm>
            <a:off x="560173" y="164758"/>
            <a:ext cx="11368216" cy="2062103"/>
          </a:xfrm>
          <a:prstGeom prst="rect">
            <a:avLst/>
          </a:prstGeom>
          <a:noFill/>
        </p:spPr>
        <p:txBody>
          <a:bodyPr wrap="square" rtlCol="0">
            <a:spAutoFit/>
          </a:bodyPr>
          <a:lstStyle/>
          <a:p>
            <a:r>
              <a:rPr lang="de-DE" sz="3200" dirty="0"/>
              <a:t>Besprechung der </a:t>
            </a:r>
            <a:r>
              <a:rPr lang="de-DE" sz="3200" dirty="0" err="1"/>
              <a:t>Materialie</a:t>
            </a:r>
            <a:r>
              <a:rPr lang="de-DE" sz="3200" dirty="0"/>
              <a:t>:</a:t>
            </a:r>
          </a:p>
          <a:p>
            <a:endParaRPr lang="de-DE" sz="3200" dirty="0"/>
          </a:p>
          <a:p>
            <a:r>
              <a:rPr lang="de-DE" sz="3200" dirty="0"/>
              <a:t>Mustervereinbarung „ Zielfindungsphase“ im Architektenvertrag unter Einschluss der Planungsmethode BIM</a:t>
            </a:r>
          </a:p>
        </p:txBody>
      </p:sp>
      <p:sp>
        <p:nvSpPr>
          <p:cNvPr id="4" name="Textfeld 3">
            <a:extLst>
              <a:ext uri="{FF2B5EF4-FFF2-40B4-BE49-F238E27FC236}">
                <a16:creationId xmlns:a16="http://schemas.microsoft.com/office/drawing/2014/main" id="{15F4925C-3CBA-4970-8FBB-F2AF486D74D5}"/>
              </a:ext>
            </a:extLst>
          </p:cNvPr>
          <p:cNvSpPr txBox="1"/>
          <p:nvPr/>
        </p:nvSpPr>
        <p:spPr>
          <a:xfrm>
            <a:off x="560174" y="4926939"/>
            <a:ext cx="10565445" cy="502766"/>
          </a:xfrm>
          <a:prstGeom prst="rect">
            <a:avLst/>
          </a:prstGeom>
          <a:noFill/>
        </p:spPr>
        <p:txBody>
          <a:bodyPr wrap="square" rtlCol="0">
            <a:spAutoFit/>
          </a:bodyPr>
          <a:lstStyle/>
          <a:p>
            <a:r>
              <a:rPr lang="de-DE" sz="2667" dirty="0"/>
              <a:t>Im </a:t>
            </a:r>
            <a:r>
              <a:rPr lang="de-DE" sz="2667" dirty="0" err="1"/>
              <a:t>Farbfeld</a:t>
            </a:r>
            <a:r>
              <a:rPr lang="de-DE" sz="2667" dirty="0"/>
              <a:t> als .pdf-Datei hinterlegt, bitte durch Doppelklick aktivieren</a:t>
            </a:r>
            <a:r>
              <a:rPr lang="de-DE" sz="2400" dirty="0"/>
              <a:t>.</a:t>
            </a:r>
          </a:p>
        </p:txBody>
      </p:sp>
    </p:spTree>
    <p:extLst>
      <p:ext uri="{BB962C8B-B14F-4D97-AF65-F5344CB8AC3E}">
        <p14:creationId xmlns:p14="http://schemas.microsoft.com/office/powerpoint/2010/main" val="332791702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Prof. Dr. Gerald Süchting (Potsdam, Berlin) </a:t>
            </a:r>
          </a:p>
        </p:txBody>
      </p:sp>
      <p:sp>
        <p:nvSpPr>
          <p:cNvPr id="3" name="Textfeld 2">
            <a:extLst>
              <a:ext uri="{FF2B5EF4-FFF2-40B4-BE49-F238E27FC236}">
                <a16:creationId xmlns:a16="http://schemas.microsoft.com/office/drawing/2014/main" id="{C417EA89-37A4-49AD-8C38-C1ECDD536D4A}"/>
              </a:ext>
            </a:extLst>
          </p:cNvPr>
          <p:cNvSpPr txBox="1"/>
          <p:nvPr/>
        </p:nvSpPr>
        <p:spPr>
          <a:xfrm>
            <a:off x="1902691" y="895927"/>
            <a:ext cx="8303491" cy="1200329"/>
          </a:xfrm>
          <a:prstGeom prst="rect">
            <a:avLst/>
          </a:prstGeom>
          <a:noFill/>
        </p:spPr>
        <p:txBody>
          <a:bodyPr wrap="square" rtlCol="0">
            <a:spAutoFit/>
          </a:bodyPr>
          <a:lstStyle/>
          <a:p>
            <a:r>
              <a:rPr lang="de-DE" sz="2400" dirty="0"/>
              <a:t>„</a:t>
            </a:r>
            <a:r>
              <a:rPr lang="de-DE" sz="2400" b="1" dirty="0"/>
              <a:t>BIM in der Vertragspraxis – Das gesellschaftsvertraglichen Modell</a:t>
            </a:r>
            <a:r>
              <a:rPr lang="de-DE" sz="2400" dirty="0"/>
              <a:t>“</a:t>
            </a:r>
          </a:p>
          <a:p>
            <a:r>
              <a:rPr lang="de-DE" sz="2400" dirty="0"/>
              <a:t>Zeitschrift „Umrisse“ Ausgabe 4/2016, S. 32 ff.</a:t>
            </a:r>
          </a:p>
        </p:txBody>
      </p:sp>
      <p:sp>
        <p:nvSpPr>
          <p:cNvPr id="4" name="Textfeld 3">
            <a:extLst>
              <a:ext uri="{FF2B5EF4-FFF2-40B4-BE49-F238E27FC236}">
                <a16:creationId xmlns:a16="http://schemas.microsoft.com/office/drawing/2014/main" id="{3A540311-6806-4822-B3B3-5B1114CCE446}"/>
              </a:ext>
            </a:extLst>
          </p:cNvPr>
          <p:cNvSpPr txBox="1"/>
          <p:nvPr/>
        </p:nvSpPr>
        <p:spPr>
          <a:xfrm>
            <a:off x="1902691" y="4962947"/>
            <a:ext cx="7038109" cy="830997"/>
          </a:xfrm>
          <a:prstGeom prst="rect">
            <a:avLst/>
          </a:prstGeom>
          <a:noFill/>
        </p:spPr>
        <p:txBody>
          <a:bodyPr wrap="square" rtlCol="0">
            <a:spAutoFit/>
          </a:bodyPr>
          <a:lstStyle/>
          <a:p>
            <a:r>
              <a:rPr lang="de-DE" sz="2400" dirty="0"/>
              <a:t>Bitte mit Doppelklick auf das </a:t>
            </a:r>
            <a:r>
              <a:rPr lang="de-DE" sz="2400" dirty="0" err="1"/>
              <a:t>Farbfeld</a:t>
            </a:r>
            <a:r>
              <a:rPr lang="de-DE" sz="2400" dirty="0"/>
              <a:t> die hinterlegte .pdf-Datei aktivieren.</a:t>
            </a:r>
          </a:p>
        </p:txBody>
      </p:sp>
      <p:graphicFrame>
        <p:nvGraphicFramePr>
          <p:cNvPr id="5" name="Objekt 4">
            <a:extLst>
              <a:ext uri="{FF2B5EF4-FFF2-40B4-BE49-F238E27FC236}">
                <a16:creationId xmlns:a16="http://schemas.microsoft.com/office/drawing/2014/main" id="{73BFCB37-050E-443D-A982-94FAA8CAF9A9}"/>
              </a:ext>
            </a:extLst>
          </p:cNvPr>
          <p:cNvGraphicFramePr>
            <a:graphicFrameLocks noChangeAspect="1"/>
          </p:cNvGraphicFramePr>
          <p:nvPr/>
        </p:nvGraphicFramePr>
        <p:xfrm>
          <a:off x="5144036" y="2562540"/>
          <a:ext cx="1820801" cy="1732921"/>
        </p:xfrm>
        <a:graphic>
          <a:graphicData uri="http://schemas.openxmlformats.org/presentationml/2006/ole">
            <mc:AlternateContent xmlns:mc="http://schemas.openxmlformats.org/markup-compatibility/2006">
              <mc:Choice xmlns:v="urn:schemas-microsoft-com:vml" Requires="v">
                <p:oleObj spid="_x0000_s15436" name="Acrobat Document" r:id="rId3" imgW="4533840" imgH="6408360" progId="AcroExch.Document.11">
                  <p:embed/>
                </p:oleObj>
              </mc:Choice>
              <mc:Fallback>
                <p:oleObj name="Acrobat Document" r:id="rId3" imgW="4533840" imgH="6408360" progId="AcroExch.Document.11">
                  <p:embed/>
                  <p:pic>
                    <p:nvPicPr>
                      <p:cNvPr id="5" name="Objekt 4">
                        <a:extLst>
                          <a:ext uri="{FF2B5EF4-FFF2-40B4-BE49-F238E27FC236}">
                            <a16:creationId xmlns:a16="http://schemas.microsoft.com/office/drawing/2014/main" id="{73BFCB37-050E-443D-A982-94FAA8CAF9A9}"/>
                          </a:ext>
                        </a:extLst>
                      </p:cNvPr>
                      <p:cNvPicPr/>
                      <p:nvPr/>
                    </p:nvPicPr>
                    <p:blipFill>
                      <a:blip r:embed="rId4"/>
                      <a:stretch>
                        <a:fillRect/>
                      </a:stretch>
                    </p:blipFill>
                    <p:spPr>
                      <a:xfrm>
                        <a:off x="5144036" y="2562540"/>
                        <a:ext cx="1820801" cy="1732921"/>
                      </a:xfrm>
                      <a:prstGeom prst="rect">
                        <a:avLst/>
                      </a:prstGeom>
                      <a:solidFill>
                        <a:srgbClr val="FFC000"/>
                      </a:solidFill>
                    </p:spPr>
                  </p:pic>
                </p:oleObj>
              </mc:Fallback>
            </mc:AlternateContent>
          </a:graphicData>
        </a:graphic>
      </p:graphicFrame>
    </p:spTree>
    <p:extLst>
      <p:ext uri="{BB962C8B-B14F-4D97-AF65-F5344CB8AC3E}">
        <p14:creationId xmlns:p14="http://schemas.microsoft.com/office/powerpoint/2010/main" val="286988502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D96E96B0-9FA2-4A79-872C-337E5F3BE6EF}"/>
              </a:ext>
            </a:extLst>
          </p:cNvPr>
          <p:cNvSpPr txBox="1">
            <a:spLocks/>
          </p:cNvSpPr>
          <p:nvPr/>
        </p:nvSpPr>
        <p:spPr>
          <a:xfrm>
            <a:off x="1620563" y="6169653"/>
            <a:ext cx="9505056" cy="366183"/>
          </a:xfrm>
          <a:prstGeom prst="rect">
            <a:avLst/>
          </a:prstGeom>
        </p:spPr>
        <p:txBody>
          <a:bodyPr/>
          <a:ls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e-DE" sz="1467" dirty="0"/>
              <a:t>Prof. Dr. Gerald Süchting (Potsdam, Berlin) </a:t>
            </a:r>
          </a:p>
        </p:txBody>
      </p:sp>
      <p:graphicFrame>
        <p:nvGraphicFramePr>
          <p:cNvPr id="2" name="Objekt 1">
            <a:extLst>
              <a:ext uri="{FF2B5EF4-FFF2-40B4-BE49-F238E27FC236}">
                <a16:creationId xmlns:a16="http://schemas.microsoft.com/office/drawing/2014/main" id="{09F25C63-74B1-4044-BCC4-3192902EE1BC}"/>
              </a:ext>
            </a:extLst>
          </p:cNvPr>
          <p:cNvGraphicFramePr>
            <a:graphicFrameLocks noChangeAspect="1"/>
          </p:cNvGraphicFramePr>
          <p:nvPr/>
        </p:nvGraphicFramePr>
        <p:xfrm>
          <a:off x="5154690" y="2592280"/>
          <a:ext cx="1798045" cy="1673441"/>
        </p:xfrm>
        <a:graphic>
          <a:graphicData uri="http://schemas.openxmlformats.org/presentationml/2006/ole">
            <mc:AlternateContent xmlns:mc="http://schemas.openxmlformats.org/markup-compatibility/2006">
              <mc:Choice xmlns:v="urn:schemas-microsoft-com:vml" Requires="v">
                <p:oleObj spid="_x0000_s16460" name="Acrobat Document" r:id="rId3" imgW="9067680" imgH="6415920" progId="AcroExch.Document.11">
                  <p:embed/>
                </p:oleObj>
              </mc:Choice>
              <mc:Fallback>
                <p:oleObj name="Acrobat Document" r:id="rId3" imgW="9067680" imgH="6415920" progId="AcroExch.Document.11">
                  <p:embed/>
                  <p:pic>
                    <p:nvPicPr>
                      <p:cNvPr id="2" name="Objekt 1">
                        <a:extLst>
                          <a:ext uri="{FF2B5EF4-FFF2-40B4-BE49-F238E27FC236}">
                            <a16:creationId xmlns:a16="http://schemas.microsoft.com/office/drawing/2014/main" id="{09F25C63-74B1-4044-BCC4-3192902EE1BC}"/>
                          </a:ext>
                        </a:extLst>
                      </p:cNvPr>
                      <p:cNvPicPr/>
                      <p:nvPr/>
                    </p:nvPicPr>
                    <p:blipFill>
                      <a:blip r:embed="rId4"/>
                      <a:stretch>
                        <a:fillRect/>
                      </a:stretch>
                    </p:blipFill>
                    <p:spPr>
                      <a:xfrm>
                        <a:off x="5154690" y="2592280"/>
                        <a:ext cx="1798045" cy="1673441"/>
                      </a:xfrm>
                      <a:prstGeom prst="rect">
                        <a:avLst/>
                      </a:prstGeom>
                      <a:solidFill>
                        <a:srgbClr val="FFC000"/>
                      </a:solidFill>
                    </p:spPr>
                  </p:pic>
                </p:oleObj>
              </mc:Fallback>
            </mc:AlternateContent>
          </a:graphicData>
        </a:graphic>
      </p:graphicFrame>
      <p:sp>
        <p:nvSpPr>
          <p:cNvPr id="3" name="Textfeld 2">
            <a:extLst>
              <a:ext uri="{FF2B5EF4-FFF2-40B4-BE49-F238E27FC236}">
                <a16:creationId xmlns:a16="http://schemas.microsoft.com/office/drawing/2014/main" id="{C417EA89-37A4-49AD-8C38-C1ECDD536D4A}"/>
              </a:ext>
            </a:extLst>
          </p:cNvPr>
          <p:cNvSpPr txBox="1"/>
          <p:nvPr/>
        </p:nvSpPr>
        <p:spPr>
          <a:xfrm>
            <a:off x="1902691" y="895927"/>
            <a:ext cx="8303491" cy="830997"/>
          </a:xfrm>
          <a:prstGeom prst="rect">
            <a:avLst/>
          </a:prstGeom>
          <a:noFill/>
        </p:spPr>
        <p:txBody>
          <a:bodyPr wrap="square" rtlCol="0">
            <a:spAutoFit/>
          </a:bodyPr>
          <a:lstStyle/>
          <a:p>
            <a:r>
              <a:rPr lang="de-DE" sz="2400" dirty="0"/>
              <a:t>„</a:t>
            </a:r>
            <a:r>
              <a:rPr lang="de-DE" sz="2400" b="1" dirty="0"/>
              <a:t>Neues Bauvertragsrecht und BIM</a:t>
            </a:r>
            <a:r>
              <a:rPr lang="de-DE" sz="2400" dirty="0"/>
              <a:t>“</a:t>
            </a:r>
          </a:p>
          <a:p>
            <a:r>
              <a:rPr lang="de-DE" sz="2400" dirty="0"/>
              <a:t>Zeitschrift „Umrisse“ Ausgabe 1/2017, S. 38 ff.</a:t>
            </a:r>
          </a:p>
        </p:txBody>
      </p:sp>
      <p:sp>
        <p:nvSpPr>
          <p:cNvPr id="4" name="Textfeld 3">
            <a:extLst>
              <a:ext uri="{FF2B5EF4-FFF2-40B4-BE49-F238E27FC236}">
                <a16:creationId xmlns:a16="http://schemas.microsoft.com/office/drawing/2014/main" id="{3A540311-6806-4822-B3B3-5B1114CCE446}"/>
              </a:ext>
            </a:extLst>
          </p:cNvPr>
          <p:cNvSpPr txBox="1"/>
          <p:nvPr/>
        </p:nvSpPr>
        <p:spPr>
          <a:xfrm>
            <a:off x="1902691" y="4962947"/>
            <a:ext cx="7038109" cy="830997"/>
          </a:xfrm>
          <a:prstGeom prst="rect">
            <a:avLst/>
          </a:prstGeom>
          <a:noFill/>
        </p:spPr>
        <p:txBody>
          <a:bodyPr wrap="square" rtlCol="0">
            <a:spAutoFit/>
          </a:bodyPr>
          <a:lstStyle/>
          <a:p>
            <a:r>
              <a:rPr lang="de-DE" sz="2400" dirty="0"/>
              <a:t>Bitte mit Doppelklick auf das </a:t>
            </a:r>
            <a:r>
              <a:rPr lang="de-DE" sz="2400" dirty="0" err="1"/>
              <a:t>Farbfeld</a:t>
            </a:r>
            <a:r>
              <a:rPr lang="de-DE" sz="2400" dirty="0"/>
              <a:t> die hinterlegte .pdf-Datei aktivieren.</a:t>
            </a:r>
          </a:p>
        </p:txBody>
      </p:sp>
    </p:spTree>
    <p:extLst>
      <p:ext uri="{BB962C8B-B14F-4D97-AF65-F5344CB8AC3E}">
        <p14:creationId xmlns:p14="http://schemas.microsoft.com/office/powerpoint/2010/main" val="292671764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3189007"/>
            <a:ext cx="10515600" cy="1325563"/>
          </a:xfrm>
        </p:spPr>
        <p:txBody>
          <a:bodyPr>
            <a:normAutofit/>
          </a:bodyPr>
          <a:lstStyle/>
          <a:p>
            <a:pPr marL="896938" indent="-896938"/>
            <a:r>
              <a:rPr lang="de-DE" sz="3200" dirty="0"/>
              <a:t>VII.	Bauprozessrecht</a:t>
            </a:r>
          </a:p>
        </p:txBody>
      </p:sp>
      <p:sp>
        <p:nvSpPr>
          <p:cNvPr id="3" name="Foliennummernplatzhalter 2"/>
          <p:cNvSpPr>
            <a:spLocks noGrp="1"/>
          </p:cNvSpPr>
          <p:nvPr>
            <p:ph type="sldNum" sz="quarter" idx="12"/>
          </p:nvPr>
        </p:nvSpPr>
        <p:spPr/>
        <p:txBody>
          <a:bodyPr/>
          <a:lstStyle/>
          <a:p>
            <a:fld id="{4396F751-E4A1-47A1-80D3-B71F4B343170}" type="slidenum">
              <a:rPr lang="de-DE" smtClean="0"/>
              <a:t>206</a:t>
            </a:fld>
            <a:endParaRPr lang="de-DE"/>
          </a:p>
        </p:txBody>
      </p:sp>
      <p:sp>
        <p:nvSpPr>
          <p:cNvPr id="4" name="Fußzeilenplatzhalter 3"/>
          <p:cNvSpPr>
            <a:spLocks noGrp="1"/>
          </p:cNvSpPr>
          <p:nvPr>
            <p:ph type="ftr" sz="quarter" idx="11"/>
          </p:nvPr>
        </p:nvSpPr>
        <p:spPr/>
        <p:txBody>
          <a:bodyPr/>
          <a:lstStyle/>
          <a:p>
            <a:r>
              <a:rPr lang="de-DE" dirty="0"/>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65326094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3189007"/>
            <a:ext cx="10515600" cy="1325563"/>
          </a:xfrm>
        </p:spPr>
        <p:txBody>
          <a:bodyPr>
            <a:normAutofit/>
          </a:bodyPr>
          <a:lstStyle/>
          <a:p>
            <a:pPr marL="896938" indent="-896938"/>
            <a:r>
              <a:rPr lang="de-DE" sz="3200" dirty="0"/>
              <a:t>VI.1	Die Vergütungsklage des Bauunternehmers</a:t>
            </a:r>
          </a:p>
        </p:txBody>
      </p:sp>
      <p:sp>
        <p:nvSpPr>
          <p:cNvPr id="3" name="Foliennummernplatzhalter 2"/>
          <p:cNvSpPr>
            <a:spLocks noGrp="1"/>
          </p:cNvSpPr>
          <p:nvPr>
            <p:ph type="sldNum" sz="quarter" idx="12"/>
          </p:nvPr>
        </p:nvSpPr>
        <p:spPr/>
        <p:txBody>
          <a:bodyPr/>
          <a:lstStyle/>
          <a:p>
            <a:fld id="{4396F751-E4A1-47A1-80D3-B71F4B343170}" type="slidenum">
              <a:rPr lang="de-DE" smtClean="0"/>
              <a:t>207</a:t>
            </a:fld>
            <a:endParaRPr lang="de-DE"/>
          </a:p>
        </p:txBody>
      </p:sp>
      <p:sp>
        <p:nvSpPr>
          <p:cNvPr id="4" name="Fußzeilenplatzhalter 3"/>
          <p:cNvSpPr>
            <a:spLocks noGrp="1"/>
          </p:cNvSpPr>
          <p:nvPr>
            <p:ph type="ftr" sz="quarter" idx="11"/>
          </p:nvPr>
        </p:nvSpPr>
        <p:spPr/>
        <p:txBody>
          <a:bodyPr/>
          <a:lstStyle/>
          <a:p>
            <a:r>
              <a:rPr lang="de-DE" dirty="0"/>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01293217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Grundlagen</a:t>
            </a:r>
          </a:p>
        </p:txBody>
      </p:sp>
      <p:sp>
        <p:nvSpPr>
          <p:cNvPr id="6" name="Inhaltsplatzhalter 5"/>
          <p:cNvSpPr>
            <a:spLocks noGrp="1"/>
          </p:cNvSpPr>
          <p:nvPr>
            <p:ph idx="1"/>
          </p:nvPr>
        </p:nvSpPr>
        <p:spPr/>
        <p:txBody>
          <a:bodyPr/>
          <a:lstStyle/>
          <a:p>
            <a:r>
              <a:rPr lang="de-DE" dirty="0"/>
              <a:t>Klage kann nur erfolgreich sein, wenn sie zulässig und begründet ist</a:t>
            </a:r>
          </a:p>
          <a:p>
            <a:r>
              <a:rPr lang="de-DE" dirty="0"/>
              <a:t>Uneingeschränkter Prüfungsvorrang der Sachurteilsvoraussetzungen vor den </a:t>
            </a:r>
            <a:r>
              <a:rPr lang="de-DE" dirty="0" err="1"/>
              <a:t>Begründetheitsvoraussetzungen</a:t>
            </a:r>
            <a:r>
              <a:rPr lang="de-DE" dirty="0"/>
              <a:t> </a:t>
            </a:r>
          </a:p>
          <a:p>
            <a:r>
              <a:rPr lang="de-DE" dirty="0"/>
              <a:t>Ohne Zulässigkeit keine Begründetheit (je nach Fragestellung)</a:t>
            </a:r>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208</a:t>
            </a:fld>
            <a:endParaRPr lang="de-DE"/>
          </a:p>
        </p:txBody>
      </p:sp>
    </p:spTree>
    <p:extLst>
      <p:ext uri="{BB962C8B-B14F-4D97-AF65-F5344CB8AC3E}">
        <p14:creationId xmlns:p14="http://schemas.microsoft.com/office/powerpoint/2010/main" val="395318255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Aufbauschema</a:t>
            </a:r>
          </a:p>
        </p:txBody>
      </p:sp>
      <p:sp>
        <p:nvSpPr>
          <p:cNvPr id="6" name="Inhaltsplatzhalter 5"/>
          <p:cNvSpPr>
            <a:spLocks noGrp="1"/>
          </p:cNvSpPr>
          <p:nvPr>
            <p:ph idx="1"/>
          </p:nvPr>
        </p:nvSpPr>
        <p:spPr/>
        <p:txBody>
          <a:bodyPr>
            <a:normAutofit fontScale="85000" lnSpcReduction="20000"/>
          </a:bodyPr>
          <a:lstStyle/>
          <a:p>
            <a:pPr marL="0" indent="0">
              <a:buNone/>
            </a:pPr>
            <a:r>
              <a:rPr lang="de-DE" u="sng" dirty="0"/>
              <a:t>Rechtswegeröffnung</a:t>
            </a:r>
          </a:p>
          <a:p>
            <a:pPr marL="0" indent="0">
              <a:buNone/>
            </a:pPr>
            <a:endParaRPr lang="de-DE" dirty="0"/>
          </a:p>
          <a:p>
            <a:pPr marL="0" indent="0">
              <a:buNone/>
            </a:pPr>
            <a:r>
              <a:rPr lang="de-DE" dirty="0"/>
              <a:t>A.) Zulässigkeit</a:t>
            </a:r>
          </a:p>
          <a:p>
            <a:pPr marL="0" indent="0">
              <a:buNone/>
            </a:pPr>
            <a:r>
              <a:rPr lang="de-DE" dirty="0"/>
              <a:t>I.) Allgemeine Sachurteilsvoraussetzungen</a:t>
            </a:r>
          </a:p>
          <a:p>
            <a:pPr marL="0" indent="0">
              <a:buNone/>
            </a:pPr>
            <a:r>
              <a:rPr lang="de-DE" dirty="0"/>
              <a:t>II.) Besondere Sachurteilsvoraussetzungen</a:t>
            </a:r>
          </a:p>
          <a:p>
            <a:pPr marL="0" indent="0">
              <a:buNone/>
            </a:pPr>
            <a:endParaRPr lang="de-DE" dirty="0"/>
          </a:p>
          <a:p>
            <a:pPr marL="0" indent="0">
              <a:buNone/>
            </a:pPr>
            <a:r>
              <a:rPr lang="de-DE" dirty="0"/>
              <a:t>B.) Begründetheit</a:t>
            </a:r>
          </a:p>
          <a:p>
            <a:pPr marL="0" indent="0">
              <a:buNone/>
            </a:pPr>
            <a:r>
              <a:rPr lang="de-DE" dirty="0"/>
              <a:t>I.) Schlüssigkeit (Klägerstation)</a:t>
            </a:r>
          </a:p>
          <a:p>
            <a:pPr marL="0" indent="0">
              <a:buNone/>
            </a:pPr>
            <a:r>
              <a:rPr lang="de-DE" dirty="0"/>
              <a:t>II.) Erheblichkeit (Beklagtenstation)</a:t>
            </a:r>
          </a:p>
          <a:p>
            <a:pPr marL="0" indent="0">
              <a:buNone/>
            </a:pPr>
            <a:r>
              <a:rPr lang="de-DE" dirty="0"/>
              <a:t>III.) Beweisstation</a:t>
            </a:r>
          </a:p>
          <a:p>
            <a:pPr marL="0" indent="0">
              <a:buNone/>
            </a:pPr>
            <a:r>
              <a:rPr lang="de-DE" dirty="0"/>
              <a:t>IV.) </a:t>
            </a:r>
            <a:r>
              <a:rPr lang="de-DE" dirty="0" err="1"/>
              <a:t>Tenorierungsstation</a:t>
            </a:r>
            <a:r>
              <a:rPr lang="de-DE" dirty="0"/>
              <a:t> (auch: Entscheidungsstation)</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209</a:t>
            </a:fld>
            <a:endParaRPr lang="de-DE"/>
          </a:p>
        </p:txBody>
      </p:sp>
    </p:spTree>
    <p:extLst>
      <p:ext uri="{BB962C8B-B14F-4D97-AF65-F5344CB8AC3E}">
        <p14:creationId xmlns:p14="http://schemas.microsoft.com/office/powerpoint/2010/main" val="676608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322730"/>
            <a:ext cx="10515600" cy="6165700"/>
          </a:xfrm>
        </p:spPr>
        <p:txBody>
          <a:bodyPr>
            <a:normAutofit fontScale="90000"/>
          </a:bodyPr>
          <a:lstStyle/>
          <a:p>
            <a:r>
              <a:rPr lang="de-DE" sz="1400" b="1" dirty="0"/>
              <a:t>Ingenieurvertrag als Werkvertrag  II</a:t>
            </a:r>
            <a:br>
              <a:rPr lang="de-DE" sz="1400" b="1" dirty="0"/>
            </a:br>
            <a:r>
              <a:rPr lang="de-DE" sz="1400" dirty="0"/>
              <a:t>	</a:t>
            </a:r>
            <a:br>
              <a:rPr lang="de-DE" sz="1400" dirty="0"/>
            </a:br>
            <a:r>
              <a:rPr lang="de-DE" sz="1400" dirty="0"/>
              <a:t>„</a:t>
            </a:r>
            <a:r>
              <a:rPr lang="de-DE" sz="1400" i="1" dirty="0"/>
              <a:t>Die […] Grundsätze [der Architektenverträge] gelten auch im Bereich der Ingenieurverträge</a:t>
            </a:r>
            <a:r>
              <a:rPr lang="de-DE" sz="1400" dirty="0"/>
              <a:t>“ (HOAI-Kommentar Korbion/Mantscheff/Vygen, 9. Auflage, München 2016).</a:t>
            </a:r>
            <a:br>
              <a:rPr lang="de-DE" sz="1400" dirty="0"/>
            </a:br>
            <a:r>
              <a:rPr lang="de-DE" sz="1400" dirty="0"/>
              <a:t> </a:t>
            </a:r>
            <a:br>
              <a:rPr lang="de-DE" sz="1400" dirty="0"/>
            </a:br>
            <a:r>
              <a:rPr lang="de-DE" sz="1400" dirty="0"/>
              <a:t>„</a:t>
            </a:r>
            <a:r>
              <a:rPr lang="de-DE" sz="1400" i="1" dirty="0"/>
              <a:t>Verträge zwischen Architekten und Bauherren können verschiedenen Inhalt haben. Der Architekt kann mit der Bauplanung beauftragt sein, ohne dass ihm auch die Oberleitung und Bauführung übertragen wird. Andererseits kann ein Bauherr, der bereits den Bauplan besitzt, nur die Oberleitung und örtliche Bauaufsicht oder eine dieser Tätigkeiten an einen Architekten vergeben. Der dem Rechtsstreit zugrunde liegende Vertrag entspricht dem am häufigsten vorkommenden Typ der Architektenverträge. Er umfasst sämtliche Architektenleistungen von der Planung bis zur örtlichen Bauaufsicht.      Ein solcher Architektenvertrag ist entgegen der Rechtsprechung des Reichsgerichts  und des Berufungsgerichts sowie der meisten Oberlandesgerichte rechtlich jedenfalls in aller Regel und so auch hier nicht als Dienst-, sondern als Werkvertrag zu werten. Dass zunächst der vom Architekten entworfene und gefertigte Bauplan für sich genommen, ein Werk i. S. des § 631 BGB darstellt, wird nicht bezweifelt (so auch RGZ 97, 122, 125). In ihm vor allem verkörpert sich die geistige Arbeit des Architekten. Seine Bedeutung tritt auch dann nicht zurück, wenn der Architekt zugleich seinen Plan ausführt und die dafür erforderlichen Arbeiten leitet und überwacht. Die Meinung des Reichsgerichts (RGZ 86, 75, 77), der Plan bereite nur die eigentliche Architektenleistung, nämlich die Bauleitung, vor, verkennt die Bedeutung der schöpferischen Tätigkeit des Architekten, aber auch das, was die Vertragsteile regelmäßig beim Abschluss eines derart umfassenden Vertrages als dessen wesentlichen Gegenstand im Auge haben. Die planende wie die bauleitende Tätigkeit des Architekten dienen der Herbeiführung desselben Erfolges (§ 631 Abs. 2 BGB), der Erstellung des Bauwerks. Der auch mit der Oberleitung und Bauführung betraute Architekt schuldet zwar nicht das Bauwerk selbst als körperliche Sache. Er hat aber durch zahlreiche ihm obliegende Einzelleistungen dafür zu sorgen, dass das Bauwerk plangerecht und frei von Mängeln entsteht und zur Vollendung kommt. Die erforderlichen Verhandlungen mit Behörden, die Massen- und Kostenberechnung, das Einholen von Angeboten, das Vergeben der Aufträge im Namen des Bauherrn, insbesondere der planmäßige und reibungslose Einsatz der an dem Bauwerk beteiligten Unternehmer und Handwerker, die Überwachung ihrer Tätigkeit auf Einhaltung der technischen Regeln, behördlichen Vorschriften ... und vertraglichen Vereinbarungen, die Abnahme der Arbeiten, die Feststellung der Aufmaße, die Prüfung der Rechnungen, alle diese Tätigkeiten dienen der Verwirklichung des im Bauplan verkörperten geistigen Werks und haben somit den Zweck, den dem Bauherrn geschuldeten Erfolg, nämlich die mängelfreie Errichtung des geplanten Bauwerks zu bewirken. Als Dienstleistungen im Sinne der §§ 611 ff BGB können sie im Rahmen des Gesamtvertrages daher nicht gewertet werden</a:t>
            </a:r>
            <a:r>
              <a:rPr lang="de-DE" sz="1400" dirty="0"/>
              <a:t>“ (BGH 31, 224 Rn. 14 ff.).</a:t>
            </a:r>
            <a:br>
              <a:rPr lang="de-DE" sz="1400" dirty="0"/>
            </a:br>
            <a:r>
              <a:rPr lang="de-DE" sz="1400" dirty="0"/>
              <a:t> </a:t>
            </a:r>
            <a:br>
              <a:rPr lang="de-DE" sz="1400" dirty="0"/>
            </a:br>
            <a:r>
              <a:rPr lang="de-DE" sz="1400" dirty="0"/>
              <a:t>„</a:t>
            </a:r>
            <a:r>
              <a:rPr lang="de-DE" sz="1400" i="1" dirty="0"/>
              <a:t>Zur Begründung ist in den Entscheidungen des erkennenden Senats angeführt, dass die vom Architekten auf Grund Werkvertrags mit seinem Plan geleistete geistige Arbeit wie auch seine sonstige Tätigkeit ein nicht wegzudenkender wesentlicher Bestandteil der Herstellung des Bauwerks ist und sich auf diese unmittelbar bezieht und dass deshalb Mängel seines Werks hinsichtlich der Verjährung wie Mängel "bei Bauwerken" (§ 638 Abs. 1 Satz 1 BGB) zu beurteilen sind. Das trifft auch auf die Arbeiten des für einen Bau tätigen Statikers zu</a:t>
            </a:r>
            <a:r>
              <a:rPr lang="de-DE" sz="1400" dirty="0"/>
              <a:t>“ (BGH 48, 257 Rn. 13 f.).</a:t>
            </a:r>
            <a:br>
              <a:rPr lang="de-DE" sz="1400" dirty="0"/>
            </a:br>
            <a:r>
              <a:rPr lang="de-DE" sz="1400" dirty="0"/>
              <a:t> </a:t>
            </a:r>
            <a:br>
              <a:rPr lang="de-DE" sz="1400" dirty="0"/>
            </a:br>
            <a:endParaRPr lang="de-DE" sz="1400" dirty="0"/>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21</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18874014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A.) Zulässigkeit - 1</a:t>
            </a:r>
          </a:p>
        </p:txBody>
      </p:sp>
      <p:sp>
        <p:nvSpPr>
          <p:cNvPr id="6" name="Inhaltsplatzhalter 5"/>
          <p:cNvSpPr>
            <a:spLocks noGrp="1"/>
          </p:cNvSpPr>
          <p:nvPr>
            <p:ph idx="1"/>
          </p:nvPr>
        </p:nvSpPr>
        <p:spPr/>
        <p:txBody>
          <a:bodyPr>
            <a:normAutofit fontScale="77500" lnSpcReduction="20000"/>
          </a:bodyPr>
          <a:lstStyle/>
          <a:p>
            <a:r>
              <a:rPr lang="de-DE" dirty="0"/>
              <a:t>Wenn Zulässigkeit geprüft und bejaht wurde, dann kann, sofern auch begründet, erst ein Sachurteil ergehen</a:t>
            </a:r>
          </a:p>
          <a:p>
            <a:pPr marL="0" indent="0">
              <a:buNone/>
            </a:pPr>
            <a:r>
              <a:rPr lang="de-DE" dirty="0"/>
              <a:t>Folge:	- keine Abweisung sowohl als unzulässig, als auch als 			unbegründet</a:t>
            </a:r>
          </a:p>
          <a:p>
            <a:pPr marL="0" indent="0">
              <a:buNone/>
            </a:pPr>
            <a:r>
              <a:rPr lang="de-DE" dirty="0"/>
              <a:t>	- kein Sachurteil, solange die Zulässigkeit ungeklärt ist</a:t>
            </a:r>
          </a:p>
          <a:p>
            <a:pPr marL="0" indent="0">
              <a:buNone/>
            </a:pPr>
            <a:r>
              <a:rPr lang="de-DE" dirty="0"/>
              <a:t>	- bei Verstoß: wird die Klage als unbegründet abgewiesen, obwohl die 	Zulässigkeit noch gar nicht geklärt oder sogar verneint ist, so erwachsen die 	Ausführungen zur Unbegründetheit (Sachurteil) nicht in materielle Rechtskraft (sie 	gelten dann als nicht geschrieben)</a:t>
            </a:r>
          </a:p>
          <a:p>
            <a:endParaRPr lang="de-DE" dirty="0"/>
          </a:p>
          <a:p>
            <a:r>
              <a:rPr lang="de-DE" dirty="0"/>
              <a:t>Wenn keine Zulässigkeit vorliegt, wird die Klage durch ein Prozessurteil (erstinstanzlich) als unzulässig abgewiesen</a:t>
            </a:r>
          </a:p>
          <a:p>
            <a:pPr marL="0" indent="0">
              <a:buNone/>
            </a:pPr>
            <a:endParaRPr lang="de-DE" dirty="0"/>
          </a:p>
          <a:p>
            <a:r>
              <a:rPr lang="de-DE" dirty="0"/>
              <a:t>Die Prüfungsreihenfolge in der Zulässigkeit ist nicht zwingend</a:t>
            </a:r>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210</a:t>
            </a:fld>
            <a:endParaRPr lang="de-DE"/>
          </a:p>
        </p:txBody>
      </p:sp>
    </p:spTree>
    <p:extLst>
      <p:ext uri="{BB962C8B-B14F-4D97-AF65-F5344CB8AC3E}">
        <p14:creationId xmlns:p14="http://schemas.microsoft.com/office/powerpoint/2010/main" val="145861872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A.) Zulässigkeit - 2</a:t>
            </a:r>
          </a:p>
        </p:txBody>
      </p:sp>
      <p:sp>
        <p:nvSpPr>
          <p:cNvPr id="6" name="Inhaltsplatzhalter 5"/>
          <p:cNvSpPr>
            <a:spLocks noGrp="1"/>
          </p:cNvSpPr>
          <p:nvPr>
            <p:ph idx="1"/>
          </p:nvPr>
        </p:nvSpPr>
        <p:spPr/>
        <p:txBody>
          <a:bodyPr>
            <a:normAutofit lnSpcReduction="10000"/>
          </a:bodyPr>
          <a:lstStyle/>
          <a:p>
            <a:r>
              <a:rPr lang="de-DE" dirty="0"/>
              <a:t>Grundsätzlich: § 253 ZPO</a:t>
            </a:r>
          </a:p>
          <a:p>
            <a:r>
              <a:rPr lang="de-DE" dirty="0"/>
              <a:t>Sachurteilsvoraussetzungen sind in jeder Lage des Verfahrens von Amts wegen (</a:t>
            </a:r>
            <a:r>
              <a:rPr lang="de-DE" dirty="0" err="1"/>
              <a:t>v.A.w</a:t>
            </a:r>
            <a:r>
              <a:rPr lang="de-DE" dirty="0"/>
              <a:t>.) zu prüfen</a:t>
            </a:r>
          </a:p>
          <a:p>
            <a:r>
              <a:rPr lang="de-DE" dirty="0"/>
              <a:t>Beachte: Keine Verwechslung von Prüfung und Ermittlung</a:t>
            </a:r>
          </a:p>
          <a:p>
            <a:pPr lvl="3"/>
            <a:r>
              <a:rPr lang="de-DE" dirty="0"/>
              <a:t>Beibringungsgrundsatz: Beibringung der Tatsachen für das Vorliegen der Sachurteilsvoraussetzungen durch die Parteien</a:t>
            </a:r>
          </a:p>
          <a:p>
            <a:r>
              <a:rPr lang="de-DE" dirty="0"/>
              <a:t>Freibeweis: Gericht kann ohne Bindung an die allg. Beweisvorschriften verfahren</a:t>
            </a:r>
          </a:p>
          <a:p>
            <a:r>
              <a:rPr lang="de-DE" dirty="0"/>
              <a:t>Darlegungs- und Beweislast: </a:t>
            </a:r>
          </a:p>
          <a:p>
            <a:pPr lvl="3"/>
            <a:r>
              <a:rPr lang="de-DE" dirty="0"/>
              <a:t>Kläger: IMMER</a:t>
            </a:r>
          </a:p>
          <a:p>
            <a:pPr lvl="3"/>
            <a:r>
              <a:rPr lang="de-DE" dirty="0"/>
              <a:t>Beklagte nur wie folgt: VU </a:t>
            </a:r>
            <a:r>
              <a:rPr lang="de-DE" dirty="0" err="1"/>
              <a:t>gg</a:t>
            </a:r>
            <a:r>
              <a:rPr lang="de-DE" dirty="0"/>
              <a:t>. Kläger (§ 330 ZPO), Verzichtsurteil (§ 306 ZPO), prozesshindernde Einreden (§§ 110; 269 IV, 1032 I ZPO), neg. Sachurteilsvoraussetzungen</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211</a:t>
            </a:fld>
            <a:endParaRPr lang="de-DE"/>
          </a:p>
        </p:txBody>
      </p:sp>
    </p:spTree>
    <p:extLst>
      <p:ext uri="{BB962C8B-B14F-4D97-AF65-F5344CB8AC3E}">
        <p14:creationId xmlns:p14="http://schemas.microsoft.com/office/powerpoint/2010/main" val="223908864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A.) Zulässigkeit - 3</a:t>
            </a:r>
          </a:p>
        </p:txBody>
      </p:sp>
      <p:sp>
        <p:nvSpPr>
          <p:cNvPr id="6" name="Inhaltsplatzhalter 5"/>
          <p:cNvSpPr>
            <a:spLocks noGrp="1"/>
          </p:cNvSpPr>
          <p:nvPr>
            <p:ph idx="1"/>
          </p:nvPr>
        </p:nvSpPr>
        <p:spPr/>
        <p:txBody>
          <a:bodyPr>
            <a:normAutofit/>
          </a:bodyPr>
          <a:lstStyle/>
          <a:p>
            <a:r>
              <a:rPr lang="de-DE" dirty="0"/>
              <a:t>Unterscheide:</a:t>
            </a:r>
          </a:p>
          <a:p>
            <a:pPr lvl="1"/>
            <a:r>
              <a:rPr lang="de-DE" dirty="0"/>
              <a:t>Positive Sachurteilsvoraussetzungen: von Amts wegen zu prüfen </a:t>
            </a:r>
          </a:p>
          <a:p>
            <a:pPr lvl="1"/>
            <a:r>
              <a:rPr lang="de-DE" dirty="0"/>
              <a:t>Negative Sachurteilsvoraussetzungen: Sachurteilshindernde Einreden – nur bedeutsam, wenn sich eine Partei darauf beruft </a:t>
            </a:r>
          </a:p>
          <a:p>
            <a:pPr lvl="2"/>
            <a:r>
              <a:rPr lang="de-DE" dirty="0"/>
              <a:t>Beachte: Neg. Sachurteilsvoraussetzungen sind nicht von Amts wegen zu prüfen</a:t>
            </a:r>
          </a:p>
          <a:p>
            <a:pPr lvl="2"/>
            <a:r>
              <a:rPr lang="de-DE" dirty="0"/>
              <a:t>Beispiele: Rüge der Prozessvollmacht § 88 Abs. 1 ZPO; Zuständigkeitsrügen § 39 ZPO, vgl. auch § 101 Abs. 1 GVG; Ausländersicherheit §§ 110ff. ZPO; Fehlende Kostenerstattung § 269 Abs. 6 ZPO</a:t>
            </a:r>
          </a:p>
          <a:p>
            <a:pPr lvl="2"/>
            <a:r>
              <a:rPr lang="de-DE" dirty="0"/>
              <a:t>Zulässigkeitsrügen: vor Einlassung zur Hauptsache und in Klageerwiderung vorzutragen  § 282 Abs. 3 ZPO</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212</a:t>
            </a:fld>
            <a:endParaRPr lang="de-DE"/>
          </a:p>
        </p:txBody>
      </p:sp>
    </p:spTree>
    <p:extLst>
      <p:ext uri="{BB962C8B-B14F-4D97-AF65-F5344CB8AC3E}">
        <p14:creationId xmlns:p14="http://schemas.microsoft.com/office/powerpoint/2010/main" val="149159172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- 1</a:t>
            </a:r>
          </a:p>
        </p:txBody>
      </p:sp>
      <p:sp>
        <p:nvSpPr>
          <p:cNvPr id="6" name="Inhaltsplatzhalter 5"/>
          <p:cNvSpPr>
            <a:spLocks noGrp="1"/>
          </p:cNvSpPr>
          <p:nvPr>
            <p:ph idx="1"/>
          </p:nvPr>
        </p:nvSpPr>
        <p:spPr/>
        <p:txBody>
          <a:bodyPr>
            <a:normAutofit lnSpcReduction="10000"/>
          </a:bodyPr>
          <a:lstStyle/>
          <a:p>
            <a:pPr marL="0" indent="0">
              <a:buNone/>
            </a:pPr>
            <a:r>
              <a:rPr lang="de-DE" dirty="0"/>
              <a:t>1.) § 15a I EGZPO</a:t>
            </a:r>
          </a:p>
          <a:p>
            <a:pPr>
              <a:buFontTx/>
              <a:buChar char="-"/>
            </a:pPr>
            <a:r>
              <a:rPr lang="de-DE" dirty="0"/>
              <a:t>Bescheinigung über den erfolglosen, außergerichtlichen Einigungsversuch</a:t>
            </a:r>
          </a:p>
          <a:p>
            <a:pPr>
              <a:buFontTx/>
              <a:buChar char="-"/>
            </a:pPr>
            <a:r>
              <a:rPr lang="de-DE" dirty="0"/>
              <a:t>Zwingende Voraussetzung durch Landesgesetzgeber</a:t>
            </a:r>
          </a:p>
          <a:p>
            <a:pPr marL="0" indent="0">
              <a:buNone/>
            </a:pPr>
            <a:r>
              <a:rPr lang="de-DE" dirty="0"/>
              <a:t>	Ausnahmen: </a:t>
            </a:r>
          </a:p>
          <a:p>
            <a:pPr marL="0" indent="0">
              <a:buNone/>
            </a:pPr>
            <a:r>
              <a:rPr lang="de-DE" dirty="0"/>
              <a:t>		- Bundesländer: Berlin, Bremen und Thüringen</a:t>
            </a:r>
          </a:p>
          <a:p>
            <a:pPr marL="0" indent="0">
              <a:buNone/>
            </a:pPr>
            <a:r>
              <a:rPr lang="de-DE" dirty="0"/>
              <a:t>		- Gesetzlich: § 15a Abs. 2 EGZPO</a:t>
            </a:r>
          </a:p>
          <a:p>
            <a:pPr>
              <a:buFontTx/>
              <a:buChar char="-"/>
            </a:pPr>
            <a:r>
              <a:rPr lang="de-DE" dirty="0"/>
              <a:t>Schlichtung sinnvoll für Fälle des Katalogs aus § 15a Abs. 1 EGZPO</a:t>
            </a:r>
          </a:p>
          <a:p>
            <a:pPr>
              <a:buFontTx/>
              <a:buChar char="-"/>
            </a:pPr>
            <a:r>
              <a:rPr lang="de-DE" dirty="0"/>
              <a:t>Grund: Entlastung der Behörden und Gerichte </a:t>
            </a:r>
          </a:p>
          <a:p>
            <a:pPr>
              <a:buFontTx/>
              <a:buChar char="-"/>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213</a:t>
            </a:fld>
            <a:endParaRPr lang="de-DE"/>
          </a:p>
        </p:txBody>
      </p:sp>
    </p:spTree>
    <p:extLst>
      <p:ext uri="{BB962C8B-B14F-4D97-AF65-F5344CB8AC3E}">
        <p14:creationId xmlns:p14="http://schemas.microsoft.com/office/powerpoint/2010/main" val="3377885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- 2</a:t>
            </a:r>
          </a:p>
        </p:txBody>
      </p:sp>
      <p:sp>
        <p:nvSpPr>
          <p:cNvPr id="6" name="Inhaltsplatzhalter 5"/>
          <p:cNvSpPr>
            <a:spLocks noGrp="1"/>
          </p:cNvSpPr>
          <p:nvPr>
            <p:ph idx="1"/>
          </p:nvPr>
        </p:nvSpPr>
        <p:spPr/>
        <p:txBody>
          <a:bodyPr>
            <a:normAutofit fontScale="70000" lnSpcReduction="20000"/>
          </a:bodyPr>
          <a:lstStyle/>
          <a:p>
            <a:pPr marL="0" indent="0">
              <a:buNone/>
            </a:pPr>
            <a:r>
              <a:rPr lang="de-DE" dirty="0"/>
              <a:t>2.) Ordnungsgemäße Klageerhebung nach §§ 253 Abs. 2, 78 ZPO  </a:t>
            </a:r>
          </a:p>
          <a:p>
            <a:pPr marL="0" indent="0">
              <a:buNone/>
            </a:pPr>
            <a:r>
              <a:rPr lang="de-DE" dirty="0"/>
              <a:t>a.) Bestimmter Antrag, Mängel und deren Heilung (Bsp.: § 295 ZPO)</a:t>
            </a:r>
          </a:p>
          <a:p>
            <a:pPr marL="0" indent="0">
              <a:buNone/>
            </a:pPr>
            <a:r>
              <a:rPr lang="de-DE" dirty="0"/>
              <a:t>b.) Klagegrund: individualisierbarer Lebenssachverhalt – Abgrenzung  von anderen rechtshängigen Prozessen</a:t>
            </a:r>
          </a:p>
          <a:p>
            <a:pPr marL="0" indent="0">
              <a:buNone/>
            </a:pPr>
            <a:r>
              <a:rPr lang="de-DE" dirty="0"/>
              <a:t>c.) Postulationsfähigkeit, § 78 ZPO</a:t>
            </a:r>
          </a:p>
          <a:p>
            <a:pPr marL="0" indent="0">
              <a:buNone/>
            </a:pPr>
            <a:r>
              <a:rPr lang="de-DE" dirty="0"/>
              <a:t>- Keine eigene Sachurteilsvoraussetzung, nur Prozess</a:t>
            </a:r>
            <a:r>
              <a:rPr lang="de-DE" i="1" u="sng" dirty="0"/>
              <a:t>handlungs</a:t>
            </a:r>
            <a:r>
              <a:rPr lang="de-DE" dirty="0"/>
              <a:t>-Voraussetzung; deswegen innerhalb der „ordnungsgemäßen Klageerhebung“ zu prüfen und nicht als eigener Prüfungspunkt</a:t>
            </a:r>
          </a:p>
          <a:p>
            <a:pPr>
              <a:buFontTx/>
              <a:buChar char="-"/>
            </a:pPr>
            <a:r>
              <a:rPr lang="de-DE" dirty="0"/>
              <a:t>Beispiele: Klage vor Landgericht oder höher:</a:t>
            </a:r>
          </a:p>
          <a:p>
            <a:pPr>
              <a:buFont typeface="Wingdings" panose="05000000000000000000" pitchFamily="2" charset="2"/>
              <a:buChar char="Ø"/>
            </a:pPr>
            <a:r>
              <a:rPr lang="de-DE" dirty="0"/>
              <a:t>Klageschrift ohne Rechtsanwalt (RA): Unzulässige Klageerhebung gem. § 78 I ZPO. Folge: Abweisung</a:t>
            </a:r>
          </a:p>
          <a:p>
            <a:pPr>
              <a:spcBef>
                <a:spcPts val="0"/>
              </a:spcBef>
              <a:buFont typeface="Wingdings" panose="05000000000000000000" pitchFamily="2" charset="2"/>
              <a:buChar char="Ø"/>
            </a:pPr>
            <a:r>
              <a:rPr lang="de-DE" dirty="0"/>
              <a:t>Klageschrift über RA erhoben, aber RA erscheint nicht im Termin: Zulässige Klageerhebung, aber Partei wird als säumig behandelt. Folge: Versäumnisurteil gem. § 330 ZPO</a:t>
            </a:r>
          </a:p>
          <a:p>
            <a:pPr marL="0" indent="0">
              <a:spcBef>
                <a:spcPts val="0"/>
              </a:spcBef>
              <a:buNone/>
            </a:pPr>
            <a:endParaRPr lang="de-DE" dirty="0"/>
          </a:p>
          <a:p>
            <a:pPr marL="0" indent="0">
              <a:spcBef>
                <a:spcPts val="0"/>
              </a:spcBef>
              <a:buNone/>
            </a:pPr>
            <a:r>
              <a:rPr lang="de-DE" dirty="0"/>
              <a:t>d.) Klageerweiterung/-änderung erst im Laufe des Rechtsstreits: §§ 261 II, 297 ZPO </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214</a:t>
            </a:fld>
            <a:endParaRPr lang="de-DE"/>
          </a:p>
        </p:txBody>
      </p:sp>
    </p:spTree>
    <p:extLst>
      <p:ext uri="{BB962C8B-B14F-4D97-AF65-F5344CB8AC3E}">
        <p14:creationId xmlns:p14="http://schemas.microsoft.com/office/powerpoint/2010/main" val="257695173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3</a:t>
            </a:r>
          </a:p>
        </p:txBody>
      </p:sp>
      <p:sp>
        <p:nvSpPr>
          <p:cNvPr id="6" name="Inhaltsplatzhalter 5"/>
          <p:cNvSpPr>
            <a:spLocks noGrp="1"/>
          </p:cNvSpPr>
          <p:nvPr>
            <p:ph idx="1"/>
          </p:nvPr>
        </p:nvSpPr>
        <p:spPr/>
        <p:txBody>
          <a:bodyPr>
            <a:normAutofit fontScale="92500" lnSpcReduction="20000"/>
          </a:bodyPr>
          <a:lstStyle/>
          <a:p>
            <a:pPr marL="0" indent="0">
              <a:buNone/>
            </a:pPr>
            <a:r>
              <a:rPr lang="de-DE" dirty="0"/>
              <a:t>3.) Zulässigkeit einer Klageänderung</a:t>
            </a:r>
          </a:p>
          <a:p>
            <a:pPr>
              <a:buFontTx/>
              <a:buChar char="-"/>
            </a:pPr>
            <a:r>
              <a:rPr lang="de-DE" dirty="0"/>
              <a:t>Klageänderung ist eine besondere Sachurteilsvoraussetzung, wird aber, sofern vorliegend, stets hinter der „ordnungsgemäßen Klageerhebung“ geprüft</a:t>
            </a:r>
          </a:p>
          <a:p>
            <a:pPr marL="0" indent="0">
              <a:buNone/>
            </a:pPr>
            <a:r>
              <a:rPr lang="de-DE" u="sng" dirty="0"/>
              <a:t>Prüfung inzident (nicht kumulativ):</a:t>
            </a:r>
          </a:p>
          <a:p>
            <a:pPr>
              <a:buFont typeface="Wingdings" panose="05000000000000000000" pitchFamily="2" charset="2"/>
              <a:buChar char="Ø"/>
            </a:pPr>
            <a:r>
              <a:rPr lang="de-DE" dirty="0"/>
              <a:t>Klageänderung kraft Gesetzes zulässig gem. §§ 264 Nr. 2,3 ZPO</a:t>
            </a:r>
          </a:p>
          <a:p>
            <a:pPr>
              <a:buFont typeface="Wingdings" panose="05000000000000000000" pitchFamily="2" charset="2"/>
              <a:buChar char="Ø"/>
            </a:pPr>
            <a:r>
              <a:rPr lang="de-DE" dirty="0"/>
              <a:t>Einwilligung des Beklagten, § 263 ZPO</a:t>
            </a:r>
          </a:p>
          <a:p>
            <a:pPr>
              <a:buFont typeface="Wingdings" panose="05000000000000000000" pitchFamily="2" charset="2"/>
              <a:buChar char="Ø"/>
            </a:pPr>
            <a:r>
              <a:rPr lang="de-DE" dirty="0" err="1"/>
              <a:t>Rügelose</a:t>
            </a:r>
            <a:r>
              <a:rPr lang="de-DE" dirty="0"/>
              <a:t> Einlassung des Beklagten, § 267 ZPO</a:t>
            </a:r>
          </a:p>
          <a:p>
            <a:pPr>
              <a:buFont typeface="Wingdings" panose="05000000000000000000" pitchFamily="2" charset="2"/>
              <a:buChar char="Ø"/>
            </a:pPr>
            <a:r>
              <a:rPr lang="de-DE" dirty="0" err="1"/>
              <a:t>Sachdienlicherklärung</a:t>
            </a:r>
            <a:r>
              <a:rPr lang="de-DE" dirty="0"/>
              <a:t> durch Gericht, § 263 ZPO</a:t>
            </a:r>
          </a:p>
          <a:p>
            <a:pPr marL="0" indent="0">
              <a:buNone/>
            </a:pPr>
            <a:r>
              <a:rPr lang="de-DE" dirty="0"/>
              <a:t>	- Sachdienlichkeit: Objektiv abhängig von der Prozesswirtschaftlichkeit 	zu beurteilen </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215</a:t>
            </a:fld>
            <a:endParaRPr lang="de-DE"/>
          </a:p>
        </p:txBody>
      </p:sp>
    </p:spTree>
    <p:extLst>
      <p:ext uri="{BB962C8B-B14F-4D97-AF65-F5344CB8AC3E}">
        <p14:creationId xmlns:p14="http://schemas.microsoft.com/office/powerpoint/2010/main" val="335494078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4.1</a:t>
            </a:r>
          </a:p>
        </p:txBody>
      </p:sp>
      <p:sp>
        <p:nvSpPr>
          <p:cNvPr id="6" name="Inhaltsplatzhalter 5"/>
          <p:cNvSpPr>
            <a:spLocks noGrp="1"/>
          </p:cNvSpPr>
          <p:nvPr>
            <p:ph idx="1"/>
          </p:nvPr>
        </p:nvSpPr>
        <p:spPr/>
        <p:txBody>
          <a:bodyPr>
            <a:normAutofit/>
          </a:bodyPr>
          <a:lstStyle/>
          <a:p>
            <a:pPr marL="0" indent="0">
              <a:buNone/>
            </a:pPr>
            <a:r>
              <a:rPr lang="de-DE" dirty="0"/>
              <a:t>4.) Gerichtsbezogene Sachurteilsvoraussetzungen</a:t>
            </a:r>
          </a:p>
          <a:p>
            <a:pPr marL="0" indent="0">
              <a:buNone/>
            </a:pPr>
            <a:r>
              <a:rPr lang="de-DE" dirty="0"/>
              <a:t>a.) Deutsche Gerichtsbarkeit, §§ 18-20 GVG </a:t>
            </a:r>
          </a:p>
          <a:p>
            <a:pPr marL="0" indent="0">
              <a:buNone/>
            </a:pPr>
            <a:r>
              <a:rPr lang="de-DE" dirty="0"/>
              <a:t>b.) Zulässigkeit des Rechtsweges, § 13 GVG</a:t>
            </a:r>
          </a:p>
          <a:p>
            <a:pPr lvl="1">
              <a:buFontTx/>
              <a:buChar char="-"/>
            </a:pPr>
            <a:r>
              <a:rPr lang="de-DE" dirty="0"/>
              <a:t>Abgrenzung zwischen verschiedenen Gerichten, vgl. Art. 92, 95 GG</a:t>
            </a:r>
          </a:p>
          <a:p>
            <a:pPr lvl="1">
              <a:buFontTx/>
              <a:buChar char="-"/>
            </a:pPr>
            <a:r>
              <a:rPr lang="de-DE" dirty="0"/>
              <a:t>Abgrenzung zwischen zivilrechtlichen und öffentlich-rechtlichen Streitigkeiten</a:t>
            </a:r>
          </a:p>
          <a:p>
            <a:pPr lvl="2"/>
            <a:r>
              <a:rPr lang="de-DE" dirty="0"/>
              <a:t>Problem: Prozesspartei ist Rechtssubjekt des öffentlichen Rechts</a:t>
            </a:r>
          </a:p>
          <a:p>
            <a:pPr lvl="2"/>
            <a:r>
              <a:rPr lang="de-DE" dirty="0"/>
              <a:t>Ermittlung des zuständigen Gerichts durch Feststellung der Natur des Rechtsverhältnisses</a:t>
            </a:r>
          </a:p>
          <a:p>
            <a:pPr lvl="1">
              <a:buFontTx/>
              <a:buChar char="-"/>
            </a:pPr>
            <a:r>
              <a:rPr lang="de-DE" u="sng" dirty="0"/>
              <a:t>Bei Vergütungsklagen im bürgerlichen Recht sind die Zivilgerichte zuständig</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216</a:t>
            </a:fld>
            <a:endParaRPr lang="de-DE"/>
          </a:p>
        </p:txBody>
      </p:sp>
    </p:spTree>
    <p:extLst>
      <p:ext uri="{BB962C8B-B14F-4D97-AF65-F5344CB8AC3E}">
        <p14:creationId xmlns:p14="http://schemas.microsoft.com/office/powerpoint/2010/main" val="221533714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4.2</a:t>
            </a:r>
          </a:p>
        </p:txBody>
      </p:sp>
      <p:sp>
        <p:nvSpPr>
          <p:cNvPr id="6" name="Inhaltsplatzhalter 5"/>
          <p:cNvSpPr>
            <a:spLocks noGrp="1"/>
          </p:cNvSpPr>
          <p:nvPr>
            <p:ph idx="1"/>
          </p:nvPr>
        </p:nvSpPr>
        <p:spPr>
          <a:xfrm>
            <a:off x="838200" y="1552755"/>
            <a:ext cx="10515600" cy="5168720"/>
          </a:xfrm>
        </p:spPr>
        <p:txBody>
          <a:bodyPr>
            <a:normAutofit fontScale="92500"/>
          </a:bodyPr>
          <a:lstStyle/>
          <a:p>
            <a:pPr marL="0" indent="0">
              <a:buNone/>
            </a:pPr>
            <a:r>
              <a:rPr lang="de-DE" dirty="0"/>
              <a:t>4.) Gerichtsbezogene Sachurteilsvoraussetzungen</a:t>
            </a:r>
          </a:p>
          <a:p>
            <a:pPr marL="0" indent="0">
              <a:buNone/>
            </a:pPr>
            <a:r>
              <a:rPr lang="de-DE" dirty="0"/>
              <a:t>c.) Örtliche Zuständigkeit, §§12 ff. ZPO</a:t>
            </a:r>
          </a:p>
          <a:p>
            <a:pPr lvl="1">
              <a:buFontTx/>
              <a:buChar char="-"/>
            </a:pPr>
            <a:r>
              <a:rPr lang="de-DE" dirty="0"/>
              <a:t>Gesetzlicher Gerichtsstand: allgemeiner Gerichtsstand des Auftraggebers; </a:t>
            </a:r>
          </a:p>
          <a:p>
            <a:pPr lvl="2">
              <a:buFontTx/>
              <a:buChar char="-"/>
            </a:pPr>
            <a:r>
              <a:rPr lang="de-DE" dirty="0"/>
              <a:t>wenn keine bindende Gerichtsstandvereinbarung (§ 38 ZPO) </a:t>
            </a:r>
          </a:p>
          <a:p>
            <a:pPr lvl="2">
              <a:buFontTx/>
              <a:buChar char="-"/>
            </a:pPr>
            <a:r>
              <a:rPr lang="de-DE" dirty="0"/>
              <a:t>Beachte: nur Kaufleute §§ 29 Abs. 2, 38 Abs. 1 ZPO ohne weiteres vereinbar</a:t>
            </a:r>
          </a:p>
          <a:p>
            <a:pPr lvl="2">
              <a:buFontTx/>
              <a:buChar char="-"/>
            </a:pPr>
            <a:r>
              <a:rPr lang="de-DE" dirty="0"/>
              <a:t>Ausnahme: Explizite </a:t>
            </a:r>
            <a:r>
              <a:rPr lang="de-DE" dirty="0" err="1"/>
              <a:t>Gerichtsstandsvereinbarung</a:t>
            </a:r>
            <a:r>
              <a:rPr lang="de-DE" dirty="0"/>
              <a:t> bei Nichtkaufleuten gem. § 38 Abs. 3 ZPO</a:t>
            </a:r>
          </a:p>
          <a:p>
            <a:pPr lvl="1">
              <a:buFontTx/>
              <a:buChar char="-"/>
            </a:pPr>
            <a:r>
              <a:rPr lang="de-DE" dirty="0"/>
              <a:t>Gerichtsstand des Erfüllungsortes, § 29 ZPO (sinnvoll bei Personenmehrheit auf Beklagtenseite)</a:t>
            </a:r>
          </a:p>
          <a:p>
            <a:pPr lvl="1">
              <a:buFontTx/>
              <a:buChar char="-"/>
            </a:pPr>
            <a:r>
              <a:rPr lang="de-DE" dirty="0"/>
              <a:t>Bei natürlichen Personen, § 13 ZPO: wo die Partei mit Domizilwillen den räumlichen Mittelpunkt ihres Lebens hat </a:t>
            </a:r>
          </a:p>
          <a:p>
            <a:pPr lvl="2">
              <a:buFontTx/>
              <a:buChar char="-"/>
            </a:pPr>
            <a:r>
              <a:rPr lang="de-DE" dirty="0"/>
              <a:t>Beachte: nachträglicher Umzug ist unschädlich, § 261 Abs. 3 Nr. 2 ZPO</a:t>
            </a:r>
          </a:p>
          <a:p>
            <a:pPr lvl="1">
              <a:buFontTx/>
              <a:buChar char="-"/>
            </a:pPr>
            <a:r>
              <a:rPr lang="de-DE" dirty="0"/>
              <a:t>Bei juristischen Personen, § 17 Abs. 1 ZPO: befindet sich am Sitz der jur. Person</a:t>
            </a:r>
          </a:p>
          <a:p>
            <a:pPr lvl="2">
              <a:buFontTx/>
              <a:buChar char="-"/>
            </a:pPr>
            <a:r>
              <a:rPr lang="de-DE" dirty="0"/>
              <a:t>Gewerbetreibende gründen am Ort einer Niederlassung, bei Selbstständigkeit derselben, einen weiteren Gerichtsstand, § 21 ZPO</a:t>
            </a:r>
          </a:p>
          <a:p>
            <a:pPr marL="914400" lvl="2"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217</a:t>
            </a:fld>
            <a:endParaRPr lang="de-DE"/>
          </a:p>
        </p:txBody>
      </p:sp>
    </p:spTree>
    <p:extLst>
      <p:ext uri="{BB962C8B-B14F-4D97-AF65-F5344CB8AC3E}">
        <p14:creationId xmlns:p14="http://schemas.microsoft.com/office/powerpoint/2010/main" val="19259988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4.3</a:t>
            </a:r>
          </a:p>
        </p:txBody>
      </p:sp>
      <p:sp>
        <p:nvSpPr>
          <p:cNvPr id="6" name="Inhaltsplatzhalter 5"/>
          <p:cNvSpPr>
            <a:spLocks noGrp="1"/>
          </p:cNvSpPr>
          <p:nvPr>
            <p:ph idx="1"/>
          </p:nvPr>
        </p:nvSpPr>
        <p:spPr/>
        <p:txBody>
          <a:bodyPr>
            <a:normAutofit lnSpcReduction="10000"/>
          </a:bodyPr>
          <a:lstStyle/>
          <a:p>
            <a:pPr marL="0" indent="0">
              <a:buNone/>
            </a:pPr>
            <a:r>
              <a:rPr lang="de-DE" dirty="0"/>
              <a:t>4.) Gerichtsbezogene Sachurteilsvoraussetzungen</a:t>
            </a:r>
          </a:p>
          <a:p>
            <a:pPr marL="0" indent="0">
              <a:buNone/>
            </a:pPr>
            <a:r>
              <a:rPr lang="de-DE" dirty="0"/>
              <a:t>d.) Sachliche Zuständigkeit, §§ 23, 71 GVG, §§ 38-40 ZPO</a:t>
            </a:r>
          </a:p>
          <a:p>
            <a:pPr lvl="1"/>
            <a:r>
              <a:rPr lang="de-DE" dirty="0"/>
              <a:t>Zivilrechtliche Streitigkeiten bis 5.000€ zum Amtsgericht (§ 23 Nr. 1 GVG), Streitigkeiten ab 5.000,01€ zum Landgericht (§§23 Nr. 1, 71 GVG)</a:t>
            </a:r>
          </a:p>
          <a:p>
            <a:pPr lvl="1"/>
            <a:r>
              <a:rPr lang="de-DE" dirty="0"/>
              <a:t>Möglichkeit der </a:t>
            </a:r>
            <a:r>
              <a:rPr lang="de-DE" dirty="0" err="1"/>
              <a:t>Gerichtsstandsvereinbarung</a:t>
            </a:r>
            <a:r>
              <a:rPr lang="de-DE" dirty="0"/>
              <a:t>, § 38 ZPO</a:t>
            </a:r>
          </a:p>
          <a:p>
            <a:pPr lvl="1">
              <a:buFontTx/>
              <a:buChar char="-"/>
            </a:pPr>
            <a:r>
              <a:rPr lang="de-DE" b="1" u="sng" dirty="0"/>
              <a:t>Beachte</a:t>
            </a:r>
            <a:r>
              <a:rPr lang="de-DE" dirty="0"/>
              <a:t>: Sind Bauunternehmer und Auftraggeber Kaufleute und im Rahmen ihres Geschäftsfeldes tätig geworden, so liegt eine Handelssache nach § 95 GVG vor. Diese </a:t>
            </a:r>
            <a:r>
              <a:rPr lang="de-DE" b="1" u="sng" dirty="0"/>
              <a:t>kann</a:t>
            </a:r>
            <a:r>
              <a:rPr lang="de-DE" dirty="0"/>
              <a:t>, muss aber nicht, vor der Kammer für Handelssachen verhandelt werden.</a:t>
            </a:r>
          </a:p>
          <a:p>
            <a:pPr lvl="2">
              <a:buFontTx/>
              <a:buChar char="-"/>
            </a:pPr>
            <a:r>
              <a:rPr lang="de-DE" dirty="0"/>
              <a:t>Dies setzt einen entsprechenden Antrag voraus, § 96 Abs. 1 GVG</a:t>
            </a:r>
          </a:p>
          <a:p>
            <a:pPr lvl="2">
              <a:buFontTx/>
              <a:buChar char="-"/>
            </a:pPr>
            <a:r>
              <a:rPr lang="de-DE" dirty="0"/>
              <a:t>Der Antrag ist bis zur Verhandlung des Beklagten zur Sache oder dem Ablauf einer Klageerwiderungsfrist zulässig, § 101 Abs. 1 GVG</a:t>
            </a:r>
          </a:p>
          <a:p>
            <a:pPr marL="0" indent="0">
              <a:buNone/>
            </a:pPr>
            <a:endParaRPr lang="de-DE" dirty="0"/>
          </a:p>
          <a:p>
            <a:pPr marL="0"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218</a:t>
            </a:fld>
            <a:endParaRPr lang="de-DE"/>
          </a:p>
        </p:txBody>
      </p:sp>
    </p:spTree>
    <p:extLst>
      <p:ext uri="{BB962C8B-B14F-4D97-AF65-F5344CB8AC3E}">
        <p14:creationId xmlns:p14="http://schemas.microsoft.com/office/powerpoint/2010/main" val="386134188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4.4</a:t>
            </a:r>
          </a:p>
        </p:txBody>
      </p:sp>
      <p:sp>
        <p:nvSpPr>
          <p:cNvPr id="6" name="Inhaltsplatzhalter 5"/>
          <p:cNvSpPr>
            <a:spLocks noGrp="1"/>
          </p:cNvSpPr>
          <p:nvPr>
            <p:ph idx="1"/>
          </p:nvPr>
        </p:nvSpPr>
        <p:spPr>
          <a:xfrm>
            <a:off x="838200" y="1847850"/>
            <a:ext cx="10515600" cy="4351338"/>
          </a:xfrm>
        </p:spPr>
        <p:txBody>
          <a:bodyPr>
            <a:normAutofit/>
          </a:bodyPr>
          <a:lstStyle/>
          <a:p>
            <a:pPr marL="0" indent="0">
              <a:buNone/>
            </a:pPr>
            <a:r>
              <a:rPr lang="de-DE" dirty="0"/>
              <a:t>4.) Gerichtsbezogene Sachurteilsvoraussetzungen</a:t>
            </a:r>
          </a:p>
          <a:p>
            <a:pPr marL="0" indent="0">
              <a:buNone/>
            </a:pPr>
            <a:r>
              <a:rPr lang="de-DE" b="1" u="sng" dirty="0"/>
              <a:t>Exkurs:</a:t>
            </a:r>
            <a:r>
              <a:rPr lang="de-DE" dirty="0"/>
              <a:t> Funktionelle Zuständigkeit</a:t>
            </a:r>
          </a:p>
          <a:p>
            <a:r>
              <a:rPr lang="de-DE" dirty="0"/>
              <a:t>Besonderheiten bei Anwendung des WEG:</a:t>
            </a:r>
          </a:p>
          <a:p>
            <a:pPr lvl="1"/>
            <a:r>
              <a:rPr lang="de-DE" dirty="0"/>
              <a:t>§§ 44-50 WEG bei Anfechtungsklagen </a:t>
            </a:r>
          </a:p>
          <a:p>
            <a:pPr marL="0"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219</a:t>
            </a:fld>
            <a:endParaRPr lang="de-DE"/>
          </a:p>
        </p:txBody>
      </p:sp>
    </p:spTree>
    <p:extLst>
      <p:ext uri="{BB962C8B-B14F-4D97-AF65-F5344CB8AC3E}">
        <p14:creationId xmlns:p14="http://schemas.microsoft.com/office/powerpoint/2010/main" val="242868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322730"/>
            <a:ext cx="10515600" cy="6165700"/>
          </a:xfrm>
        </p:spPr>
        <p:txBody>
          <a:bodyPr>
            <a:normAutofit/>
          </a:bodyPr>
          <a:lstStyle/>
          <a:p>
            <a:r>
              <a:rPr lang="de-DE" sz="1400" b="1" dirty="0"/>
              <a:t>Ingenieurvertrag als Werkvertrag  III</a:t>
            </a:r>
            <a:br>
              <a:rPr lang="de-DE" sz="1400" b="1" dirty="0"/>
            </a:br>
            <a:r>
              <a:rPr lang="de-DE" sz="1400" dirty="0"/>
              <a:t>	</a:t>
            </a:r>
            <a:br>
              <a:rPr lang="de-DE" sz="1400" dirty="0"/>
            </a:br>
            <a:r>
              <a:rPr lang="de-DE" sz="1400" dirty="0"/>
              <a:t>„</a:t>
            </a:r>
            <a:r>
              <a:rPr lang="de-DE" sz="1400" i="1" dirty="0"/>
              <a:t>Auf Grund seines Vertrages mit S schuldete der Beklagte diesem keine Dienste, sondern er war – als wirtschaftlich Selbständiger – von S damit betraut worden, gegen Vergütung einen bestimmten ‚Erfolg‘, ein Arbeitsergebnis, eben die statische Berechnung für das genannte Bauvorhaben, als ‚Werk‘ herzustellen (§ 631 BGB). Ebenso wie der Vertrag zwischen Bauherrn und Statiker (</a:t>
            </a:r>
            <a:r>
              <a:rPr lang="de-DE" sz="1400" i="1" dirty="0" err="1"/>
              <a:t>Statikervertrag</a:t>
            </a:r>
            <a:r>
              <a:rPr lang="de-DE" sz="1400" i="1" dirty="0"/>
              <a:t>) Werkvertrag ist (so schon BGHZ 48, 257, 258 mit Nachweisen), ist es auch hier der Vertrag zwischen dem Architekten und dem Statiker (dem Beklagten). Dass nicht der Bauherr, sondern der Architekt (im eigenen Namen) die Berechnung bestellt hat, kann für die Rechtsnatur des Vertrages keine Rolle spielen</a:t>
            </a:r>
            <a:r>
              <a:rPr lang="de-DE" sz="1400" dirty="0"/>
              <a:t>“ (BGHZ 58, 85 Rn. 10). </a:t>
            </a:r>
            <a:br>
              <a:rPr lang="de-DE" sz="1400" dirty="0"/>
            </a:br>
            <a:endParaRPr lang="de-DE" sz="1400" dirty="0"/>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22</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342950765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- 5</a:t>
            </a:r>
          </a:p>
        </p:txBody>
      </p:sp>
      <p:sp>
        <p:nvSpPr>
          <p:cNvPr id="6" name="Inhaltsplatzhalter 5"/>
          <p:cNvSpPr>
            <a:spLocks noGrp="1"/>
          </p:cNvSpPr>
          <p:nvPr>
            <p:ph idx="1"/>
          </p:nvPr>
        </p:nvSpPr>
        <p:spPr/>
        <p:txBody>
          <a:bodyPr>
            <a:normAutofit lnSpcReduction="10000"/>
          </a:bodyPr>
          <a:lstStyle/>
          <a:p>
            <a:pPr marL="0" indent="0">
              <a:buNone/>
            </a:pPr>
            <a:r>
              <a:rPr lang="de-DE" dirty="0"/>
              <a:t>5.) Parteibezogene Sachurteilsvoraussetzungen</a:t>
            </a:r>
          </a:p>
          <a:p>
            <a:pPr marL="0" indent="0">
              <a:buNone/>
            </a:pPr>
            <a:r>
              <a:rPr lang="de-DE" dirty="0"/>
              <a:t>a.) Parteifähigkeit, § 50 ZPO </a:t>
            </a:r>
          </a:p>
          <a:p>
            <a:pPr marL="0" indent="0">
              <a:buNone/>
            </a:pPr>
            <a:r>
              <a:rPr lang="de-DE" dirty="0"/>
              <a:t>b.) Prozessfähigkeit, §§ 51, 52 ZPO</a:t>
            </a:r>
          </a:p>
          <a:p>
            <a:pPr>
              <a:buFontTx/>
              <a:buChar char="-"/>
            </a:pPr>
            <a:r>
              <a:rPr lang="de-DE" dirty="0"/>
              <a:t>Vertretung Prozessunfähiger gem. § 51 I ZPO</a:t>
            </a:r>
          </a:p>
          <a:p>
            <a:pPr lvl="2">
              <a:buFontTx/>
              <a:buChar char="-"/>
            </a:pPr>
            <a:r>
              <a:rPr lang="de-DE" dirty="0"/>
              <a:t>Bsp.: juristische Personen, beschränkt geschäftsfähige Personen</a:t>
            </a:r>
          </a:p>
          <a:p>
            <a:pPr marL="0" indent="0">
              <a:buNone/>
            </a:pPr>
            <a:r>
              <a:rPr lang="de-DE" dirty="0"/>
              <a:t>c.) Prozessführungsbefugnis, § 51 Abs. 1 ZPO</a:t>
            </a:r>
          </a:p>
          <a:p>
            <a:pPr lvl="1">
              <a:buFontTx/>
              <a:buChar char="-"/>
            </a:pPr>
            <a:r>
              <a:rPr lang="de-DE" dirty="0"/>
              <a:t>Behauptung eigenen Rechts: unproblematisch zulässig</a:t>
            </a:r>
          </a:p>
          <a:p>
            <a:pPr lvl="1">
              <a:buFontTx/>
              <a:buChar char="-"/>
            </a:pPr>
            <a:r>
              <a:rPr lang="de-DE" dirty="0"/>
              <a:t>Behauptung fremden Rechts: gesetzl. oder gewillkürte </a:t>
            </a:r>
            <a:r>
              <a:rPr lang="de-DE" dirty="0" err="1"/>
              <a:t>Prozessstandschaft</a:t>
            </a:r>
            <a:endParaRPr lang="de-DE" dirty="0"/>
          </a:p>
          <a:p>
            <a:pPr lvl="1">
              <a:buFontTx/>
              <a:buChar char="-"/>
            </a:pPr>
            <a:r>
              <a:rPr lang="de-DE" dirty="0"/>
              <a:t>Mat. rechtl. notwendige Streitgenossenschaft (Bsp.: Eigentümergemeinschaft, Miterbengemeinschaft): Einzelklagen sind aufgrund fehlender alleiniger Prozessführungsbefugnis </a:t>
            </a:r>
            <a:r>
              <a:rPr lang="de-DE" u="sng" dirty="0"/>
              <a:t>unzulässig</a:t>
            </a:r>
            <a:r>
              <a:rPr lang="de-DE" dirty="0"/>
              <a:t> </a:t>
            </a:r>
            <a:endParaRPr lang="de-DE" u="sng" dirty="0"/>
          </a:p>
          <a:p>
            <a:pPr marL="0"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220</a:t>
            </a:fld>
            <a:endParaRPr lang="de-DE"/>
          </a:p>
        </p:txBody>
      </p:sp>
    </p:spTree>
    <p:extLst>
      <p:ext uri="{BB962C8B-B14F-4D97-AF65-F5344CB8AC3E}">
        <p14:creationId xmlns:p14="http://schemas.microsoft.com/office/powerpoint/2010/main" val="253256091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- 6</a:t>
            </a:r>
          </a:p>
        </p:txBody>
      </p:sp>
      <p:sp>
        <p:nvSpPr>
          <p:cNvPr id="6" name="Inhaltsplatzhalter 5"/>
          <p:cNvSpPr>
            <a:spLocks noGrp="1"/>
          </p:cNvSpPr>
          <p:nvPr>
            <p:ph idx="1"/>
          </p:nvPr>
        </p:nvSpPr>
        <p:spPr/>
        <p:txBody>
          <a:bodyPr/>
          <a:lstStyle/>
          <a:p>
            <a:pPr marL="0" indent="0">
              <a:buNone/>
            </a:pPr>
            <a:r>
              <a:rPr lang="de-DE" dirty="0"/>
              <a:t>6.) Streitgegenstandsbezogene Sachurteilsvoraussetzungen</a:t>
            </a:r>
          </a:p>
          <a:p>
            <a:pPr marL="0" indent="0">
              <a:buNone/>
            </a:pPr>
            <a:r>
              <a:rPr lang="de-DE" dirty="0"/>
              <a:t>a.) Keine anderweitige Rechtshängigkeit, § 261 III Nr. 1 ZPO</a:t>
            </a:r>
          </a:p>
          <a:p>
            <a:pPr marL="0" indent="0">
              <a:buNone/>
            </a:pPr>
            <a:r>
              <a:rPr lang="de-DE" dirty="0"/>
              <a:t>b.) keine entgegenstehende Rechtskraft, § 322 ZPO</a:t>
            </a:r>
          </a:p>
          <a:p>
            <a:pPr marL="0" indent="0">
              <a:buNone/>
            </a:pPr>
            <a:r>
              <a:rPr lang="de-DE" dirty="0"/>
              <a:t>7.) Rechtsschutzbedürfnis</a:t>
            </a:r>
          </a:p>
          <a:p>
            <a:pPr lvl="1">
              <a:buFontTx/>
              <a:buChar char="-"/>
            </a:pPr>
            <a:r>
              <a:rPr lang="de-DE" dirty="0"/>
              <a:t>Niemand soll die Gerichte als Teil der Staatsgewalt unnütz oder gar unlauter bemühen; Grundsatz der Prozesswirtschaftlichkeit</a:t>
            </a:r>
          </a:p>
          <a:p>
            <a:pPr lvl="1">
              <a:buFontTx/>
              <a:buChar char="-"/>
            </a:pPr>
            <a:r>
              <a:rPr lang="de-DE" dirty="0"/>
              <a:t>Folge: Jede Rechtsverfolgung setzt ein Rechtsschutzbedürfnis voraus (vgl. Art. 19 IV GG)</a:t>
            </a:r>
          </a:p>
          <a:p>
            <a:pPr>
              <a:buFontTx/>
              <a:buChar char="-"/>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221</a:t>
            </a:fld>
            <a:endParaRPr lang="de-DE"/>
          </a:p>
        </p:txBody>
      </p:sp>
    </p:spTree>
    <p:extLst>
      <p:ext uri="{BB962C8B-B14F-4D97-AF65-F5344CB8AC3E}">
        <p14:creationId xmlns:p14="http://schemas.microsoft.com/office/powerpoint/2010/main" val="117557902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Allgemeine Sachurteilsvoraussetzungen - 7</a:t>
            </a:r>
          </a:p>
        </p:txBody>
      </p:sp>
      <p:sp>
        <p:nvSpPr>
          <p:cNvPr id="6" name="Inhaltsplatzhalter 5"/>
          <p:cNvSpPr>
            <a:spLocks noGrp="1"/>
          </p:cNvSpPr>
          <p:nvPr>
            <p:ph idx="1"/>
          </p:nvPr>
        </p:nvSpPr>
        <p:spPr/>
        <p:txBody>
          <a:bodyPr/>
          <a:lstStyle/>
          <a:p>
            <a:pPr marL="0" indent="0">
              <a:buNone/>
            </a:pPr>
            <a:r>
              <a:rPr lang="de-DE" dirty="0"/>
              <a:t>8.) Beachtung etwaiger Einreden: §§ 88 I; 110 ff.; 269 IV; 1032 I ZPO</a:t>
            </a:r>
          </a:p>
          <a:p>
            <a:pPr marL="0"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222</a:t>
            </a:fld>
            <a:endParaRPr lang="de-DE"/>
          </a:p>
        </p:txBody>
      </p:sp>
    </p:spTree>
    <p:extLst>
      <p:ext uri="{BB962C8B-B14F-4D97-AF65-F5344CB8AC3E}">
        <p14:creationId xmlns:p14="http://schemas.microsoft.com/office/powerpoint/2010/main" val="325014248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Besondere Sachurteilsvoraussetzungen - 1</a:t>
            </a:r>
          </a:p>
        </p:txBody>
      </p:sp>
      <p:sp>
        <p:nvSpPr>
          <p:cNvPr id="6" name="Inhaltsplatzhalter 5"/>
          <p:cNvSpPr>
            <a:spLocks noGrp="1"/>
          </p:cNvSpPr>
          <p:nvPr>
            <p:ph idx="1"/>
          </p:nvPr>
        </p:nvSpPr>
        <p:spPr/>
        <p:txBody>
          <a:bodyPr/>
          <a:lstStyle/>
          <a:p>
            <a:r>
              <a:rPr lang="de-DE" dirty="0"/>
              <a:t>Geltung </a:t>
            </a:r>
            <a:r>
              <a:rPr lang="de-DE" u="sng" dirty="0"/>
              <a:t>nur</a:t>
            </a:r>
            <a:r>
              <a:rPr lang="de-DE" dirty="0"/>
              <a:t> für besondere Klage- und Verfahrensarten als zusätzliche Voraussetzungen</a:t>
            </a:r>
          </a:p>
          <a:p>
            <a:r>
              <a:rPr lang="de-DE" dirty="0"/>
              <a:t>Echte bes. Sachurteilsvoraussetzungen führen bei ihrem Fehlen zur Unzulässigkeit einer besonderen Klage (Folge: Prozessurteil)</a:t>
            </a:r>
          </a:p>
          <a:p>
            <a:endParaRPr lang="de-DE" dirty="0"/>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223</a:t>
            </a:fld>
            <a:endParaRPr lang="de-DE"/>
          </a:p>
        </p:txBody>
      </p:sp>
    </p:spTree>
    <p:extLst>
      <p:ext uri="{BB962C8B-B14F-4D97-AF65-F5344CB8AC3E}">
        <p14:creationId xmlns:p14="http://schemas.microsoft.com/office/powerpoint/2010/main" val="17980545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Besondere Sachurteilsvoraussetzungen - 2</a:t>
            </a:r>
          </a:p>
        </p:txBody>
      </p:sp>
      <p:sp>
        <p:nvSpPr>
          <p:cNvPr id="6" name="Inhaltsplatzhalter 5"/>
          <p:cNvSpPr>
            <a:spLocks noGrp="1"/>
          </p:cNvSpPr>
          <p:nvPr>
            <p:ph idx="1"/>
          </p:nvPr>
        </p:nvSpPr>
        <p:spPr/>
        <p:txBody>
          <a:bodyPr/>
          <a:lstStyle/>
          <a:p>
            <a:pPr marL="0" indent="0">
              <a:buNone/>
            </a:pPr>
            <a:r>
              <a:rPr lang="de-DE" dirty="0"/>
              <a:t>1.) Klage auf künftige Leistung, §§ 257-259 ZPO</a:t>
            </a:r>
          </a:p>
          <a:p>
            <a:pPr>
              <a:buFontTx/>
              <a:buChar char="-"/>
            </a:pPr>
            <a:r>
              <a:rPr lang="de-DE" dirty="0"/>
              <a:t>Grundlage: Klage auf gegenwärtige Leistung</a:t>
            </a:r>
          </a:p>
          <a:p>
            <a:pPr lvl="2">
              <a:buFontTx/>
              <a:buChar char="-"/>
            </a:pPr>
            <a:r>
              <a:rPr lang="de-DE" dirty="0"/>
              <a:t>Ist die verlangte Leistung bei Schluss der mündlichen Verhandlung noch nicht fällig, ist die Klage derzeit, möglicherweise auch als gänzlich unbegründet abzuweisen</a:t>
            </a:r>
          </a:p>
          <a:p>
            <a:pPr>
              <a:buFontTx/>
              <a:buChar char="-"/>
            </a:pPr>
            <a:r>
              <a:rPr lang="de-DE" dirty="0"/>
              <a:t>Die </a:t>
            </a:r>
            <a:r>
              <a:rPr lang="de-DE" dirty="0" err="1"/>
              <a:t>Umwandlungsmögilchkeit</a:t>
            </a:r>
            <a:r>
              <a:rPr lang="de-DE" dirty="0"/>
              <a:t> der Klage auf eine solche auf künftige Leistung stellt eine Antragsbeschränkung dar; stets zulässig gem. § 264 Nr. 2 ZPO</a:t>
            </a:r>
          </a:p>
          <a:p>
            <a:pPr>
              <a:buFontTx/>
              <a:buChar char="-"/>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224</a:t>
            </a:fld>
            <a:endParaRPr lang="de-DE"/>
          </a:p>
        </p:txBody>
      </p:sp>
    </p:spTree>
    <p:extLst>
      <p:ext uri="{BB962C8B-B14F-4D97-AF65-F5344CB8AC3E}">
        <p14:creationId xmlns:p14="http://schemas.microsoft.com/office/powerpoint/2010/main" val="3108076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Besondere Sachurteilsvoraussetzungen - 3</a:t>
            </a:r>
          </a:p>
        </p:txBody>
      </p:sp>
      <p:sp>
        <p:nvSpPr>
          <p:cNvPr id="6" name="Inhaltsplatzhalter 5"/>
          <p:cNvSpPr>
            <a:spLocks noGrp="1"/>
          </p:cNvSpPr>
          <p:nvPr>
            <p:ph idx="1"/>
          </p:nvPr>
        </p:nvSpPr>
        <p:spPr/>
        <p:txBody>
          <a:bodyPr/>
          <a:lstStyle/>
          <a:p>
            <a:pPr marL="0" indent="0">
              <a:buNone/>
            </a:pPr>
            <a:r>
              <a:rPr lang="de-DE" dirty="0"/>
              <a:t>2.) Selbstständige Feststellungsklage, § 256 Abs. 1 ZPO</a:t>
            </a:r>
          </a:p>
          <a:p>
            <a:pPr>
              <a:buFontTx/>
              <a:buChar char="-"/>
            </a:pPr>
            <a:r>
              <a:rPr lang="de-DE" dirty="0"/>
              <a:t>Grundlage: Streitiges (Nicht-)Bestehen eines Rechtsverhältnisses bzw. (</a:t>
            </a:r>
            <a:r>
              <a:rPr lang="de-DE" dirty="0" err="1"/>
              <a:t>Un</a:t>
            </a:r>
            <a:r>
              <a:rPr lang="de-DE" dirty="0"/>
              <a:t>-)Echtheit einer Urkunde</a:t>
            </a:r>
          </a:p>
          <a:p>
            <a:pPr>
              <a:buFontTx/>
              <a:buChar char="-"/>
            </a:pPr>
            <a:r>
              <a:rPr lang="de-DE" dirty="0"/>
              <a:t>Obligatorisches Vorliegen des Feststellungsinteresses (</a:t>
            </a:r>
            <a:r>
              <a:rPr lang="de-DE" dirty="0" err="1"/>
              <a:t>h.M</a:t>
            </a:r>
            <a:r>
              <a:rPr lang="de-DE" dirty="0"/>
              <a:t>.)</a:t>
            </a:r>
          </a:p>
          <a:p>
            <a:pPr>
              <a:buFontTx/>
              <a:buChar char="-"/>
            </a:pPr>
            <a:r>
              <a:rPr lang="de-DE" dirty="0"/>
              <a:t>Ausnahme: 	1.) Wenn Möglichkeit der Leistungsklage besteht</a:t>
            </a:r>
          </a:p>
          <a:p>
            <a:pPr marL="0" indent="0">
              <a:buNone/>
            </a:pPr>
            <a:r>
              <a:rPr lang="de-DE" dirty="0"/>
              <a:t>			2.) Bei negativer Feststellungsklage, d.h. der Gegner 			erhebt Leistungsklage wg. desselben Anspruchs und 			verhindert die einseitige Rücknahme der 					Feststellungsklage</a:t>
            </a:r>
          </a:p>
          <a:p>
            <a:pPr marL="2743200" lvl="6"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225</a:t>
            </a:fld>
            <a:endParaRPr lang="de-DE"/>
          </a:p>
        </p:txBody>
      </p:sp>
    </p:spTree>
    <p:extLst>
      <p:ext uri="{BB962C8B-B14F-4D97-AF65-F5344CB8AC3E}">
        <p14:creationId xmlns:p14="http://schemas.microsoft.com/office/powerpoint/2010/main" val="20234982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Besondere Sachurteilsvoraussetzungen - 4</a:t>
            </a:r>
          </a:p>
        </p:txBody>
      </p:sp>
      <p:sp>
        <p:nvSpPr>
          <p:cNvPr id="6" name="Inhaltsplatzhalter 5"/>
          <p:cNvSpPr>
            <a:spLocks noGrp="1"/>
          </p:cNvSpPr>
          <p:nvPr>
            <p:ph idx="1"/>
          </p:nvPr>
        </p:nvSpPr>
        <p:spPr/>
        <p:txBody>
          <a:bodyPr/>
          <a:lstStyle/>
          <a:p>
            <a:pPr marL="0" indent="0">
              <a:buNone/>
            </a:pPr>
            <a:r>
              <a:rPr lang="de-DE" dirty="0"/>
              <a:t>3.) Zwischenfeststellungsklage, § 256 Abs. 2 ZPO</a:t>
            </a:r>
          </a:p>
          <a:p>
            <a:pPr>
              <a:buFontTx/>
              <a:buChar char="-"/>
            </a:pPr>
            <a:r>
              <a:rPr lang="de-DE" dirty="0"/>
              <a:t>Grundlage: Streitiges Rechtsverhältnis und Vorgreiflichkeit</a:t>
            </a:r>
          </a:p>
          <a:p>
            <a:pPr lvl="4">
              <a:buFontTx/>
              <a:buChar char="-"/>
            </a:pPr>
            <a:r>
              <a:rPr lang="de-DE" dirty="0"/>
              <a:t>Vorgreiflichkeit: Gänzliche oder teilweise Abhängigkeit der Streitentscheidung vom Bestehen oder Nichtbestehen des festzustellenden Rechtsverhältnisses</a:t>
            </a:r>
          </a:p>
          <a:p>
            <a:pPr>
              <a:buFontTx/>
              <a:buChar char="-"/>
            </a:pPr>
            <a:r>
              <a:rPr lang="de-DE" dirty="0"/>
              <a:t>Bei Fehlen der o.g. Voraussetzungen, wird Zulässigkeit nach 		  § 256 Abs. 1 ZPO geprüft</a:t>
            </a:r>
          </a:p>
          <a:p>
            <a:pPr>
              <a:buFontTx/>
              <a:buChar char="-"/>
            </a:pPr>
            <a:r>
              <a:rPr lang="de-DE" dirty="0"/>
              <a:t>Bei Nicht-Vorliegen der Voraussetzungen ergeht ein Prozessurteil</a:t>
            </a:r>
          </a:p>
          <a:p>
            <a:pPr marL="0" indent="0">
              <a:buNone/>
            </a:pPr>
            <a:endParaRPr lang="de-DE" dirty="0"/>
          </a:p>
          <a:p>
            <a:pPr marL="0"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226</a:t>
            </a:fld>
            <a:endParaRPr lang="de-DE"/>
          </a:p>
        </p:txBody>
      </p:sp>
    </p:spTree>
    <p:extLst>
      <p:ext uri="{BB962C8B-B14F-4D97-AF65-F5344CB8AC3E}">
        <p14:creationId xmlns:p14="http://schemas.microsoft.com/office/powerpoint/2010/main" val="161090464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Besondere Sachurteilsvoraussetzungen - 5</a:t>
            </a:r>
          </a:p>
        </p:txBody>
      </p:sp>
      <p:sp>
        <p:nvSpPr>
          <p:cNvPr id="6" name="Inhaltsplatzhalter 5"/>
          <p:cNvSpPr>
            <a:spLocks noGrp="1"/>
          </p:cNvSpPr>
          <p:nvPr>
            <p:ph idx="1"/>
          </p:nvPr>
        </p:nvSpPr>
        <p:spPr/>
        <p:txBody>
          <a:bodyPr>
            <a:normAutofit fontScale="85000" lnSpcReduction="20000"/>
          </a:bodyPr>
          <a:lstStyle/>
          <a:p>
            <a:pPr marL="0" indent="0">
              <a:buNone/>
            </a:pPr>
            <a:r>
              <a:rPr lang="de-DE" dirty="0"/>
              <a:t>4.) Widerklage</a:t>
            </a:r>
          </a:p>
          <a:p>
            <a:pPr>
              <a:buFontTx/>
              <a:buChar char="-"/>
            </a:pPr>
            <a:r>
              <a:rPr lang="de-DE" dirty="0"/>
              <a:t>Grundlage: Laufendes, zulässiges Klageverfahren</a:t>
            </a:r>
          </a:p>
          <a:p>
            <a:pPr>
              <a:buFontTx/>
              <a:buChar char="-"/>
            </a:pPr>
            <a:r>
              <a:rPr lang="de-DE" dirty="0"/>
              <a:t>Widerklage muss selbst zulässig und begründet sein</a:t>
            </a:r>
          </a:p>
          <a:p>
            <a:pPr>
              <a:buFontTx/>
              <a:buChar char="-"/>
            </a:pPr>
            <a:r>
              <a:rPr lang="de-DE" dirty="0"/>
              <a:t>Bes. Voraussetzungen: 	1.) Rechtshängigkeit der Hauptklage</a:t>
            </a:r>
          </a:p>
          <a:p>
            <a:pPr marL="0" indent="0">
              <a:buNone/>
            </a:pPr>
            <a:r>
              <a:rPr lang="de-DE" dirty="0"/>
              <a:t>				2.) Kein Ausschluss kraft Gesetzes</a:t>
            </a:r>
          </a:p>
          <a:p>
            <a:pPr marL="0" indent="0">
              <a:buNone/>
            </a:pPr>
            <a:r>
              <a:rPr lang="de-DE" dirty="0"/>
              <a:t>				3.) Parteiidentität </a:t>
            </a:r>
          </a:p>
          <a:p>
            <a:pPr marL="0" indent="0">
              <a:buNone/>
            </a:pPr>
            <a:r>
              <a:rPr lang="de-DE" dirty="0"/>
              <a:t>				4.) </a:t>
            </a:r>
            <a:r>
              <a:rPr lang="de-DE" dirty="0" err="1"/>
              <a:t>Konnexität</a:t>
            </a:r>
            <a:r>
              <a:rPr lang="de-DE" dirty="0"/>
              <a:t> (Zusammenhang zwischen 								Hauptverfahren und Widerklage)</a:t>
            </a:r>
          </a:p>
          <a:p>
            <a:pPr marL="0" indent="0">
              <a:buNone/>
            </a:pPr>
            <a:r>
              <a:rPr lang="de-DE" dirty="0"/>
              <a:t>					- </a:t>
            </a:r>
            <a:r>
              <a:rPr lang="de-DE" dirty="0" err="1"/>
              <a:t>h.M</a:t>
            </a:r>
            <a:r>
              <a:rPr lang="de-DE" dirty="0"/>
              <a:t>.: § 33 ZPO betrifft nur Gerichtsstand</a:t>
            </a:r>
          </a:p>
          <a:p>
            <a:pPr marL="0" indent="0">
              <a:buNone/>
            </a:pPr>
            <a:r>
              <a:rPr lang="de-DE" dirty="0"/>
              <a:t>					- </a:t>
            </a:r>
            <a:r>
              <a:rPr lang="de-DE" dirty="0" err="1"/>
              <a:t>a.A</a:t>
            </a:r>
            <a:r>
              <a:rPr lang="de-DE" dirty="0"/>
              <a:t>.: Heilung einer fehlenden </a:t>
            </a:r>
            <a:r>
              <a:rPr lang="de-DE" dirty="0" err="1"/>
              <a:t>Konnexität</a:t>
            </a:r>
            <a:r>
              <a:rPr lang="de-DE" dirty="0"/>
              <a:t> 						gem. § 295 I ZPO durch </a:t>
            </a:r>
            <a:r>
              <a:rPr lang="de-DE" dirty="0" err="1"/>
              <a:t>rügelose</a:t>
            </a:r>
            <a:r>
              <a:rPr lang="de-DE" dirty="0"/>
              <a:t> Einlassung 						des Widerbeklagten</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227</a:t>
            </a:fld>
            <a:endParaRPr lang="de-DE"/>
          </a:p>
        </p:txBody>
      </p:sp>
    </p:spTree>
    <p:extLst>
      <p:ext uri="{BB962C8B-B14F-4D97-AF65-F5344CB8AC3E}">
        <p14:creationId xmlns:p14="http://schemas.microsoft.com/office/powerpoint/2010/main" val="43514355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Besondere Sachurteilsvoraussetzungen - 6</a:t>
            </a:r>
          </a:p>
        </p:txBody>
      </p:sp>
      <p:sp>
        <p:nvSpPr>
          <p:cNvPr id="6" name="Inhaltsplatzhalter 5"/>
          <p:cNvSpPr>
            <a:spLocks noGrp="1"/>
          </p:cNvSpPr>
          <p:nvPr>
            <p:ph idx="1"/>
          </p:nvPr>
        </p:nvSpPr>
        <p:spPr/>
        <p:txBody>
          <a:bodyPr/>
          <a:lstStyle/>
          <a:p>
            <a:pPr marL="0" indent="0">
              <a:buNone/>
            </a:pPr>
            <a:r>
              <a:rPr lang="de-DE" dirty="0"/>
              <a:t>5.) Änderungsklage</a:t>
            </a:r>
          </a:p>
          <a:p>
            <a:pPr marL="0" indent="0">
              <a:buNone/>
            </a:pPr>
            <a:r>
              <a:rPr lang="de-DE" dirty="0"/>
              <a:t>a.) Grundlage: Urteil beinhaltet künftig wiederkehrende und fällig werdende Leistungen - Streitgegenstand i.S.v. § 323 I ZPO</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228</a:t>
            </a:fld>
            <a:endParaRPr lang="de-DE"/>
          </a:p>
        </p:txBody>
      </p:sp>
    </p:spTree>
    <p:extLst>
      <p:ext uri="{BB962C8B-B14F-4D97-AF65-F5344CB8AC3E}">
        <p14:creationId xmlns:p14="http://schemas.microsoft.com/office/powerpoint/2010/main" val="271289019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Besondere Sachurteilsvoraussetzungen - 7</a:t>
            </a:r>
          </a:p>
        </p:txBody>
      </p:sp>
      <p:sp>
        <p:nvSpPr>
          <p:cNvPr id="6" name="Inhaltsplatzhalter 5"/>
          <p:cNvSpPr>
            <a:spLocks noGrp="1"/>
          </p:cNvSpPr>
          <p:nvPr>
            <p:ph idx="1"/>
          </p:nvPr>
        </p:nvSpPr>
        <p:spPr/>
        <p:txBody>
          <a:bodyPr>
            <a:normAutofit/>
          </a:bodyPr>
          <a:lstStyle/>
          <a:p>
            <a:pPr marL="0" indent="0">
              <a:buNone/>
            </a:pPr>
            <a:r>
              <a:rPr lang="de-DE" dirty="0"/>
              <a:t>6.) Änderungsklage </a:t>
            </a:r>
          </a:p>
          <a:p>
            <a:pPr marL="0" indent="0">
              <a:buNone/>
            </a:pPr>
            <a:r>
              <a:rPr lang="de-DE" dirty="0"/>
              <a:t>a.) Grundlage: Vorangegangenes Urteil beinhaltet künftig wiederkehrende und fällig werdende Leistungen - Streitgegenstand i.S.v. § 323 Abs. 1 ZPO</a:t>
            </a:r>
          </a:p>
          <a:p>
            <a:pPr marL="0" indent="0">
              <a:buNone/>
            </a:pPr>
            <a:r>
              <a:rPr lang="de-DE" dirty="0"/>
              <a:t>b.) Titel (Bsp.: Urteil über Ratenzahlung)</a:t>
            </a:r>
          </a:p>
          <a:p>
            <a:pPr marL="0" indent="0">
              <a:buNone/>
            </a:pPr>
            <a:r>
              <a:rPr lang="de-DE" dirty="0"/>
              <a:t>c.) Behauptung der wesentlichen Änderung i.S.v. § 323 Abs. 1+2 ZPO</a:t>
            </a:r>
          </a:p>
          <a:p>
            <a:pPr marL="0" indent="0">
              <a:buNone/>
            </a:pPr>
            <a:r>
              <a:rPr lang="de-DE" dirty="0"/>
              <a:t>Beachte:	- Unzulässigkeit der Klage durch fehlende Behauptung</a:t>
            </a:r>
          </a:p>
          <a:p>
            <a:pPr marL="0" indent="0">
              <a:buNone/>
            </a:pPr>
            <a:r>
              <a:rPr lang="de-DE" dirty="0"/>
              <a:t>		- Falls Behauptung falsch, Abweisung der Klage als 				unbegründet</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229</a:t>
            </a:fld>
            <a:endParaRPr lang="de-DE"/>
          </a:p>
        </p:txBody>
      </p:sp>
    </p:spTree>
    <p:extLst>
      <p:ext uri="{BB962C8B-B14F-4D97-AF65-F5344CB8AC3E}">
        <p14:creationId xmlns:p14="http://schemas.microsoft.com/office/powerpoint/2010/main" val="949154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6348" y="1647354"/>
            <a:ext cx="10515600" cy="4708996"/>
          </a:xfrm>
          <a:solidFill>
            <a:schemeClr val="accent2">
              <a:lumMod val="20000"/>
              <a:lumOff val="80000"/>
            </a:schemeClr>
          </a:solidFill>
        </p:spPr>
        <p:txBody>
          <a:bodyPr>
            <a:normAutofit fontScale="90000"/>
          </a:bodyPr>
          <a:lstStyle/>
          <a:p>
            <a:r>
              <a:rPr lang="de-DE" sz="2000" dirty="0">
                <a:latin typeface="Arial" panose="020B0604020202020204" pitchFamily="34" charset="0"/>
                <a:cs typeface="Arial" panose="020B0604020202020204" pitchFamily="34" charset="0"/>
              </a:rPr>
              <a:t>Der BGB-Werkvertrag ist die Grundform des Werkvertrags, in welcher die standardisierte allgemeine Geschäftsbedingung „ VOB/B“ nicht einbezogen ist. Auch wenn im Vertragstext darüber nichts gesagt ist, gilt das Recht des Bürgerlichen Gesetzbuchs BGB, insbesondere das Recht zum Werkvertrag, §§ 631 ff. BGB. Die Vertragsparteien müssen also nicht alles vertraglich regeln, falls und soweit sie mit den gesetzlichen Regeln einverstanden sind.</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Kein Formzwang: Ein Bauvertrag kann mündlich, in Textform, schriftlich oder notariell beurkundet geschlossen werden.</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Ein BGB-Werkvertrag kann deswegen allein aus einer Leistungsbeschreibung (funktionale Leistungsbeschreibung, Leistungsverzeichnis), einer Vergütungsabrede und einem Handschlag bzw. zwei Unterschriften bestehen, ohne dass die Vertragsparteien etwas zusätzlich etwas zu Terminen und Leistungsstörungen vereinbaren müssten. Diese Regelungen ergäben sich direkt aus dem Gesetz.</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Ein so geschlossener minimalistischer BGB-Werkvertrag wäre wirksam und in der Praxis auch ohne weiteres rechtssicher vollziehbar. Die häufig gewählte Schriftform dient vor allem Beweiszwecken für den Streitfall.</a:t>
            </a: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23</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Der BGB-Werkvertrag</a:t>
            </a:r>
          </a:p>
        </p:txBody>
      </p:sp>
    </p:spTree>
    <p:extLst>
      <p:ext uri="{BB962C8B-B14F-4D97-AF65-F5344CB8AC3E}">
        <p14:creationId xmlns:p14="http://schemas.microsoft.com/office/powerpoint/2010/main" val="170834368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Besondere Sachurteilsvoraussetzungen - 8</a:t>
            </a:r>
          </a:p>
        </p:txBody>
      </p:sp>
      <p:sp>
        <p:nvSpPr>
          <p:cNvPr id="6" name="Inhaltsplatzhalter 5"/>
          <p:cNvSpPr>
            <a:spLocks noGrp="1"/>
          </p:cNvSpPr>
          <p:nvPr>
            <p:ph idx="1"/>
          </p:nvPr>
        </p:nvSpPr>
        <p:spPr/>
        <p:txBody>
          <a:bodyPr>
            <a:normAutofit/>
          </a:bodyPr>
          <a:lstStyle/>
          <a:p>
            <a:pPr marL="0" indent="0">
              <a:buNone/>
            </a:pPr>
            <a:r>
              <a:rPr lang="de-DE" dirty="0"/>
              <a:t>Exkurs: </a:t>
            </a:r>
          </a:p>
          <a:p>
            <a:pPr marL="0" indent="0">
              <a:buNone/>
            </a:pPr>
            <a:r>
              <a:rPr lang="de-DE" dirty="0"/>
              <a:t>1.) Urkundenprozess, §§ 592 ff. ZPO </a:t>
            </a:r>
          </a:p>
          <a:p>
            <a:pPr marL="1371600" lvl="3" indent="0">
              <a:buNone/>
            </a:pPr>
            <a:r>
              <a:rPr lang="de-DE" dirty="0"/>
              <a:t>(selten bei Vergütungsklagen, da Rechnungen keine Urkunden darstellen, OLG Düsseldorf v. 19.12.2008 – 22 U 86/08)</a:t>
            </a:r>
          </a:p>
          <a:p>
            <a:pPr marL="1371600" lvl="3" indent="0">
              <a:buNone/>
            </a:pPr>
            <a:r>
              <a:rPr lang="de-DE" dirty="0"/>
              <a:t>a.) Erklärung über die Klage im Urkundenprozess, § 593 Abs. 1 ZPO</a:t>
            </a:r>
          </a:p>
          <a:p>
            <a:pPr marL="1371600" lvl="3" indent="0">
              <a:buNone/>
            </a:pPr>
            <a:r>
              <a:rPr lang="de-DE" dirty="0"/>
              <a:t>b.) Streitgegenstand i.S.v. § 592 ZPO</a:t>
            </a:r>
          </a:p>
          <a:p>
            <a:pPr marL="1371600" lvl="3" indent="0">
              <a:buNone/>
            </a:pPr>
            <a:r>
              <a:rPr lang="de-DE" dirty="0"/>
              <a:t>c.) Beweisbarkeit </a:t>
            </a:r>
            <a:r>
              <a:rPr lang="de-DE" u="sng" dirty="0"/>
              <a:t>allein</a:t>
            </a:r>
            <a:r>
              <a:rPr lang="de-DE" dirty="0"/>
              <a:t> durch Urkunden, § 592 S. 1 ZPO</a:t>
            </a:r>
          </a:p>
          <a:p>
            <a:pPr marL="0" indent="0">
              <a:buNone/>
            </a:pPr>
            <a:r>
              <a:rPr lang="de-DE" dirty="0"/>
              <a:t>2.) Kündigungsschutzklage, §§ 4, 13 KSchG</a:t>
            </a:r>
          </a:p>
          <a:p>
            <a:pPr marL="1371600" lvl="3" indent="0">
              <a:buNone/>
            </a:pPr>
            <a:r>
              <a:rPr lang="de-DE" dirty="0"/>
              <a:t>- Betrifft nur Arbeitsverhältnisse </a:t>
            </a:r>
          </a:p>
          <a:p>
            <a:pPr marL="0" indent="0">
              <a:buNone/>
            </a:pPr>
            <a:r>
              <a:rPr lang="de-DE" dirty="0"/>
              <a:t>3.) Mieterhöhungsklage § 558b II BGB</a:t>
            </a:r>
          </a:p>
          <a:p>
            <a:pPr marL="1371600" lvl="3" indent="0">
              <a:buNone/>
            </a:pPr>
            <a:r>
              <a:rPr lang="de-DE" dirty="0"/>
              <a:t>- Betrifft Mieter/Vermieter-Verhältnisse</a:t>
            </a:r>
          </a:p>
          <a:p>
            <a:pPr marL="0"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230</a:t>
            </a:fld>
            <a:endParaRPr lang="de-DE"/>
          </a:p>
        </p:txBody>
      </p:sp>
    </p:spTree>
    <p:extLst>
      <p:ext uri="{BB962C8B-B14F-4D97-AF65-F5344CB8AC3E}">
        <p14:creationId xmlns:p14="http://schemas.microsoft.com/office/powerpoint/2010/main" val="303069353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B.) Begründetheit</a:t>
            </a:r>
          </a:p>
        </p:txBody>
      </p:sp>
      <p:sp>
        <p:nvSpPr>
          <p:cNvPr id="6" name="Inhaltsplatzhalter 5"/>
          <p:cNvSpPr>
            <a:spLocks noGrp="1"/>
          </p:cNvSpPr>
          <p:nvPr>
            <p:ph idx="1"/>
          </p:nvPr>
        </p:nvSpPr>
        <p:spPr/>
        <p:txBody>
          <a:bodyPr/>
          <a:lstStyle/>
          <a:p>
            <a:r>
              <a:rPr lang="de-DE" dirty="0"/>
              <a:t>Begründetheit beinhaltet die Prüfung materiell-rechtlicher Ansprüche, Beweiswürdigung und eine Entscheidung </a:t>
            </a:r>
            <a:r>
              <a:rPr lang="de-DE" dirty="0" err="1"/>
              <a:t>a.E</a:t>
            </a:r>
            <a:r>
              <a:rPr lang="de-DE" dirty="0"/>
              <a:t>. </a:t>
            </a:r>
          </a:p>
          <a:p>
            <a:pPr lvl="1"/>
            <a:r>
              <a:rPr lang="de-DE" dirty="0"/>
              <a:t>I.) Klägerstation (Aktivlegitimation)</a:t>
            </a:r>
          </a:p>
          <a:p>
            <a:pPr lvl="2"/>
            <a:r>
              <a:rPr lang="de-DE" dirty="0"/>
              <a:t>Interessen/Ansprüche  der Klägerpartei</a:t>
            </a:r>
          </a:p>
          <a:p>
            <a:pPr lvl="1"/>
            <a:r>
              <a:rPr lang="de-DE" dirty="0"/>
              <a:t>II.) Beklagtenstation (Passivlegitimation)</a:t>
            </a:r>
          </a:p>
          <a:p>
            <a:pPr lvl="2"/>
            <a:r>
              <a:rPr lang="de-DE" dirty="0"/>
              <a:t>Interessen/Gegenansprüche der Beklagten</a:t>
            </a:r>
          </a:p>
          <a:p>
            <a:pPr lvl="1"/>
            <a:r>
              <a:rPr lang="de-DE" dirty="0"/>
              <a:t>III.) Beweisstation</a:t>
            </a:r>
          </a:p>
          <a:p>
            <a:pPr lvl="2"/>
            <a:r>
              <a:rPr lang="de-DE" dirty="0"/>
              <a:t>Beweise beider Seiten und deren Würdigung</a:t>
            </a:r>
          </a:p>
          <a:p>
            <a:pPr lvl="1"/>
            <a:r>
              <a:rPr lang="de-DE" dirty="0"/>
              <a:t>IV.) </a:t>
            </a:r>
            <a:r>
              <a:rPr lang="de-DE" dirty="0" err="1"/>
              <a:t>Tenorierung</a:t>
            </a:r>
            <a:r>
              <a:rPr lang="de-DE" dirty="0"/>
              <a:t> </a:t>
            </a:r>
          </a:p>
          <a:p>
            <a:pPr marL="0" indent="0">
              <a:buNone/>
            </a:pPr>
            <a:endParaRPr lang="de-DE" dirty="0"/>
          </a:p>
          <a:p>
            <a:endParaRPr lang="de-DE" dirty="0"/>
          </a:p>
          <a:p>
            <a:endParaRPr lang="de-DE" dirty="0"/>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231</a:t>
            </a:fld>
            <a:endParaRPr lang="de-DE"/>
          </a:p>
        </p:txBody>
      </p:sp>
    </p:spTree>
    <p:extLst>
      <p:ext uri="{BB962C8B-B14F-4D97-AF65-F5344CB8AC3E}">
        <p14:creationId xmlns:p14="http://schemas.microsoft.com/office/powerpoint/2010/main" val="98820804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 Klägerstation </a:t>
            </a:r>
          </a:p>
        </p:txBody>
      </p:sp>
      <p:sp>
        <p:nvSpPr>
          <p:cNvPr id="6" name="Inhaltsplatzhalter 5"/>
          <p:cNvSpPr>
            <a:spLocks noGrp="1"/>
          </p:cNvSpPr>
          <p:nvPr>
            <p:ph idx="1"/>
          </p:nvPr>
        </p:nvSpPr>
        <p:spPr/>
        <p:txBody>
          <a:bodyPr>
            <a:normAutofit/>
          </a:bodyPr>
          <a:lstStyle/>
          <a:p>
            <a:r>
              <a:rPr lang="de-DE" dirty="0"/>
              <a:t>Klagearten bei Vergütungsklagen: </a:t>
            </a:r>
          </a:p>
          <a:p>
            <a:pPr lvl="3"/>
            <a:r>
              <a:rPr lang="de-DE" dirty="0"/>
              <a:t>1.) Zahlungsklage bei vollständig fertiggestellter Leistung</a:t>
            </a:r>
          </a:p>
          <a:p>
            <a:pPr lvl="3"/>
            <a:r>
              <a:rPr lang="de-DE" dirty="0"/>
              <a:t>2.) Zahlungsklage bei nicht fertiggestellter Leistung auf Grund von Kündigung oder Vertragsaufhebung</a:t>
            </a:r>
          </a:p>
          <a:p>
            <a:pPr lvl="3"/>
            <a:r>
              <a:rPr lang="de-DE" dirty="0"/>
              <a:t>3.) Zahlungsklage während und vor Aufnahme der Arbeiten</a:t>
            </a:r>
          </a:p>
          <a:p>
            <a:pPr lvl="3"/>
            <a:endParaRPr lang="de-DE" dirty="0"/>
          </a:p>
          <a:p>
            <a:r>
              <a:rPr lang="de-DE" dirty="0"/>
              <a:t>Schlüssigkeitsprüfung des Klägervortrags</a:t>
            </a:r>
          </a:p>
          <a:p>
            <a:r>
              <a:rPr lang="de-DE" dirty="0"/>
              <a:t>Anspruch auf Vergütung aus:</a:t>
            </a:r>
          </a:p>
          <a:p>
            <a:pPr lvl="3"/>
            <a:r>
              <a:rPr lang="de-DE" dirty="0"/>
              <a:t>1.) BGB-Bauvertrag oder </a:t>
            </a:r>
          </a:p>
          <a:p>
            <a:pPr lvl="3"/>
            <a:r>
              <a:rPr lang="de-DE" dirty="0"/>
              <a:t>2.) VOB-Bauvertrag, </a:t>
            </a:r>
          </a:p>
          <a:p>
            <a:pPr lvl="3"/>
            <a:r>
              <a:rPr lang="de-DE" dirty="0"/>
              <a:t>3.) Honorarvertrag für Architekten und Ingenieure (HOAI)</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232</a:t>
            </a:fld>
            <a:endParaRPr lang="de-DE"/>
          </a:p>
        </p:txBody>
      </p:sp>
    </p:spTree>
    <p:extLst>
      <p:ext uri="{BB962C8B-B14F-4D97-AF65-F5344CB8AC3E}">
        <p14:creationId xmlns:p14="http://schemas.microsoft.com/office/powerpoint/2010/main" val="113203372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1.) BGB-Bauvertrag - 1</a:t>
            </a:r>
          </a:p>
        </p:txBody>
      </p:sp>
      <p:sp>
        <p:nvSpPr>
          <p:cNvPr id="6" name="Inhaltsplatzhalter 5"/>
          <p:cNvSpPr>
            <a:spLocks noGrp="1"/>
          </p:cNvSpPr>
          <p:nvPr>
            <p:ph idx="1"/>
          </p:nvPr>
        </p:nvSpPr>
        <p:spPr/>
        <p:txBody>
          <a:bodyPr>
            <a:normAutofit fontScale="92500" lnSpcReduction="10000"/>
          </a:bodyPr>
          <a:lstStyle/>
          <a:p>
            <a:r>
              <a:rPr lang="de-DE" dirty="0"/>
              <a:t>Varianten des BGB-Bauvertrags: Pauschal-, Einheitspreis- oder auch Stundenlohnvertrag</a:t>
            </a:r>
          </a:p>
          <a:p>
            <a:pPr lvl="4"/>
            <a:r>
              <a:rPr lang="de-DE" dirty="0"/>
              <a:t>Falls keine Vereinbarung: übliche Vergütungsvereinbarung</a:t>
            </a:r>
          </a:p>
          <a:p>
            <a:r>
              <a:rPr lang="de-DE" dirty="0"/>
              <a:t>Einschlägige Normen: §§ 631 ff. BGB</a:t>
            </a:r>
          </a:p>
          <a:p>
            <a:r>
              <a:rPr lang="de-DE" dirty="0"/>
              <a:t>Vergütungsansprüche des Bauunternehmers: </a:t>
            </a:r>
          </a:p>
          <a:p>
            <a:pPr lvl="4"/>
            <a:r>
              <a:rPr lang="de-DE" dirty="0"/>
              <a:t>Kostenvoranschlag sofern vereinbart, § 632 Abs. 3 BGB</a:t>
            </a:r>
          </a:p>
          <a:p>
            <a:pPr lvl="4"/>
            <a:r>
              <a:rPr lang="de-DE" dirty="0"/>
              <a:t>Abschlagszahlung gem. § 632a BGB</a:t>
            </a:r>
          </a:p>
          <a:p>
            <a:pPr lvl="4"/>
            <a:r>
              <a:rPr lang="de-DE" dirty="0"/>
              <a:t>Werkvergütung (vereinbart oder üblich), §§ 631 Abs. 1, 632 BGB</a:t>
            </a:r>
          </a:p>
          <a:p>
            <a:pPr lvl="4"/>
            <a:r>
              <a:rPr lang="de-DE" dirty="0"/>
              <a:t>Bei Kündigung (wenn nicht von Unternehmer zu vertreten), § 649 BGB</a:t>
            </a:r>
          </a:p>
          <a:p>
            <a:pPr lvl="4"/>
            <a:r>
              <a:rPr lang="de-DE" dirty="0"/>
              <a:t>Vertragsaufhebung § 643 S. 2, 645 Abs. 1 BGB</a:t>
            </a:r>
          </a:p>
          <a:p>
            <a:pPr lvl="4"/>
            <a:r>
              <a:rPr lang="de-DE" dirty="0"/>
              <a:t>Untergang und/oder Verschlechterung des Werks (sofern Besteller zu vertreten hat) 	    § 645 Abs. 1 S.1, Abs. 2 BGB</a:t>
            </a:r>
          </a:p>
          <a:p>
            <a:pPr lvl="4"/>
            <a:r>
              <a:rPr lang="de-DE" dirty="0"/>
              <a:t>Untergang des vom Besteller zu liefernden Baustoffes, § 645 Abs. 1 BGB analog</a:t>
            </a:r>
          </a:p>
          <a:p>
            <a:pPr lvl="4"/>
            <a:endParaRPr lang="de-DE" dirty="0"/>
          </a:p>
          <a:p>
            <a:pPr lvl="4"/>
            <a:endParaRPr lang="de-DE" dirty="0"/>
          </a:p>
          <a:p>
            <a:pPr lvl="4"/>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233</a:t>
            </a:fld>
            <a:endParaRPr lang="de-DE"/>
          </a:p>
        </p:txBody>
      </p:sp>
    </p:spTree>
    <p:extLst>
      <p:ext uri="{BB962C8B-B14F-4D97-AF65-F5344CB8AC3E}">
        <p14:creationId xmlns:p14="http://schemas.microsoft.com/office/powerpoint/2010/main" val="267939141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1.) BGB-Bauvertrag - 2</a:t>
            </a:r>
          </a:p>
        </p:txBody>
      </p:sp>
      <p:sp>
        <p:nvSpPr>
          <p:cNvPr id="6" name="Inhaltsplatzhalter 5"/>
          <p:cNvSpPr>
            <a:spLocks noGrp="1"/>
          </p:cNvSpPr>
          <p:nvPr>
            <p:ph idx="1"/>
          </p:nvPr>
        </p:nvSpPr>
        <p:spPr/>
        <p:txBody>
          <a:bodyPr/>
          <a:lstStyle/>
          <a:p>
            <a:pPr marL="0" indent="0">
              <a:buNone/>
            </a:pPr>
            <a:r>
              <a:rPr lang="de-DE" dirty="0"/>
              <a:t>a.) Werkvergütung, §§ 631 Abs. 1, 632 BGB</a:t>
            </a:r>
          </a:p>
          <a:p>
            <a:pPr marL="0" indent="0">
              <a:buNone/>
            </a:pPr>
            <a:r>
              <a:rPr lang="de-DE" dirty="0" err="1"/>
              <a:t>aa</a:t>
            </a:r>
            <a:r>
              <a:rPr lang="de-DE" dirty="0"/>
              <a:t>.) Anspruch entstanden</a:t>
            </a:r>
          </a:p>
          <a:p>
            <a:pPr lvl="2"/>
            <a:r>
              <a:rPr lang="de-DE" dirty="0"/>
              <a:t>(1.) Wirksamer Werkvertrag – Angebot und Annahme über die Schaffung eines vereinbarten Werkes und dessen Entlohnung (Erfolg wird geschuldet)</a:t>
            </a:r>
          </a:p>
          <a:p>
            <a:pPr lvl="2"/>
            <a:r>
              <a:rPr lang="de-DE" dirty="0"/>
              <a:t>(2.) Mangelfreie Erbringung der vereinbarten Leistung, § 633 Abs. 1 BGB</a:t>
            </a:r>
          </a:p>
          <a:p>
            <a:pPr lvl="2"/>
            <a:r>
              <a:rPr lang="de-DE" dirty="0"/>
              <a:t>(3.) Fälligkeit der Werklohnzahlung:</a:t>
            </a:r>
          </a:p>
          <a:p>
            <a:pPr lvl="4"/>
            <a:r>
              <a:rPr lang="de-DE" dirty="0"/>
              <a:t>(a.) Abnahme bzw. Fertigstellungsbescheinigung, §§ 641, 641a BGB</a:t>
            </a:r>
          </a:p>
          <a:p>
            <a:pPr lvl="4"/>
            <a:r>
              <a:rPr lang="de-DE" dirty="0"/>
              <a:t>(b.) Vollendung (Abnahme nach Art des Werkes nicht möglich) § 646 BGB</a:t>
            </a:r>
          </a:p>
          <a:p>
            <a:pPr lvl="2"/>
            <a:r>
              <a:rPr lang="de-DE" dirty="0"/>
              <a:t>(4.) Höhe: üblich oder vereinbart, § 632 BGB</a:t>
            </a:r>
          </a:p>
          <a:p>
            <a:pPr lvl="2"/>
            <a:r>
              <a:rPr lang="de-DE" dirty="0"/>
              <a:t>(5.) Evtl. Verzinsung, § 641 Abs. 4 BGB</a:t>
            </a:r>
          </a:p>
          <a:p>
            <a:pPr lvl="1"/>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234</a:t>
            </a:fld>
            <a:endParaRPr lang="de-DE"/>
          </a:p>
        </p:txBody>
      </p:sp>
    </p:spTree>
    <p:extLst>
      <p:ext uri="{BB962C8B-B14F-4D97-AF65-F5344CB8AC3E}">
        <p14:creationId xmlns:p14="http://schemas.microsoft.com/office/powerpoint/2010/main" val="292322855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1.) BGB-Bauvertrag - 3</a:t>
            </a:r>
          </a:p>
        </p:txBody>
      </p:sp>
      <p:sp>
        <p:nvSpPr>
          <p:cNvPr id="6" name="Inhaltsplatzhalter 5"/>
          <p:cNvSpPr>
            <a:spLocks noGrp="1"/>
          </p:cNvSpPr>
          <p:nvPr>
            <p:ph idx="1"/>
          </p:nvPr>
        </p:nvSpPr>
        <p:spPr/>
        <p:txBody>
          <a:bodyPr>
            <a:normAutofit fontScale="92500" lnSpcReduction="20000"/>
          </a:bodyPr>
          <a:lstStyle/>
          <a:p>
            <a:pPr marL="0" indent="0">
              <a:buNone/>
            </a:pPr>
            <a:r>
              <a:rPr lang="de-DE" dirty="0" err="1"/>
              <a:t>bb</a:t>
            </a:r>
            <a:r>
              <a:rPr lang="de-DE" dirty="0"/>
              <a:t>.) Anspruch nicht erloschen</a:t>
            </a:r>
          </a:p>
          <a:p>
            <a:pPr>
              <a:buFontTx/>
              <a:buChar char="-"/>
            </a:pPr>
            <a:r>
              <a:rPr lang="de-DE" dirty="0"/>
              <a:t>Erfüllung nach § 362 BGB </a:t>
            </a:r>
          </a:p>
          <a:p>
            <a:pPr>
              <a:buFontTx/>
              <a:buChar char="-"/>
            </a:pPr>
            <a:r>
              <a:rPr lang="de-DE" dirty="0"/>
              <a:t>Vertraglicher Wegfall: </a:t>
            </a:r>
          </a:p>
          <a:p>
            <a:pPr lvl="4">
              <a:buFontTx/>
              <a:buChar char="-"/>
            </a:pPr>
            <a:r>
              <a:rPr lang="de-DE" dirty="0"/>
              <a:t>1.) Erlassvertrag, § 397 Abs. 1 BGB</a:t>
            </a:r>
          </a:p>
          <a:p>
            <a:pPr lvl="4">
              <a:buFontTx/>
              <a:buChar char="-"/>
            </a:pPr>
            <a:r>
              <a:rPr lang="de-DE" dirty="0"/>
              <a:t>2.) negatives Schuldanerkenntnis, § 397 Abs. 2 BGB</a:t>
            </a:r>
          </a:p>
          <a:p>
            <a:pPr lvl="4">
              <a:buFontTx/>
              <a:buChar char="-"/>
            </a:pPr>
            <a:r>
              <a:rPr lang="de-DE" dirty="0"/>
              <a:t>3.) Aufhebungsvertrag, § 311 BGB</a:t>
            </a:r>
          </a:p>
          <a:p>
            <a:pPr>
              <a:buFontTx/>
              <a:buChar char="-"/>
            </a:pPr>
            <a:r>
              <a:rPr lang="de-DE" dirty="0"/>
              <a:t>Kein Rücktritt, §§ 346ff. BGB</a:t>
            </a:r>
          </a:p>
          <a:p>
            <a:pPr>
              <a:buFontTx/>
              <a:buChar char="-"/>
            </a:pPr>
            <a:r>
              <a:rPr lang="de-DE" dirty="0"/>
              <a:t>Kein Widerruf §§ 355 Abs. 1, 346ff. BGB</a:t>
            </a:r>
          </a:p>
          <a:p>
            <a:pPr>
              <a:buFontTx/>
              <a:buChar char="-"/>
            </a:pPr>
            <a:r>
              <a:rPr lang="de-DE" dirty="0"/>
              <a:t>Keine Rückgabe § 356 BGB </a:t>
            </a:r>
          </a:p>
          <a:p>
            <a:pPr>
              <a:buFontTx/>
              <a:buChar char="-"/>
            </a:pPr>
            <a:r>
              <a:rPr lang="de-DE" dirty="0"/>
              <a:t>Keine Kündigung, § 649 BGB</a:t>
            </a:r>
          </a:p>
          <a:p>
            <a:pPr lvl="3">
              <a:buFontTx/>
              <a:buChar char="-"/>
            </a:pPr>
            <a:r>
              <a:rPr lang="de-DE" dirty="0"/>
              <a:t>Unterscheide: ordentliche und außerordentliche Kündigung </a:t>
            </a:r>
          </a:p>
          <a:p>
            <a:pPr lvl="8">
              <a:buFontTx/>
              <a:buChar char="-"/>
            </a:pPr>
            <a:r>
              <a:rPr lang="de-DE" dirty="0"/>
              <a:t>Beachte: bei außerordentlicher Kündigung: § 314 BGB</a:t>
            </a:r>
          </a:p>
          <a:p>
            <a:pPr>
              <a:buFontTx/>
              <a:buChar char="-"/>
            </a:pPr>
            <a:endParaRPr lang="de-DE" dirty="0"/>
          </a:p>
          <a:p>
            <a:pPr lvl="2"/>
            <a:endParaRPr lang="de-DE" dirty="0"/>
          </a:p>
          <a:p>
            <a:pPr marL="0"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235</a:t>
            </a:fld>
            <a:endParaRPr lang="de-DE"/>
          </a:p>
        </p:txBody>
      </p:sp>
      <p:sp>
        <p:nvSpPr>
          <p:cNvPr id="7" name="Geschweifte Klammer rechts 6"/>
          <p:cNvSpPr/>
          <p:nvPr/>
        </p:nvSpPr>
        <p:spPr>
          <a:xfrm>
            <a:off x="6992983" y="4223657"/>
            <a:ext cx="442831" cy="61366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8" name="Rechteck 7"/>
          <p:cNvSpPr/>
          <p:nvPr/>
        </p:nvSpPr>
        <p:spPr>
          <a:xfrm>
            <a:off x="7802880" y="4223656"/>
            <a:ext cx="2656114" cy="61366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Verbraucherverträge</a:t>
            </a:r>
          </a:p>
        </p:txBody>
      </p:sp>
    </p:spTree>
    <p:extLst>
      <p:ext uri="{BB962C8B-B14F-4D97-AF65-F5344CB8AC3E}">
        <p14:creationId xmlns:p14="http://schemas.microsoft.com/office/powerpoint/2010/main" val="29360000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1.) BGB-Bauvertrag - 4</a:t>
            </a:r>
          </a:p>
        </p:txBody>
      </p:sp>
      <p:sp>
        <p:nvSpPr>
          <p:cNvPr id="6" name="Inhaltsplatzhalter 5"/>
          <p:cNvSpPr>
            <a:spLocks noGrp="1"/>
          </p:cNvSpPr>
          <p:nvPr>
            <p:ph idx="1"/>
          </p:nvPr>
        </p:nvSpPr>
        <p:spPr/>
        <p:txBody>
          <a:bodyPr/>
          <a:lstStyle/>
          <a:p>
            <a:pPr>
              <a:buFontTx/>
              <a:buChar char="-"/>
            </a:pPr>
            <a:r>
              <a:rPr lang="de-DE" dirty="0"/>
              <a:t>Auflösende Bedingung, § 158 Abs. 2 BGB</a:t>
            </a:r>
          </a:p>
          <a:p>
            <a:pPr>
              <a:buFontTx/>
              <a:buChar char="-"/>
            </a:pPr>
            <a:r>
              <a:rPr lang="de-DE" dirty="0"/>
              <a:t>Endtermin, § 163 BGB</a:t>
            </a:r>
          </a:p>
          <a:p>
            <a:pPr>
              <a:buFontTx/>
              <a:buChar char="-"/>
            </a:pPr>
            <a:r>
              <a:rPr lang="de-DE" dirty="0"/>
              <a:t>Tod des Beauftragen, § 673 BGB </a:t>
            </a:r>
          </a:p>
          <a:p>
            <a:pPr>
              <a:buFontTx/>
              <a:buChar char="-"/>
            </a:pPr>
            <a:r>
              <a:rPr lang="de-DE" dirty="0"/>
              <a:t>Störung der Geschäftsgrundlage, § 313 BGB</a:t>
            </a:r>
          </a:p>
          <a:p>
            <a:pPr>
              <a:buFontTx/>
              <a:buChar char="-"/>
            </a:pPr>
            <a:r>
              <a:rPr lang="de-DE" dirty="0"/>
              <a:t>Aufrechnung, § 387ff. BGB</a:t>
            </a:r>
          </a:p>
          <a:p>
            <a:pPr>
              <a:buFontTx/>
              <a:buChar char="-"/>
            </a:pPr>
            <a:r>
              <a:rPr lang="de-DE" dirty="0"/>
              <a:t>Erfüllungssurrogate: §§ 364 Abs. 1; 364 Abs. 2; 372f.; 378 </a:t>
            </a:r>
            <a:r>
              <a:rPr lang="de-DE" dirty="0" err="1"/>
              <a:t>i.V.m</a:t>
            </a:r>
            <a:r>
              <a:rPr lang="de-DE" dirty="0"/>
              <a:t>. </a:t>
            </a:r>
            <a:r>
              <a:rPr lang="de-DE" dirty="0" err="1"/>
              <a:t>HinterlegungsO</a:t>
            </a:r>
            <a:r>
              <a:rPr lang="de-DE" dirty="0"/>
              <a:t>; 383ff. BGB; §§ 373 Abs. 1; 373 Abs. 2-4 HGB</a:t>
            </a:r>
          </a:p>
          <a:p>
            <a:pPr>
              <a:buFontTx/>
              <a:buChar char="-"/>
            </a:pPr>
            <a:r>
              <a:rPr lang="de-DE" dirty="0"/>
              <a:t>Übernahme </a:t>
            </a:r>
            <a:r>
              <a:rPr lang="de-DE" dirty="0" err="1"/>
              <a:t>vertragl</a:t>
            </a:r>
            <a:r>
              <a:rPr lang="de-DE" dirty="0"/>
              <a:t>. Pflichten</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236</a:t>
            </a:fld>
            <a:endParaRPr lang="de-DE"/>
          </a:p>
        </p:txBody>
      </p:sp>
    </p:spTree>
    <p:extLst>
      <p:ext uri="{BB962C8B-B14F-4D97-AF65-F5344CB8AC3E}">
        <p14:creationId xmlns:p14="http://schemas.microsoft.com/office/powerpoint/2010/main" val="33580241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1.) BGB-Bauvertrag - 5</a:t>
            </a:r>
          </a:p>
        </p:txBody>
      </p:sp>
      <p:sp>
        <p:nvSpPr>
          <p:cNvPr id="6" name="Inhaltsplatzhalter 5"/>
          <p:cNvSpPr>
            <a:spLocks noGrp="1"/>
          </p:cNvSpPr>
          <p:nvPr>
            <p:ph idx="1"/>
          </p:nvPr>
        </p:nvSpPr>
        <p:spPr/>
        <p:txBody>
          <a:bodyPr>
            <a:normAutofit fontScale="85000" lnSpcReduction="20000"/>
          </a:bodyPr>
          <a:lstStyle/>
          <a:p>
            <a:pPr marL="0" indent="0">
              <a:buNone/>
            </a:pPr>
            <a:r>
              <a:rPr lang="de-DE" dirty="0"/>
              <a:t>cc.) Anspruch durchsetzbar</a:t>
            </a:r>
          </a:p>
          <a:p>
            <a:pPr marL="0" indent="0">
              <a:buNone/>
            </a:pPr>
            <a:r>
              <a:rPr lang="de-DE" dirty="0"/>
              <a:t>(1.) Dauerhafte Einreden</a:t>
            </a:r>
          </a:p>
          <a:p>
            <a:pPr>
              <a:buFontTx/>
              <a:buChar char="-"/>
            </a:pPr>
            <a:r>
              <a:rPr lang="de-DE" dirty="0"/>
              <a:t>Keine Verjährung § 214 BGB</a:t>
            </a:r>
          </a:p>
          <a:p>
            <a:pPr>
              <a:buFontTx/>
              <a:buChar char="-"/>
            </a:pPr>
            <a:r>
              <a:rPr lang="de-DE" dirty="0"/>
              <a:t>Keine faktische bzw. praktische Unmöglichkeit, § 275 Abs. 2 BGB</a:t>
            </a:r>
          </a:p>
          <a:p>
            <a:pPr>
              <a:buFontTx/>
              <a:buChar char="-"/>
            </a:pPr>
            <a:r>
              <a:rPr lang="de-DE" dirty="0"/>
              <a:t>Keine Unzumutbarkeit der Leistung, § 275 Abs. 3 BGB</a:t>
            </a:r>
          </a:p>
          <a:p>
            <a:pPr>
              <a:buFontTx/>
              <a:buChar char="-"/>
            </a:pPr>
            <a:r>
              <a:rPr lang="de-DE" dirty="0"/>
              <a:t>Keine Mangelhaftigkeit, § 634a Abs. 3 S. 2, Abs. 5 BGB</a:t>
            </a:r>
          </a:p>
          <a:p>
            <a:pPr marL="0" indent="0">
              <a:buNone/>
            </a:pPr>
            <a:r>
              <a:rPr lang="de-DE" dirty="0"/>
              <a:t>(2.) Temporäre Einreden</a:t>
            </a:r>
          </a:p>
          <a:p>
            <a:pPr>
              <a:buFontTx/>
              <a:buChar char="-"/>
            </a:pPr>
            <a:r>
              <a:rPr lang="de-DE" dirty="0"/>
              <a:t>Keine Stundung, §§ 311 Abs. 1, 205 BGB</a:t>
            </a:r>
          </a:p>
          <a:p>
            <a:pPr>
              <a:buFontTx/>
              <a:buChar char="-"/>
            </a:pPr>
            <a:r>
              <a:rPr lang="de-DE" dirty="0"/>
              <a:t>Keine Einrede der Nichterfüllung eines gegenseitigen Vertrages, § 320 BGB</a:t>
            </a:r>
          </a:p>
          <a:p>
            <a:pPr>
              <a:buFontTx/>
              <a:buChar char="-"/>
            </a:pPr>
            <a:r>
              <a:rPr lang="de-DE" dirty="0"/>
              <a:t>Kein Zurückbehaltungsrecht, § 273 BGB</a:t>
            </a:r>
          </a:p>
          <a:p>
            <a:pPr>
              <a:buFontTx/>
              <a:buChar char="-"/>
            </a:pPr>
            <a:r>
              <a:rPr lang="de-DE" dirty="0"/>
              <a:t>Keine unzulässige Rechtsausübung, § 242 BGB</a:t>
            </a:r>
          </a:p>
          <a:p>
            <a:pPr>
              <a:buFontTx/>
              <a:buChar char="-"/>
            </a:pPr>
            <a:endParaRPr lang="de-DE" dirty="0"/>
          </a:p>
          <a:p>
            <a:pPr>
              <a:buFontTx/>
              <a:buChar char="-"/>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237</a:t>
            </a:fld>
            <a:endParaRPr lang="de-DE"/>
          </a:p>
        </p:txBody>
      </p:sp>
    </p:spTree>
    <p:extLst>
      <p:ext uri="{BB962C8B-B14F-4D97-AF65-F5344CB8AC3E}">
        <p14:creationId xmlns:p14="http://schemas.microsoft.com/office/powerpoint/2010/main" val="153285107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1.) BGB-Bauvertrag - 6</a:t>
            </a:r>
          </a:p>
        </p:txBody>
      </p:sp>
      <p:sp>
        <p:nvSpPr>
          <p:cNvPr id="6" name="Inhaltsplatzhalter 5"/>
          <p:cNvSpPr>
            <a:spLocks noGrp="1"/>
          </p:cNvSpPr>
          <p:nvPr>
            <p:ph idx="1"/>
          </p:nvPr>
        </p:nvSpPr>
        <p:spPr/>
        <p:txBody>
          <a:bodyPr/>
          <a:lstStyle/>
          <a:p>
            <a:r>
              <a:rPr lang="de-DE" dirty="0"/>
              <a:t>Bei Vorliegen bzw. Nichtvorliegen der o.g. Voraussetzung ist der Anspruch des Bauunternehmers entstanden und die Klage schlüssig</a:t>
            </a:r>
          </a:p>
          <a:p>
            <a:r>
              <a:rPr lang="de-DE" dirty="0"/>
              <a:t>Inwieweit die einzelnen Prüfungspunkte zu prüfen sind hängt vom Sachverhalt ab </a:t>
            </a:r>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238</a:t>
            </a:fld>
            <a:endParaRPr lang="de-DE"/>
          </a:p>
        </p:txBody>
      </p:sp>
    </p:spTree>
    <p:extLst>
      <p:ext uri="{BB962C8B-B14F-4D97-AF65-F5344CB8AC3E}">
        <p14:creationId xmlns:p14="http://schemas.microsoft.com/office/powerpoint/2010/main" val="249336704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2.) VOB-Bauvertrag - 1</a:t>
            </a:r>
          </a:p>
        </p:txBody>
      </p:sp>
      <p:sp>
        <p:nvSpPr>
          <p:cNvPr id="6" name="Inhaltsplatzhalter 5"/>
          <p:cNvSpPr>
            <a:spLocks noGrp="1"/>
          </p:cNvSpPr>
          <p:nvPr>
            <p:ph idx="1"/>
          </p:nvPr>
        </p:nvSpPr>
        <p:spPr/>
        <p:txBody>
          <a:bodyPr/>
          <a:lstStyle/>
          <a:p>
            <a:r>
              <a:rPr lang="de-DE" dirty="0"/>
              <a:t>VOB: Vergabe- und Vertragsordnung für Bauleistungen</a:t>
            </a:r>
          </a:p>
          <a:p>
            <a:pPr lvl="3"/>
            <a:r>
              <a:rPr lang="de-DE" dirty="0"/>
              <a:t>3 Teile: VOB A/B/C</a:t>
            </a:r>
          </a:p>
          <a:p>
            <a:r>
              <a:rPr lang="de-DE" dirty="0"/>
              <a:t>Voraussetzungen im Klageverfahren:</a:t>
            </a:r>
          </a:p>
          <a:p>
            <a:pPr marL="0" indent="0">
              <a:buNone/>
            </a:pPr>
            <a:r>
              <a:rPr lang="de-DE" dirty="0"/>
              <a:t>1.) Substantiierter Vortrag über Vergütungsart </a:t>
            </a:r>
          </a:p>
          <a:p>
            <a:pPr lvl="3"/>
            <a:r>
              <a:rPr lang="de-DE" dirty="0"/>
              <a:t>1.) Einheitspreisvertrag</a:t>
            </a:r>
          </a:p>
          <a:p>
            <a:pPr lvl="3"/>
            <a:r>
              <a:rPr lang="de-DE" dirty="0"/>
              <a:t>2.) Pauschalvertrag</a:t>
            </a:r>
          </a:p>
          <a:p>
            <a:pPr lvl="3"/>
            <a:r>
              <a:rPr lang="de-DE" dirty="0"/>
              <a:t>3.) Stundenlohnvertrag</a:t>
            </a:r>
          </a:p>
          <a:p>
            <a:pPr marL="0" indent="0">
              <a:buNone/>
            </a:pPr>
            <a:r>
              <a:rPr lang="de-DE" dirty="0"/>
              <a:t>2.) Substantiierter Vortrag über VOB (B) als feste Vertragsgrundlage </a:t>
            </a:r>
          </a:p>
          <a:p>
            <a:pPr lvl="3"/>
            <a:r>
              <a:rPr lang="de-DE" dirty="0"/>
              <a:t>Grund: Erhebliche Divergenz zwischen Vergütungsvereinbarungen nach BGB-Bauvertrag und VOB-Bauvertrag</a:t>
            </a:r>
          </a:p>
          <a:p>
            <a:pPr lvl="3"/>
            <a:r>
              <a:rPr lang="de-DE" dirty="0"/>
              <a:t>Beachte: Formlos möglich, aber muss sich aber eindeutig aus Parteivereinbarung ergeben</a:t>
            </a:r>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239</a:t>
            </a:fld>
            <a:endParaRPr lang="de-DE"/>
          </a:p>
        </p:txBody>
      </p:sp>
      <p:sp>
        <p:nvSpPr>
          <p:cNvPr id="2" name="Geschweifte Klammer rechts 1"/>
          <p:cNvSpPr/>
          <p:nvPr/>
        </p:nvSpPr>
        <p:spPr>
          <a:xfrm>
            <a:off x="4929051" y="3701142"/>
            <a:ext cx="225117" cy="80989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7" name="Rechteck 6"/>
          <p:cNvSpPr/>
          <p:nvPr/>
        </p:nvSpPr>
        <p:spPr>
          <a:xfrm>
            <a:off x="5638800" y="3596639"/>
            <a:ext cx="179832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Vgl. § 4 VOB/A</a:t>
            </a:r>
          </a:p>
        </p:txBody>
      </p:sp>
    </p:spTree>
    <p:extLst>
      <p:ext uri="{BB962C8B-B14F-4D97-AF65-F5344CB8AC3E}">
        <p14:creationId xmlns:p14="http://schemas.microsoft.com/office/powerpoint/2010/main" val="54989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1918252"/>
            <a:ext cx="10515600" cy="4214191"/>
          </a:xfrm>
          <a:solidFill>
            <a:schemeClr val="accent2">
              <a:lumMod val="20000"/>
              <a:lumOff val="80000"/>
            </a:schemeClr>
          </a:solidFill>
        </p:spPr>
        <p:txBody>
          <a:bodyPr>
            <a:normAutofit/>
          </a:bodyPr>
          <a:lstStyle/>
          <a:p>
            <a:r>
              <a:rPr lang="de-DE" sz="2000" dirty="0">
                <a:latin typeface="Arial" panose="020B0604020202020204" pitchFamily="34" charset="0"/>
                <a:cs typeface="Arial" panose="020B0604020202020204" pitchFamily="34" charset="0"/>
              </a:rPr>
              <a:t>Gesetzentwurf mit</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Begründung</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Gesetzestext mit</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Anmerkung</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endParaRPr lang="de-DE" sz="20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3" tgtFrame="&quot;_self&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24</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Der neue BGB-Werkvertrag</a:t>
            </a:r>
          </a:p>
        </p:txBody>
      </p:sp>
      <p:graphicFrame>
        <p:nvGraphicFramePr>
          <p:cNvPr id="7" name="Objekt 6">
            <a:extLst>
              <a:ext uri="{FF2B5EF4-FFF2-40B4-BE49-F238E27FC236}">
                <a16:creationId xmlns:a16="http://schemas.microsoft.com/office/drawing/2014/main" id="{1B360D83-36A9-4C32-9FA5-393DA93F1E41}"/>
              </a:ext>
            </a:extLst>
          </p:cNvPr>
          <p:cNvGraphicFramePr>
            <a:graphicFrameLocks noChangeAspect="1"/>
          </p:cNvGraphicFramePr>
          <p:nvPr>
            <p:extLst>
              <p:ext uri="{D42A27DB-BD31-4B8C-83A1-F6EECF244321}">
                <p14:modId xmlns:p14="http://schemas.microsoft.com/office/powerpoint/2010/main" val="1090888451"/>
              </p:ext>
            </p:extLst>
          </p:nvPr>
        </p:nvGraphicFramePr>
        <p:xfrm>
          <a:off x="7514376" y="4025347"/>
          <a:ext cx="2754265" cy="1835997"/>
        </p:xfrm>
        <a:graphic>
          <a:graphicData uri="http://schemas.openxmlformats.org/presentationml/2006/ole">
            <mc:AlternateContent xmlns:mc="http://schemas.openxmlformats.org/markup-compatibility/2006">
              <mc:Choice xmlns:v="urn:schemas-microsoft-com:vml" Requires="v">
                <p:oleObj spid="_x0000_s12675" name="Acrobat Document" r:id="rId5" imgW="0" imgH="0" progId="AcroExch.Document.DC">
                  <p:embed/>
                </p:oleObj>
              </mc:Choice>
              <mc:Fallback>
                <p:oleObj name="Acrobat Document" r:id="rId5" imgW="0" imgH="0" progId="AcroExch.Document.DC">
                  <p:embed/>
                  <p:pic>
                    <p:nvPicPr>
                      <p:cNvPr id="0" name=""/>
                      <p:cNvPicPr/>
                      <p:nvPr/>
                    </p:nvPicPr>
                    <p:blipFill/>
                    <p:spPr>
                      <a:xfrm>
                        <a:off x="7514376" y="4025347"/>
                        <a:ext cx="2754265" cy="1835997"/>
                      </a:xfrm>
                      <a:prstGeom prst="rect">
                        <a:avLst/>
                      </a:prstGeom>
                    </p:spPr>
                  </p:pic>
                </p:oleObj>
              </mc:Fallback>
            </mc:AlternateContent>
          </a:graphicData>
        </a:graphic>
      </p:graphicFrame>
      <p:graphicFrame>
        <p:nvGraphicFramePr>
          <p:cNvPr id="10" name="Objekt 9">
            <a:extLst>
              <a:ext uri="{FF2B5EF4-FFF2-40B4-BE49-F238E27FC236}">
                <a16:creationId xmlns:a16="http://schemas.microsoft.com/office/drawing/2014/main" id="{95BA0A77-D8BA-42E4-9218-B5F058E6981B}"/>
              </a:ext>
            </a:extLst>
          </p:cNvPr>
          <p:cNvGraphicFramePr>
            <a:graphicFrameLocks noChangeAspect="1"/>
          </p:cNvGraphicFramePr>
          <p:nvPr>
            <p:extLst>
              <p:ext uri="{D42A27DB-BD31-4B8C-83A1-F6EECF244321}">
                <p14:modId xmlns:p14="http://schemas.microsoft.com/office/powerpoint/2010/main" val="2983823991"/>
              </p:ext>
            </p:extLst>
          </p:nvPr>
        </p:nvGraphicFramePr>
        <p:xfrm>
          <a:off x="6725052" y="3847534"/>
          <a:ext cx="1558869" cy="2289741"/>
        </p:xfrm>
        <a:graphic>
          <a:graphicData uri="http://schemas.openxmlformats.org/presentationml/2006/ole">
            <mc:AlternateContent xmlns:mc="http://schemas.openxmlformats.org/markup-compatibility/2006">
              <mc:Choice xmlns:v="urn:schemas-microsoft-com:vml" Requires="v">
                <p:oleObj spid="_x0000_s12676" name="Acrobat Document" r:id="rId6" imgW="0" imgH="0" progId="AcroExch.Document.DC">
                  <p:embed/>
                </p:oleObj>
              </mc:Choice>
              <mc:Fallback>
                <p:oleObj name="Acrobat Document" r:id="rId6" imgW="0" imgH="0" progId="AcroExch.Document.DC">
                  <p:embed/>
                  <p:pic>
                    <p:nvPicPr>
                      <p:cNvPr id="0" name=""/>
                      <p:cNvPicPr/>
                      <p:nvPr/>
                    </p:nvPicPr>
                    <p:blipFill/>
                    <p:spPr>
                      <a:xfrm>
                        <a:off x="6725052" y="3847534"/>
                        <a:ext cx="1558869" cy="2289741"/>
                      </a:xfrm>
                      <a:prstGeom prst="rect">
                        <a:avLst/>
                      </a:prstGeom>
                    </p:spPr>
                  </p:pic>
                </p:oleObj>
              </mc:Fallback>
            </mc:AlternateContent>
          </a:graphicData>
        </a:graphic>
      </p:graphicFrame>
      <p:graphicFrame>
        <p:nvGraphicFramePr>
          <p:cNvPr id="8" name="Objekt 7">
            <a:extLst>
              <a:ext uri="{FF2B5EF4-FFF2-40B4-BE49-F238E27FC236}">
                <a16:creationId xmlns:a16="http://schemas.microsoft.com/office/drawing/2014/main" id="{C0F0EEF6-CB29-4A67-9D81-BAF3CFB4E91F}"/>
              </a:ext>
            </a:extLst>
          </p:cNvPr>
          <p:cNvGraphicFramePr>
            <a:graphicFrameLocks noChangeAspect="1"/>
          </p:cNvGraphicFramePr>
          <p:nvPr>
            <p:extLst>
              <p:ext uri="{D42A27DB-BD31-4B8C-83A1-F6EECF244321}">
                <p14:modId xmlns:p14="http://schemas.microsoft.com/office/powerpoint/2010/main" val="2690145842"/>
              </p:ext>
            </p:extLst>
          </p:nvPr>
        </p:nvGraphicFramePr>
        <p:xfrm>
          <a:off x="3575455" y="2227152"/>
          <a:ext cx="1146023" cy="1140579"/>
        </p:xfrm>
        <a:graphic>
          <a:graphicData uri="http://schemas.openxmlformats.org/presentationml/2006/ole">
            <mc:AlternateContent xmlns:mc="http://schemas.openxmlformats.org/markup-compatibility/2006">
              <mc:Choice xmlns:v="urn:schemas-microsoft-com:vml" Requires="v">
                <p:oleObj spid="_x0000_s12677" name="Acrobat Document" r:id="rId7" imgW="5667480" imgH="8020080" progId="AcroExch.Document.DC">
                  <p:embed/>
                </p:oleObj>
              </mc:Choice>
              <mc:Fallback>
                <p:oleObj name="Acrobat Document" r:id="rId7" imgW="5667480" imgH="8020080" progId="AcroExch.Document.DC">
                  <p:embed/>
                  <p:pic>
                    <p:nvPicPr>
                      <p:cNvPr id="0" name=""/>
                      <p:cNvPicPr/>
                      <p:nvPr/>
                    </p:nvPicPr>
                    <p:blipFill>
                      <a:blip r:embed="rId8"/>
                      <a:stretch>
                        <a:fillRect/>
                      </a:stretch>
                    </p:blipFill>
                    <p:spPr>
                      <a:xfrm>
                        <a:off x="3575455" y="2227152"/>
                        <a:ext cx="1146023" cy="1140579"/>
                      </a:xfrm>
                      <a:prstGeom prst="rect">
                        <a:avLst/>
                      </a:prstGeom>
                      <a:solidFill>
                        <a:schemeClr val="accent2"/>
                      </a:solidFill>
                    </p:spPr>
                  </p:pic>
                </p:oleObj>
              </mc:Fallback>
            </mc:AlternateContent>
          </a:graphicData>
        </a:graphic>
      </p:graphicFrame>
      <p:graphicFrame>
        <p:nvGraphicFramePr>
          <p:cNvPr id="12" name="Objekt 11">
            <a:extLst>
              <a:ext uri="{FF2B5EF4-FFF2-40B4-BE49-F238E27FC236}">
                <a16:creationId xmlns:a16="http://schemas.microsoft.com/office/drawing/2014/main" id="{451E28DB-297F-4079-842A-B5D8444735DE}"/>
              </a:ext>
            </a:extLst>
          </p:cNvPr>
          <p:cNvGraphicFramePr>
            <a:graphicFrameLocks noChangeAspect="1"/>
          </p:cNvGraphicFramePr>
          <p:nvPr>
            <p:extLst>
              <p:ext uri="{D42A27DB-BD31-4B8C-83A1-F6EECF244321}">
                <p14:modId xmlns:p14="http://schemas.microsoft.com/office/powerpoint/2010/main" val="799122271"/>
              </p:ext>
            </p:extLst>
          </p:nvPr>
        </p:nvGraphicFramePr>
        <p:xfrm>
          <a:off x="3580077" y="4025347"/>
          <a:ext cx="1146024" cy="1068387"/>
        </p:xfrm>
        <a:graphic>
          <a:graphicData uri="http://schemas.openxmlformats.org/presentationml/2006/ole">
            <mc:AlternateContent xmlns:mc="http://schemas.openxmlformats.org/markup-compatibility/2006">
              <mc:Choice xmlns:v="urn:schemas-microsoft-com:vml" Requires="v">
                <p:oleObj spid="_x0000_s12678" name="Acrobat Document" r:id="rId9" imgW="9829800" imgH="6934320" progId="AcroExch.Document.DC">
                  <p:embed/>
                </p:oleObj>
              </mc:Choice>
              <mc:Fallback>
                <p:oleObj name="Acrobat Document" r:id="rId9" imgW="9829800" imgH="6934320" progId="AcroExch.Document.DC">
                  <p:embed/>
                  <p:pic>
                    <p:nvPicPr>
                      <p:cNvPr id="0" name=""/>
                      <p:cNvPicPr/>
                      <p:nvPr/>
                    </p:nvPicPr>
                    <p:blipFill>
                      <a:blip r:embed="rId10"/>
                      <a:stretch>
                        <a:fillRect/>
                      </a:stretch>
                    </p:blipFill>
                    <p:spPr>
                      <a:xfrm>
                        <a:off x="3580077" y="4025347"/>
                        <a:ext cx="1146024" cy="1068387"/>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405294618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2.) VOB-Bauvertrag - 2</a:t>
            </a:r>
          </a:p>
        </p:txBody>
      </p:sp>
      <p:sp>
        <p:nvSpPr>
          <p:cNvPr id="6" name="Inhaltsplatzhalter 5"/>
          <p:cNvSpPr>
            <a:spLocks noGrp="1"/>
          </p:cNvSpPr>
          <p:nvPr>
            <p:ph idx="1"/>
          </p:nvPr>
        </p:nvSpPr>
        <p:spPr/>
        <p:txBody>
          <a:bodyPr>
            <a:normAutofit lnSpcReduction="10000"/>
          </a:bodyPr>
          <a:lstStyle/>
          <a:p>
            <a:r>
              <a:rPr lang="de-DE" dirty="0"/>
              <a:t>Eigenschaften eines VOB-Bauvertrages</a:t>
            </a:r>
          </a:p>
          <a:p>
            <a:pPr lvl="2"/>
            <a:r>
              <a:rPr lang="de-DE" dirty="0"/>
              <a:t>Zugrundelegung einer dynamischen und kooperativen Entwicklung der Leistungs- und Nebenpflichten (starr bei BGB-Bauvertrag)</a:t>
            </a:r>
          </a:p>
          <a:p>
            <a:pPr lvl="2"/>
            <a:r>
              <a:rPr lang="de-DE" dirty="0"/>
              <a:t>Korrespondenz zwischen Leistungsbestimmungsrechten und Mitwirkungs- und Eingriffsbefugnissen</a:t>
            </a:r>
          </a:p>
          <a:p>
            <a:pPr lvl="4"/>
            <a:r>
              <a:rPr lang="de-DE" dirty="0"/>
              <a:t>Beispiele: Ermächtigungen, Regelungen zur Ausführung, Regelungen zu Fristen und Verzögerungen und Kündigung</a:t>
            </a:r>
          </a:p>
          <a:p>
            <a:pPr lvl="2"/>
            <a:r>
              <a:rPr lang="de-DE" dirty="0"/>
              <a:t>VOB ist kein Gesetz</a:t>
            </a:r>
          </a:p>
          <a:p>
            <a:pPr lvl="2"/>
            <a:r>
              <a:rPr lang="de-DE" dirty="0"/>
              <a:t>Verwendung in Form von Allgemeinen Geschäftsbedingungen (AGB)</a:t>
            </a:r>
          </a:p>
          <a:p>
            <a:r>
              <a:rPr lang="de-DE" dirty="0"/>
              <a:t>Einschlägige Normen: </a:t>
            </a:r>
          </a:p>
          <a:p>
            <a:pPr lvl="3"/>
            <a:r>
              <a:rPr lang="de-DE" dirty="0"/>
              <a:t>VOB/A (1. Teil): Vergaberechtliche Bestimmungen</a:t>
            </a:r>
          </a:p>
          <a:p>
            <a:pPr lvl="3"/>
            <a:r>
              <a:rPr lang="de-DE" u="sng" dirty="0"/>
              <a:t>VOB/B (2. Teil): Allgemeine Vertragsbedingungen für die Ausführung von Bauleistungen</a:t>
            </a:r>
            <a:r>
              <a:rPr lang="de-DE" dirty="0"/>
              <a:t> </a:t>
            </a:r>
          </a:p>
          <a:p>
            <a:pPr lvl="5">
              <a:buFont typeface="Wingdings" panose="05000000000000000000" pitchFamily="2" charset="2"/>
              <a:buChar char="Ø"/>
            </a:pPr>
            <a:r>
              <a:rPr lang="de-DE" b="1" u="sng" dirty="0"/>
              <a:t>Hohe Relevanz zur materiell-rechtlichen Anspruchsbegründung nach VOB/B</a:t>
            </a:r>
          </a:p>
          <a:p>
            <a:pPr lvl="3"/>
            <a:r>
              <a:rPr lang="de-DE" dirty="0"/>
              <a:t>VOB/C (3. Teil): Allg. technische Vertragsbedingungen für Bauleistungen</a:t>
            </a:r>
          </a:p>
          <a:p>
            <a:pPr lvl="2"/>
            <a:endParaRPr lang="de-DE" dirty="0"/>
          </a:p>
          <a:p>
            <a:pPr lvl="3"/>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240</a:t>
            </a:fld>
            <a:endParaRPr lang="de-DE"/>
          </a:p>
        </p:txBody>
      </p:sp>
    </p:spTree>
    <p:extLst>
      <p:ext uri="{BB962C8B-B14F-4D97-AF65-F5344CB8AC3E}">
        <p14:creationId xmlns:p14="http://schemas.microsoft.com/office/powerpoint/2010/main" val="3455040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2.) VOB-Bauvertrag - 3</a:t>
            </a:r>
          </a:p>
        </p:txBody>
      </p:sp>
      <p:sp>
        <p:nvSpPr>
          <p:cNvPr id="6" name="Inhaltsplatzhalter 5"/>
          <p:cNvSpPr>
            <a:spLocks noGrp="1"/>
          </p:cNvSpPr>
          <p:nvPr>
            <p:ph idx="1"/>
          </p:nvPr>
        </p:nvSpPr>
        <p:spPr/>
        <p:txBody>
          <a:bodyPr>
            <a:normAutofit/>
          </a:bodyPr>
          <a:lstStyle/>
          <a:p>
            <a:pPr marL="0" indent="0">
              <a:buNone/>
            </a:pPr>
            <a:r>
              <a:rPr lang="de-DE" dirty="0"/>
              <a:t>1.) Einheitspreisvertrag</a:t>
            </a:r>
          </a:p>
          <a:p>
            <a:pPr>
              <a:buFontTx/>
              <a:buChar char="-"/>
            </a:pPr>
            <a:r>
              <a:rPr lang="de-DE" sz="1800" dirty="0"/>
              <a:t>Vergütung wird auf Grundlage der erbrachten Leistung nach den vereinbarten Einheitspreisen berechnet, vgl. § 4 Abs. 1 Nr. 1 VOB/A</a:t>
            </a:r>
          </a:p>
          <a:p>
            <a:pPr>
              <a:buFontTx/>
              <a:buChar char="-"/>
            </a:pPr>
            <a:r>
              <a:rPr lang="de-DE" sz="1800" dirty="0"/>
              <a:t>Vergütung wird nach den </a:t>
            </a:r>
            <a:r>
              <a:rPr lang="de-DE" sz="1800" dirty="0" err="1"/>
              <a:t>vertragl</a:t>
            </a:r>
            <a:r>
              <a:rPr lang="de-DE" sz="1800" dirty="0"/>
              <a:t>. ausgeführten und nicht nach den angebotenen Leistungen bestimmt, vgl. § 2 Abs. 2 VOB/B</a:t>
            </a:r>
          </a:p>
          <a:p>
            <a:pPr>
              <a:buFontTx/>
              <a:buChar char="-"/>
            </a:pPr>
            <a:r>
              <a:rPr lang="de-DE" sz="1800" dirty="0"/>
              <a:t>Kalkulation der einzelnen Positionen (Bsp.: 5€/m²) ist verbindlich, nicht dagegen die Menge der Positionen</a:t>
            </a:r>
          </a:p>
          <a:p>
            <a:pPr>
              <a:buFontTx/>
              <a:buChar char="-"/>
            </a:pPr>
            <a:r>
              <a:rPr lang="de-DE" sz="1800" dirty="0"/>
              <a:t>Grundlage für Abschlussrechnung ist da zu jeder Position zu nehmende Aufmaß, vgl. § 14 Abs. 2 VOB/B</a:t>
            </a:r>
          </a:p>
          <a:p>
            <a:pPr>
              <a:buFontTx/>
              <a:buChar char="-"/>
            </a:pPr>
            <a:r>
              <a:rPr lang="de-DE" sz="1800" dirty="0"/>
              <a:t>Beachte: Nur Mengenänderungen von mehr als 10% über oder unter der Kalkulation können von dem jeweilig Begünstigten abgerechnet werden, vgl. § 2 Abs. 3 VOB/B</a:t>
            </a:r>
            <a:endParaRPr lang="de-DE" sz="700" dirty="0"/>
          </a:p>
          <a:p>
            <a:pPr lvl="1">
              <a:buFontTx/>
              <a:buChar char="-"/>
            </a:pPr>
            <a:r>
              <a:rPr lang="de-DE" sz="1800" dirty="0"/>
              <a:t>Beachte auch: Rechnungsstellung von nicht vorgesehenen, aber verlangten und erforderlichen Leistungen, vgl. § 2 Abs. 6 VOB/B</a:t>
            </a:r>
          </a:p>
          <a:p>
            <a:pPr>
              <a:buFontTx/>
              <a:buChar char="-"/>
            </a:pPr>
            <a:endParaRPr lang="de-DE" sz="1800" dirty="0"/>
          </a:p>
          <a:p>
            <a:pPr>
              <a:buFontTx/>
              <a:buChar char="-"/>
            </a:pPr>
            <a:endParaRPr lang="de-DE" sz="1800"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241</a:t>
            </a:fld>
            <a:endParaRPr lang="de-DE"/>
          </a:p>
        </p:txBody>
      </p:sp>
    </p:spTree>
    <p:extLst>
      <p:ext uri="{BB962C8B-B14F-4D97-AF65-F5344CB8AC3E}">
        <p14:creationId xmlns:p14="http://schemas.microsoft.com/office/powerpoint/2010/main" val="287183014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2.) VOB-Bauvertrag - 4</a:t>
            </a:r>
          </a:p>
        </p:txBody>
      </p:sp>
      <p:sp>
        <p:nvSpPr>
          <p:cNvPr id="6" name="Inhaltsplatzhalter 5"/>
          <p:cNvSpPr>
            <a:spLocks noGrp="1"/>
          </p:cNvSpPr>
          <p:nvPr>
            <p:ph idx="1"/>
          </p:nvPr>
        </p:nvSpPr>
        <p:spPr/>
        <p:txBody>
          <a:bodyPr/>
          <a:lstStyle/>
          <a:p>
            <a:pPr marL="0" indent="0">
              <a:buNone/>
            </a:pPr>
            <a:r>
              <a:rPr lang="de-DE" dirty="0"/>
              <a:t>2.) Pauschalvertrag </a:t>
            </a:r>
          </a:p>
          <a:p>
            <a:pPr lvl="2"/>
            <a:r>
              <a:rPr lang="de-DE" dirty="0"/>
              <a:t>Wohl häufigster Fall im Privatkundengeschäft</a:t>
            </a:r>
          </a:p>
          <a:p>
            <a:pPr>
              <a:buFontTx/>
              <a:buChar char="-"/>
            </a:pPr>
            <a:r>
              <a:rPr lang="de-DE" sz="1800" dirty="0"/>
              <a:t>Leistungsvertrag gem. § 4 Abs. 1 VOB/A </a:t>
            </a:r>
          </a:p>
          <a:p>
            <a:pPr>
              <a:buFontTx/>
              <a:buChar char="-"/>
            </a:pPr>
            <a:r>
              <a:rPr lang="de-DE" sz="1800" dirty="0"/>
              <a:t>Vertraglich vereinbarter Pauschalpreis über die gesamte Leistung und die gesamte Menge</a:t>
            </a:r>
          </a:p>
          <a:p>
            <a:pPr lvl="1">
              <a:buFontTx/>
              <a:buChar char="-"/>
            </a:pPr>
            <a:r>
              <a:rPr lang="de-DE" sz="1800" dirty="0"/>
              <a:t>Voraussetzung: Detaillierte Berechnung der einzelnen Positionen, vgl. § 4 Abs. 1 Nr. 2 VOB/A</a:t>
            </a:r>
          </a:p>
          <a:p>
            <a:pPr>
              <a:buFontTx/>
              <a:buChar char="-"/>
            </a:pPr>
            <a:r>
              <a:rPr lang="de-DE" sz="1800" dirty="0"/>
              <a:t>Anpassung des Preises nur im Ausnahmefall für zusätzliche Leistungen gem. § 2 Abs. 7 Nr. 1 S.3 VOB/B</a:t>
            </a:r>
          </a:p>
          <a:p>
            <a:pPr>
              <a:buFontTx/>
              <a:buChar char="-"/>
            </a:pPr>
            <a:endParaRPr lang="de-DE" dirty="0"/>
          </a:p>
          <a:p>
            <a:pPr>
              <a:buFontTx/>
              <a:buChar char="-"/>
            </a:pPr>
            <a:endParaRPr lang="de-DE" dirty="0"/>
          </a:p>
          <a:p>
            <a:pPr>
              <a:buFontTx/>
              <a:buChar char="-"/>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242</a:t>
            </a:fld>
            <a:endParaRPr lang="de-DE"/>
          </a:p>
        </p:txBody>
      </p:sp>
    </p:spTree>
    <p:extLst>
      <p:ext uri="{BB962C8B-B14F-4D97-AF65-F5344CB8AC3E}">
        <p14:creationId xmlns:p14="http://schemas.microsoft.com/office/powerpoint/2010/main" val="43818035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2.) VOB-Bauvertrag - 5</a:t>
            </a:r>
          </a:p>
        </p:txBody>
      </p:sp>
      <p:sp>
        <p:nvSpPr>
          <p:cNvPr id="6" name="Inhaltsplatzhalter 5"/>
          <p:cNvSpPr>
            <a:spLocks noGrp="1"/>
          </p:cNvSpPr>
          <p:nvPr>
            <p:ph idx="1"/>
          </p:nvPr>
        </p:nvSpPr>
        <p:spPr/>
        <p:txBody>
          <a:bodyPr>
            <a:normAutofit lnSpcReduction="10000"/>
          </a:bodyPr>
          <a:lstStyle/>
          <a:p>
            <a:pPr marL="0" indent="0">
              <a:buNone/>
            </a:pPr>
            <a:r>
              <a:rPr lang="de-DE" dirty="0"/>
              <a:t>3.) Stundenlohnarbeiten</a:t>
            </a:r>
          </a:p>
          <a:p>
            <a:pPr lvl="3"/>
            <a:r>
              <a:rPr lang="de-DE" dirty="0"/>
              <a:t>Abschluss bei Bauleistungen geringen Umfangs (Reparatur- und/oder Nachbesserungsarbeiten)</a:t>
            </a:r>
          </a:p>
          <a:p>
            <a:pPr>
              <a:buFontTx/>
              <a:buChar char="-"/>
            </a:pPr>
            <a:r>
              <a:rPr lang="de-DE" sz="2400" dirty="0"/>
              <a:t>Gefahr: Abhängigkeit des Werklohns von Effizienz des Auftragnehmers</a:t>
            </a:r>
          </a:p>
          <a:p>
            <a:pPr lvl="2">
              <a:buFontTx/>
              <a:buChar char="-"/>
            </a:pPr>
            <a:r>
              <a:rPr lang="de-DE" dirty="0"/>
              <a:t>Hohes Risiko auf Seiten des Auftraggebers</a:t>
            </a:r>
          </a:p>
          <a:p>
            <a:pPr>
              <a:buFontTx/>
              <a:buChar char="-"/>
            </a:pPr>
            <a:r>
              <a:rPr lang="de-DE" sz="2400" dirty="0"/>
              <a:t>Kontrollmöglichkeiten:</a:t>
            </a:r>
            <a:r>
              <a:rPr lang="de-DE" dirty="0"/>
              <a:t> </a:t>
            </a:r>
          </a:p>
          <a:p>
            <a:pPr lvl="4">
              <a:buFontTx/>
              <a:buChar char="-"/>
            </a:pPr>
            <a:r>
              <a:rPr lang="de-DE" dirty="0"/>
              <a:t>1.) Gesonderte Vereinbarung der Vertragspartner vor Arbeitsbeginn, vgl. § 2 Abs. 10 VOB/B</a:t>
            </a:r>
          </a:p>
          <a:p>
            <a:pPr lvl="4">
              <a:buFontTx/>
              <a:buChar char="-"/>
            </a:pPr>
            <a:r>
              <a:rPr lang="de-DE" dirty="0"/>
              <a:t>2.) Mit Erfüllung der VSS 1.), Berechnung des Vergütungsanspruchs gem. § 15 Abs. 1 VOB/B</a:t>
            </a:r>
          </a:p>
          <a:p>
            <a:pPr lvl="4">
              <a:buFontTx/>
              <a:buChar char="-"/>
            </a:pPr>
            <a:r>
              <a:rPr lang="de-DE" dirty="0"/>
              <a:t>3.) Anzeige des Ausführungsbeginns durch den Unternehmer gegenüber dem Auftraggeber zur Kontrolle des Umfangs bzw. der Dauer gem. § 15 Abs. 3 VOB/B</a:t>
            </a:r>
          </a:p>
          <a:p>
            <a:pPr lvl="6">
              <a:buFontTx/>
              <a:buChar char="-"/>
            </a:pPr>
            <a:r>
              <a:rPr lang="de-DE" dirty="0"/>
              <a:t>Beachte auch: § 15 Abs. 3 S.5 VOB/B</a:t>
            </a:r>
          </a:p>
          <a:p>
            <a:pPr lvl="6">
              <a:buFontTx/>
              <a:buChar char="-"/>
            </a:pPr>
            <a:r>
              <a:rPr lang="de-DE" dirty="0"/>
              <a:t>Ersetzt aber nicht die Stundenlohnvereinbarung!!!</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243</a:t>
            </a:fld>
            <a:endParaRPr lang="de-DE"/>
          </a:p>
        </p:txBody>
      </p:sp>
    </p:spTree>
    <p:extLst>
      <p:ext uri="{BB962C8B-B14F-4D97-AF65-F5344CB8AC3E}">
        <p14:creationId xmlns:p14="http://schemas.microsoft.com/office/powerpoint/2010/main" val="387158306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2.) VOB-Bauvertrag - 6</a:t>
            </a:r>
          </a:p>
        </p:txBody>
      </p:sp>
      <p:sp>
        <p:nvSpPr>
          <p:cNvPr id="6" name="Inhaltsplatzhalter 5"/>
          <p:cNvSpPr>
            <a:spLocks noGrp="1"/>
          </p:cNvSpPr>
          <p:nvPr>
            <p:ph idx="1"/>
          </p:nvPr>
        </p:nvSpPr>
        <p:spPr/>
        <p:txBody>
          <a:bodyPr/>
          <a:lstStyle/>
          <a:p>
            <a:pPr marL="0" indent="0">
              <a:buNone/>
            </a:pPr>
            <a:r>
              <a:rPr lang="de-DE" dirty="0" err="1"/>
              <a:t>aa</a:t>
            </a:r>
            <a:r>
              <a:rPr lang="de-DE" dirty="0"/>
              <a:t>.) Anspruch entstanden</a:t>
            </a:r>
          </a:p>
          <a:p>
            <a:pPr lvl="2"/>
            <a:r>
              <a:rPr lang="de-DE" dirty="0"/>
              <a:t>(1.) Wirksam geschlossener Werkvertrag (vgl. BGB-Werkvertrag)</a:t>
            </a:r>
          </a:p>
          <a:p>
            <a:pPr lvl="2"/>
            <a:r>
              <a:rPr lang="de-DE" dirty="0"/>
              <a:t>(2.) VOB/B </a:t>
            </a:r>
            <a:r>
              <a:rPr lang="de-DE" b="1" u="sng" dirty="0"/>
              <a:t>MUSS </a:t>
            </a:r>
            <a:r>
              <a:rPr lang="de-DE" dirty="0"/>
              <a:t>Vertragsbestandteil geworden sein, ansonsten gelten die Normen des BGB</a:t>
            </a:r>
          </a:p>
          <a:p>
            <a:pPr lvl="2"/>
            <a:r>
              <a:rPr lang="de-DE" dirty="0"/>
              <a:t>Beachte: Kein Vorliegen von AGB, wenn VOB/B von beiden Vertragsparteien in den Vertrag aufgenommen wird. Dadurch keine Prüfung der VOB/B im Rahmen der §§ 305 ff. BGB (Individualabrede)</a:t>
            </a:r>
          </a:p>
          <a:p>
            <a:pPr lvl="2"/>
            <a:r>
              <a:rPr lang="de-DE" dirty="0"/>
              <a:t>Einseitiger Einbezug der VOB/B, dann als AGB </a:t>
            </a:r>
            <a:r>
              <a:rPr lang="de-DE" dirty="0" err="1"/>
              <a:t>i.S.d</a:t>
            </a:r>
            <a:r>
              <a:rPr lang="de-DE" dirty="0"/>
              <a:t>. §§ 305ff. BGB </a:t>
            </a:r>
          </a:p>
          <a:p>
            <a:pPr lvl="3"/>
            <a:r>
              <a:rPr lang="de-DE" dirty="0"/>
              <a:t>Beachte: Ordnungsgemäßer Einbezug gem. § 305 Abs. 2 BGB</a:t>
            </a:r>
          </a:p>
          <a:p>
            <a:pPr lvl="2"/>
            <a:r>
              <a:rPr lang="de-DE" dirty="0"/>
              <a:t>VOB kann </a:t>
            </a:r>
            <a:r>
              <a:rPr lang="de-DE" b="1" u="sng" dirty="0"/>
              <a:t>nur als Ganzes</a:t>
            </a:r>
            <a:r>
              <a:rPr lang="de-DE" b="1" dirty="0"/>
              <a:t> </a:t>
            </a:r>
            <a:r>
              <a:rPr lang="de-DE" dirty="0"/>
              <a:t>vereinbart werden; Einzelnormen sind unwirksam (Keine </a:t>
            </a:r>
            <a:r>
              <a:rPr lang="de-DE" dirty="0" err="1"/>
              <a:t>Rosinenpickerei</a:t>
            </a:r>
            <a:r>
              <a:rPr lang="de-DE" dirty="0"/>
              <a:t>)</a:t>
            </a:r>
          </a:p>
          <a:p>
            <a:pPr marL="914400" lvl="2"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244</a:t>
            </a:fld>
            <a:endParaRPr lang="de-DE"/>
          </a:p>
        </p:txBody>
      </p:sp>
    </p:spTree>
    <p:extLst>
      <p:ext uri="{BB962C8B-B14F-4D97-AF65-F5344CB8AC3E}">
        <p14:creationId xmlns:p14="http://schemas.microsoft.com/office/powerpoint/2010/main" val="37926804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2.) VOB-Bauvertrag - 7</a:t>
            </a:r>
          </a:p>
        </p:txBody>
      </p:sp>
      <p:sp>
        <p:nvSpPr>
          <p:cNvPr id="6" name="Inhaltsplatzhalter 5"/>
          <p:cNvSpPr>
            <a:spLocks noGrp="1"/>
          </p:cNvSpPr>
          <p:nvPr>
            <p:ph idx="1"/>
          </p:nvPr>
        </p:nvSpPr>
        <p:spPr/>
        <p:txBody>
          <a:bodyPr>
            <a:normAutofit fontScale="92500" lnSpcReduction="10000"/>
          </a:bodyPr>
          <a:lstStyle/>
          <a:p>
            <a:pPr marL="0" indent="0">
              <a:buNone/>
            </a:pPr>
            <a:r>
              <a:rPr lang="de-DE" dirty="0" err="1"/>
              <a:t>bb</a:t>
            </a:r>
            <a:r>
              <a:rPr lang="de-DE" dirty="0"/>
              <a:t>.) Anspruch nicht erloschen</a:t>
            </a:r>
          </a:p>
          <a:p>
            <a:r>
              <a:rPr lang="de-DE" dirty="0"/>
              <a:t>Vgl. Voraussetzungen des BGB-Werkvertrages</a:t>
            </a:r>
          </a:p>
          <a:p>
            <a:pPr marL="0" indent="0">
              <a:buNone/>
            </a:pPr>
            <a:endParaRPr lang="de-DE" dirty="0"/>
          </a:p>
          <a:p>
            <a:pPr marL="0" indent="0">
              <a:buNone/>
            </a:pPr>
            <a:r>
              <a:rPr lang="de-DE" dirty="0"/>
              <a:t>cc.) Anspruch durchsetzbar </a:t>
            </a:r>
          </a:p>
          <a:p>
            <a:r>
              <a:rPr lang="de-DE" dirty="0"/>
              <a:t>Vgl. Voraussetzungen des BGB-Werkvertrages</a:t>
            </a:r>
          </a:p>
          <a:p>
            <a:r>
              <a:rPr lang="de-DE" dirty="0"/>
              <a:t>Besonderheiten im VOB-Bauvertrag:</a:t>
            </a:r>
          </a:p>
          <a:p>
            <a:pPr lvl="1"/>
            <a:r>
              <a:rPr lang="de-DE" dirty="0"/>
              <a:t>1.) Einwendung gegen die Abrechnung nach Einheitspreisen bei Vorliegen eines Pauschalvertrages</a:t>
            </a:r>
          </a:p>
          <a:p>
            <a:pPr lvl="1"/>
            <a:r>
              <a:rPr lang="de-DE" dirty="0"/>
              <a:t>2.) Einwendung gegen eine neue Preisberechnung gem. § 2 Abs. 5 + 6 VOB/B bei nicht zu Grunde Legung der Urkalkulation</a:t>
            </a:r>
          </a:p>
          <a:p>
            <a:pPr lvl="1"/>
            <a:r>
              <a:rPr lang="de-DE" dirty="0"/>
              <a:t>3.) Einrede der vorbehaltlosen Annahme der Schlusszahlung, § 16 Abs. 3 Nr. 2 VOB/B</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245</a:t>
            </a:fld>
            <a:endParaRPr lang="de-DE"/>
          </a:p>
        </p:txBody>
      </p:sp>
    </p:spTree>
    <p:extLst>
      <p:ext uri="{BB962C8B-B14F-4D97-AF65-F5344CB8AC3E}">
        <p14:creationId xmlns:p14="http://schemas.microsoft.com/office/powerpoint/2010/main" val="11265665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3.) Honorarvertrag für Architekten und Ingenieure (HOAI) - 1</a:t>
            </a:r>
          </a:p>
        </p:txBody>
      </p:sp>
      <p:sp>
        <p:nvSpPr>
          <p:cNvPr id="6" name="Inhaltsplatzhalter 5"/>
          <p:cNvSpPr>
            <a:spLocks noGrp="1"/>
          </p:cNvSpPr>
          <p:nvPr>
            <p:ph idx="1"/>
          </p:nvPr>
        </p:nvSpPr>
        <p:spPr/>
        <p:txBody>
          <a:bodyPr/>
          <a:lstStyle/>
          <a:p>
            <a:r>
              <a:rPr lang="de-DE" dirty="0"/>
              <a:t>HOAI findet Anwendung auf Leistungen von Architekten und Ingenieuren bzw. Personen, die gleiche Leistungen erbringen</a:t>
            </a:r>
          </a:p>
          <a:p>
            <a:r>
              <a:rPr lang="de-DE" dirty="0"/>
              <a:t>Nicht umfasst: Paketanbieter (Sowohl Architektenleistungen als auch 					Bau- oder Bauträgeraufgaben)</a:t>
            </a:r>
          </a:p>
          <a:p>
            <a:r>
              <a:rPr lang="de-DE" dirty="0"/>
              <a:t>Bedeutung der HOAI als Preisrecht: Festlegung eines Mindest- und Höchstsatzes für das Honorar</a:t>
            </a:r>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246</a:t>
            </a:fld>
            <a:endParaRPr lang="de-DE"/>
          </a:p>
        </p:txBody>
      </p:sp>
    </p:spTree>
    <p:extLst>
      <p:ext uri="{BB962C8B-B14F-4D97-AF65-F5344CB8AC3E}">
        <p14:creationId xmlns:p14="http://schemas.microsoft.com/office/powerpoint/2010/main" val="418410825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dirty="0"/>
              <a:t>3.) Honorarvertrag für Architekten und Ingenieure (HOAI) - 2</a:t>
            </a:r>
          </a:p>
        </p:txBody>
      </p:sp>
      <p:sp>
        <p:nvSpPr>
          <p:cNvPr id="6" name="Inhaltsplatzhalter 5"/>
          <p:cNvSpPr>
            <a:spLocks noGrp="1"/>
          </p:cNvSpPr>
          <p:nvPr>
            <p:ph idx="1"/>
          </p:nvPr>
        </p:nvSpPr>
        <p:spPr/>
        <p:txBody>
          <a:bodyPr/>
          <a:lstStyle/>
          <a:p>
            <a:pPr marL="0" indent="0">
              <a:buNone/>
            </a:pPr>
            <a:r>
              <a:rPr lang="de-DE" dirty="0" err="1"/>
              <a:t>aa</a:t>
            </a:r>
            <a:r>
              <a:rPr lang="de-DE" dirty="0"/>
              <a:t>.) Anspruch entstanden</a:t>
            </a:r>
          </a:p>
          <a:p>
            <a:pPr lvl="2"/>
            <a:r>
              <a:rPr lang="de-DE" dirty="0"/>
              <a:t>(1.) Vertragsverhältnis mit Architekten o.ä. Person mit gleichem Leistungsumfang</a:t>
            </a:r>
          </a:p>
          <a:p>
            <a:pPr lvl="2"/>
            <a:r>
              <a:rPr lang="de-DE" dirty="0"/>
              <a:t>(2.) Vertragsart: Werkvertrag §§ 631ff., Auftrag §§ 662ff., Dienstvertrag §§ 611ff. BGB</a:t>
            </a:r>
          </a:p>
          <a:p>
            <a:pPr lvl="4"/>
            <a:r>
              <a:rPr lang="de-DE" dirty="0"/>
              <a:t>Beachte: </a:t>
            </a:r>
            <a:r>
              <a:rPr lang="de-DE" u="sng" dirty="0"/>
              <a:t>HOAI begründet keine eigene Anspruchsgrundlage; nur </a:t>
            </a:r>
            <a:r>
              <a:rPr lang="de-DE" u="sng" dirty="0" err="1"/>
              <a:t>i.V.m</a:t>
            </a:r>
            <a:r>
              <a:rPr lang="de-DE" u="sng" dirty="0"/>
              <a:t>. Vertrag</a:t>
            </a:r>
          </a:p>
          <a:p>
            <a:pPr lvl="2"/>
            <a:r>
              <a:rPr lang="de-DE" dirty="0"/>
              <a:t>(3.) Jeweilige Voraussetzungen des zugrundeliegenden Vertrages</a:t>
            </a:r>
          </a:p>
          <a:p>
            <a:pPr lvl="2"/>
            <a:r>
              <a:rPr lang="de-DE" dirty="0"/>
              <a:t>(4.) Beachte:</a:t>
            </a:r>
          </a:p>
          <a:p>
            <a:pPr lvl="4"/>
            <a:r>
              <a:rPr lang="de-DE" dirty="0"/>
              <a:t>Abgrenzung zwischen Akquisition und Auftragsverhältnis (häufig problematisch)</a:t>
            </a:r>
          </a:p>
          <a:p>
            <a:pPr lvl="4"/>
            <a:r>
              <a:rPr lang="de-DE" dirty="0"/>
              <a:t>Planungsvertrag kann auch konkludent und formlos geschlossen werden</a:t>
            </a:r>
          </a:p>
          <a:p>
            <a:pPr marL="0" indent="0">
              <a:buNone/>
            </a:pPr>
            <a:endParaRPr lang="de-DE" dirty="0"/>
          </a:p>
          <a:p>
            <a:pPr marL="0" indent="0">
              <a:buNone/>
            </a:pPr>
            <a:endParaRPr lang="de-DE" dirty="0"/>
          </a:p>
          <a:p>
            <a:pPr lvl="6"/>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247</a:t>
            </a:fld>
            <a:endParaRPr lang="de-DE"/>
          </a:p>
        </p:txBody>
      </p:sp>
    </p:spTree>
    <p:extLst>
      <p:ext uri="{BB962C8B-B14F-4D97-AF65-F5344CB8AC3E}">
        <p14:creationId xmlns:p14="http://schemas.microsoft.com/office/powerpoint/2010/main" val="53695408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3.) Honorarvertrag für Architekten und Ingenieure (HOAI) - 3</a:t>
            </a:r>
          </a:p>
        </p:txBody>
      </p:sp>
      <p:sp>
        <p:nvSpPr>
          <p:cNvPr id="6" name="Inhaltsplatzhalter 5"/>
          <p:cNvSpPr>
            <a:spLocks noGrp="1"/>
          </p:cNvSpPr>
          <p:nvPr>
            <p:ph idx="1"/>
          </p:nvPr>
        </p:nvSpPr>
        <p:spPr/>
        <p:txBody>
          <a:bodyPr/>
          <a:lstStyle/>
          <a:p>
            <a:pPr marL="0" indent="0">
              <a:buNone/>
            </a:pPr>
            <a:r>
              <a:rPr lang="de-DE" dirty="0" err="1"/>
              <a:t>bb</a:t>
            </a:r>
            <a:r>
              <a:rPr lang="de-DE" dirty="0"/>
              <a:t>.) Anspruch nicht erloschen</a:t>
            </a:r>
          </a:p>
          <a:p>
            <a:pPr>
              <a:buFontTx/>
              <a:buChar char="-"/>
            </a:pPr>
            <a:r>
              <a:rPr lang="de-DE" dirty="0"/>
              <a:t>Vgl. Voraussetzungen des BGB-Werkvertrages</a:t>
            </a:r>
          </a:p>
          <a:p>
            <a:pPr>
              <a:buFontTx/>
              <a:buChar char="-"/>
            </a:pPr>
            <a:r>
              <a:rPr lang="de-DE" dirty="0"/>
              <a:t>Besonderheiten: </a:t>
            </a:r>
          </a:p>
          <a:p>
            <a:pPr lvl="1">
              <a:buFontTx/>
              <a:buChar char="-"/>
            </a:pPr>
            <a:r>
              <a:rPr lang="de-DE" dirty="0"/>
              <a:t>Formnichtigkeit einer HOAI Vereinbarung, </a:t>
            </a:r>
            <a:r>
              <a:rPr lang="de-DE" dirty="0" err="1"/>
              <a:t>Schriftformerforderni</a:t>
            </a:r>
            <a:r>
              <a:rPr lang="de-DE" dirty="0"/>
              <a:t> (§ 7 Abs. 1,5 HOAI)</a:t>
            </a:r>
          </a:p>
          <a:p>
            <a:pPr lvl="1">
              <a:buFontTx/>
              <a:buChar char="-"/>
            </a:pPr>
            <a:r>
              <a:rPr lang="de-DE" dirty="0"/>
              <a:t>Honorarvereinbarung nichtig, sofern nicht bei Vertragsschluss getroffen</a:t>
            </a:r>
          </a:p>
          <a:p>
            <a:pPr lvl="1">
              <a:buFontTx/>
              <a:buChar char="-"/>
            </a:pPr>
            <a:r>
              <a:rPr lang="de-DE" dirty="0"/>
              <a:t>Festsetzung eines Höchst- und Mindestsatzes</a:t>
            </a:r>
          </a:p>
          <a:p>
            <a:pPr lvl="1">
              <a:buFontTx/>
              <a:buChar char="-"/>
            </a:pPr>
            <a:r>
              <a:rPr lang="de-DE" dirty="0"/>
              <a:t>Wahrung der Bestimmtheit </a:t>
            </a:r>
          </a:p>
          <a:p>
            <a:pPr lvl="1">
              <a:buFontTx/>
              <a:buChar char="-"/>
            </a:pPr>
            <a:r>
              <a:rPr lang="de-DE" dirty="0"/>
              <a:t>HOAI-Normen in Formularverträgen als wirksame AGB</a:t>
            </a:r>
          </a:p>
          <a:p>
            <a:pPr lvl="1">
              <a:buFontTx/>
              <a:buChar char="-"/>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248</a:t>
            </a:fld>
            <a:endParaRPr lang="de-DE"/>
          </a:p>
        </p:txBody>
      </p:sp>
    </p:spTree>
    <p:extLst>
      <p:ext uri="{BB962C8B-B14F-4D97-AF65-F5344CB8AC3E}">
        <p14:creationId xmlns:p14="http://schemas.microsoft.com/office/powerpoint/2010/main" val="228770869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3.) Honorarvertrag für Architekten und Ingenieure (HOAI) - 4</a:t>
            </a:r>
          </a:p>
        </p:txBody>
      </p:sp>
      <p:sp>
        <p:nvSpPr>
          <p:cNvPr id="6" name="Inhaltsplatzhalter 5"/>
          <p:cNvSpPr>
            <a:spLocks noGrp="1"/>
          </p:cNvSpPr>
          <p:nvPr>
            <p:ph idx="1"/>
          </p:nvPr>
        </p:nvSpPr>
        <p:spPr/>
        <p:txBody>
          <a:bodyPr/>
          <a:lstStyle/>
          <a:p>
            <a:pPr marL="0" indent="0">
              <a:buNone/>
            </a:pPr>
            <a:r>
              <a:rPr lang="de-DE" dirty="0"/>
              <a:t>cc.) Anspruch durchsetzbar</a:t>
            </a:r>
          </a:p>
          <a:p>
            <a:pPr>
              <a:buFontTx/>
              <a:buChar char="-"/>
            </a:pPr>
            <a:r>
              <a:rPr lang="de-DE" dirty="0"/>
              <a:t>Vgl. Voraussetzungen BGB-Werkvertrag oder des jeweiligen zu Grunde liegenden Vertragsverhältnisses</a:t>
            </a:r>
          </a:p>
          <a:p>
            <a:pPr>
              <a:buFontTx/>
              <a:buChar char="-"/>
            </a:pPr>
            <a:r>
              <a:rPr lang="de-DE" dirty="0"/>
              <a:t>Beachte: HOAI stellt keine eigenen Anspruchsgrundlagen</a:t>
            </a:r>
          </a:p>
          <a:p>
            <a:pPr>
              <a:buFontTx/>
              <a:buChar char="-"/>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249</a:t>
            </a:fld>
            <a:endParaRPr lang="de-DE"/>
          </a:p>
        </p:txBody>
      </p:sp>
    </p:spTree>
    <p:extLst>
      <p:ext uri="{BB962C8B-B14F-4D97-AF65-F5344CB8AC3E}">
        <p14:creationId xmlns:p14="http://schemas.microsoft.com/office/powerpoint/2010/main" val="1974309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1439" y="1782450"/>
            <a:ext cx="10515600" cy="4214191"/>
          </a:xfrm>
          <a:solidFill>
            <a:schemeClr val="accent2">
              <a:lumMod val="20000"/>
              <a:lumOff val="80000"/>
            </a:schemeClr>
          </a:solidFill>
        </p:spPr>
        <p:txBody>
          <a:bodyPr>
            <a:normAutofit fontScale="90000"/>
          </a:bodyPr>
          <a:lstStyle/>
          <a:p>
            <a:pPr marL="1076325" lvl="0" indent="-1076325"/>
            <a:r>
              <a:rPr lang="de-DE" sz="3200" b="1" dirty="0"/>
              <a:t>Exkurs: Zeitstrahl: Anbahnung / Abschluss / Vollzug (Herstellung, Errichtung) / Fertigstellung / Abnahme / Sachmängelhaftung</a:t>
            </a:r>
            <a:br>
              <a:rPr lang="de-DE" sz="3200" b="1" dirty="0"/>
            </a:br>
            <a:br>
              <a:rPr lang="de-DE" sz="3200" b="1" dirty="0"/>
            </a:br>
            <a:r>
              <a:rPr lang="de-DE" sz="3200" b="1" dirty="0"/>
              <a:t>Grundlagen: Abnahmebegriffe </a:t>
            </a:r>
            <a:br>
              <a:rPr lang="de-DE" sz="3200" dirty="0"/>
            </a:br>
            <a:r>
              <a:rPr lang="de-DE" sz="3200" b="1" dirty="0"/>
              <a:t> </a:t>
            </a:r>
            <a:br>
              <a:rPr lang="de-DE" sz="3200" dirty="0"/>
            </a:br>
            <a:r>
              <a:rPr lang="de-DE" sz="3200" dirty="0"/>
              <a:t>Rechtsgeschäftliche Abnahme</a:t>
            </a:r>
            <a:br>
              <a:rPr lang="de-DE" sz="3200" dirty="0"/>
            </a:br>
            <a:r>
              <a:rPr lang="de-DE" sz="3200" dirty="0"/>
              <a:t>Technische Abnahme</a:t>
            </a:r>
            <a:br>
              <a:rPr lang="de-DE" sz="3200" dirty="0"/>
            </a:br>
            <a:r>
              <a:rPr lang="de-DE" sz="3200" dirty="0"/>
              <a:t>Behördliche Abnahmen</a:t>
            </a:r>
            <a:br>
              <a:rPr lang="de-DE" sz="3200" dirty="0"/>
            </a:br>
            <a:r>
              <a:rPr lang="de-DE" sz="3200" dirty="0"/>
              <a:t>Teilabnahme / Vollabnahme</a:t>
            </a:r>
            <a:endParaRPr lang="de-DE" sz="32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25</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Die Abnahme im Werkvertrag I</a:t>
            </a:r>
          </a:p>
        </p:txBody>
      </p:sp>
    </p:spTree>
    <p:extLst>
      <p:ext uri="{BB962C8B-B14F-4D97-AF65-F5344CB8AC3E}">
        <p14:creationId xmlns:p14="http://schemas.microsoft.com/office/powerpoint/2010/main" val="45584939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4.) Abnahme und Verjährung</a:t>
            </a:r>
          </a:p>
        </p:txBody>
      </p:sp>
      <p:sp>
        <p:nvSpPr>
          <p:cNvPr id="6" name="Inhaltsplatzhalter 5"/>
          <p:cNvSpPr>
            <a:spLocks noGrp="1"/>
          </p:cNvSpPr>
          <p:nvPr>
            <p:ph idx="1"/>
          </p:nvPr>
        </p:nvSpPr>
        <p:spPr/>
        <p:txBody>
          <a:bodyPr>
            <a:normAutofit/>
          </a:bodyPr>
          <a:lstStyle/>
          <a:p>
            <a:pPr>
              <a:buFontTx/>
              <a:buChar char="-"/>
            </a:pPr>
            <a:r>
              <a:rPr lang="de-DE" dirty="0"/>
              <a:t>Die Abnahme des Werkes gem. § 640 BGB ist für alle Vertragsarten </a:t>
            </a:r>
            <a:r>
              <a:rPr lang="de-DE" b="1" u="sng" dirty="0"/>
              <a:t>unbedingte Voraussetzung </a:t>
            </a:r>
            <a:r>
              <a:rPr lang="de-DE" dirty="0"/>
              <a:t>für den Fälligkeitsanspruch</a:t>
            </a:r>
          </a:p>
          <a:p>
            <a:pPr lvl="1">
              <a:buFontTx/>
              <a:buChar char="-"/>
            </a:pPr>
            <a:r>
              <a:rPr lang="de-DE" dirty="0"/>
              <a:t>Prüfungsort: - Anspruch entstanden</a:t>
            </a:r>
          </a:p>
          <a:p>
            <a:pPr>
              <a:buFontTx/>
              <a:buChar char="-"/>
            </a:pPr>
            <a:r>
              <a:rPr lang="de-DE" dirty="0"/>
              <a:t>Verjährung:</a:t>
            </a:r>
          </a:p>
          <a:p>
            <a:pPr lvl="2">
              <a:buFontTx/>
              <a:buChar char="-"/>
            </a:pPr>
            <a:r>
              <a:rPr lang="de-DE" dirty="0"/>
              <a:t>BGB-Vertrag: Beginn mit Abnahme (allg. Verjährungsregeln)</a:t>
            </a:r>
          </a:p>
          <a:p>
            <a:pPr lvl="2">
              <a:buFontTx/>
              <a:buChar char="-"/>
            </a:pPr>
            <a:r>
              <a:rPr lang="de-DE" dirty="0"/>
              <a:t>VOB-Bauvertrag: Abnahme + Schlussrechnung und Ablauf der Prüffrist</a:t>
            </a:r>
          </a:p>
          <a:p>
            <a:pPr lvl="2">
              <a:buFontTx/>
              <a:buChar char="-"/>
            </a:pPr>
            <a:r>
              <a:rPr lang="de-DE" dirty="0"/>
              <a:t>Honorarvertrag: Abnahme + Schlussrechnung und Ablauf der Prüffrist</a:t>
            </a:r>
          </a:p>
          <a:p>
            <a:pPr>
              <a:buFontTx/>
              <a:buChar char="-"/>
            </a:pPr>
            <a:endParaRPr lang="de-DE" dirty="0"/>
          </a:p>
          <a:p>
            <a:pPr>
              <a:buFontTx/>
              <a:buChar char="-"/>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250</a:t>
            </a:fld>
            <a:endParaRPr lang="de-DE"/>
          </a:p>
        </p:txBody>
      </p:sp>
    </p:spTree>
    <p:extLst>
      <p:ext uri="{BB962C8B-B14F-4D97-AF65-F5344CB8AC3E}">
        <p14:creationId xmlns:p14="http://schemas.microsoft.com/office/powerpoint/2010/main" val="130800833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Beklagtenstation - 1</a:t>
            </a:r>
          </a:p>
        </p:txBody>
      </p:sp>
      <p:sp>
        <p:nvSpPr>
          <p:cNvPr id="6" name="Inhaltsplatzhalter 5"/>
          <p:cNvSpPr>
            <a:spLocks noGrp="1"/>
          </p:cNvSpPr>
          <p:nvPr>
            <p:ph idx="1"/>
          </p:nvPr>
        </p:nvSpPr>
        <p:spPr/>
        <p:txBody>
          <a:bodyPr>
            <a:normAutofit/>
          </a:bodyPr>
          <a:lstStyle/>
          <a:p>
            <a:r>
              <a:rPr lang="de-DE" dirty="0"/>
              <a:t>Ausgangspunkt wie bei Kläger: Vorbringen der Beklagten Partei muss geeignet und schlüssig vorgetragen werden</a:t>
            </a:r>
          </a:p>
          <a:p>
            <a:r>
              <a:rPr lang="de-DE" dirty="0"/>
              <a:t>Inhalt des Vortrags: unstreitiges und streitiges</a:t>
            </a:r>
          </a:p>
          <a:p>
            <a:r>
              <a:rPr lang="de-DE" dirty="0"/>
              <a:t>Ziel des Beklagtenvortrages: Darlegung eines unbegründeten Klageanspruches (</a:t>
            </a:r>
            <a:r>
              <a:rPr lang="de-DE" dirty="0" err="1"/>
              <a:t>Erheblichkeitsprüfung</a:t>
            </a:r>
            <a:r>
              <a:rPr lang="de-DE" dirty="0"/>
              <a:t>)</a:t>
            </a:r>
          </a:p>
          <a:p>
            <a:pPr marL="914400" lvl="2" indent="0">
              <a:buNone/>
            </a:pPr>
            <a:endParaRPr lang="de-DE" dirty="0"/>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251</a:t>
            </a:fld>
            <a:endParaRPr lang="de-DE"/>
          </a:p>
        </p:txBody>
      </p:sp>
    </p:spTree>
    <p:extLst>
      <p:ext uri="{BB962C8B-B14F-4D97-AF65-F5344CB8AC3E}">
        <p14:creationId xmlns:p14="http://schemas.microsoft.com/office/powerpoint/2010/main" val="358804094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Beklagtenstation - 2</a:t>
            </a:r>
          </a:p>
        </p:txBody>
      </p:sp>
      <p:sp>
        <p:nvSpPr>
          <p:cNvPr id="6" name="Inhaltsplatzhalter 5"/>
          <p:cNvSpPr>
            <a:spLocks noGrp="1"/>
          </p:cNvSpPr>
          <p:nvPr>
            <p:ph idx="1"/>
          </p:nvPr>
        </p:nvSpPr>
        <p:spPr/>
        <p:txBody>
          <a:bodyPr>
            <a:normAutofit/>
          </a:bodyPr>
          <a:lstStyle/>
          <a:p>
            <a:pPr marL="0" indent="0">
              <a:buNone/>
            </a:pPr>
            <a:r>
              <a:rPr lang="de-DE" dirty="0"/>
              <a:t>1.) Anspruch nicht entstanden</a:t>
            </a:r>
          </a:p>
          <a:p>
            <a:r>
              <a:rPr lang="de-DE" dirty="0"/>
              <a:t>Bestreiten anspruchsbegründender Tatsachen</a:t>
            </a:r>
          </a:p>
          <a:p>
            <a:r>
              <a:rPr lang="de-DE" dirty="0"/>
              <a:t>Behaupten rechtshindernder Tatsachen</a:t>
            </a:r>
          </a:p>
          <a:p>
            <a:r>
              <a:rPr lang="de-DE" dirty="0"/>
              <a:t>a.) BGB-Werkvertrag:</a:t>
            </a:r>
          </a:p>
          <a:p>
            <a:r>
              <a:rPr lang="de-DE" dirty="0"/>
              <a:t>-vergleiche Stichpunkte unter Anspruch erloschen/Anspruch durchsetzbar bei Klägerstation</a:t>
            </a:r>
          </a:p>
          <a:p>
            <a:r>
              <a:rPr lang="de-DE" dirty="0"/>
              <a:t>-Beispiele: Nicht Erfüllung der Pflichten des Unternehmers, Nacherfüllung gem. §§ 634 Nr. 1,635 BGB, Aufwendungsersatz gem. §§634 Nr. 2,637 BGB usw.</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252</a:t>
            </a:fld>
            <a:endParaRPr lang="de-DE"/>
          </a:p>
        </p:txBody>
      </p:sp>
    </p:spTree>
    <p:extLst>
      <p:ext uri="{BB962C8B-B14F-4D97-AF65-F5344CB8AC3E}">
        <p14:creationId xmlns:p14="http://schemas.microsoft.com/office/powerpoint/2010/main" val="35773945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Beklagtenstation - 3</a:t>
            </a:r>
          </a:p>
        </p:txBody>
      </p:sp>
      <p:sp>
        <p:nvSpPr>
          <p:cNvPr id="6" name="Inhaltsplatzhalter 5"/>
          <p:cNvSpPr>
            <a:spLocks noGrp="1"/>
          </p:cNvSpPr>
          <p:nvPr>
            <p:ph idx="1"/>
          </p:nvPr>
        </p:nvSpPr>
        <p:spPr/>
        <p:txBody>
          <a:bodyPr>
            <a:normAutofit/>
          </a:bodyPr>
          <a:lstStyle/>
          <a:p>
            <a:r>
              <a:rPr lang="de-DE" dirty="0"/>
              <a:t>b.) VOB-Werkvertrag</a:t>
            </a:r>
          </a:p>
          <a:p>
            <a:r>
              <a:rPr lang="de-DE" dirty="0"/>
              <a:t>-vgl. Voraussetzungen BGB-Werkvertrag</a:t>
            </a:r>
          </a:p>
          <a:p>
            <a:r>
              <a:rPr lang="de-DE" dirty="0"/>
              <a:t>-Beispiele: falsche Rechnungsstellung, Zurückbehaltungsrechts der Vergütung §§ 320,641 Abs. 3 BGB, Nacherfüllungspflicht § 13 Abs. 5 Nr. 1 VOB/B, §§ 634 Nr. 1,635 BGB usw.</a:t>
            </a:r>
          </a:p>
          <a:p>
            <a:r>
              <a:rPr lang="de-DE" dirty="0"/>
              <a:t>c.) Honorarvertrag: Vgl. Voraussetzungen Honorarvertrag oben </a:t>
            </a:r>
          </a:p>
          <a:p>
            <a:r>
              <a:rPr lang="de-DE" dirty="0"/>
              <a:t>Beachte: HOAI stellt keine eigenen Anspruchsgrundlagen</a:t>
            </a:r>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253</a:t>
            </a:fld>
            <a:endParaRPr lang="de-DE"/>
          </a:p>
        </p:txBody>
      </p:sp>
    </p:spTree>
    <p:extLst>
      <p:ext uri="{BB962C8B-B14F-4D97-AF65-F5344CB8AC3E}">
        <p14:creationId xmlns:p14="http://schemas.microsoft.com/office/powerpoint/2010/main" val="280870911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 Beklagtenstation  - 4</a:t>
            </a:r>
          </a:p>
        </p:txBody>
      </p:sp>
      <p:sp>
        <p:nvSpPr>
          <p:cNvPr id="6" name="Inhaltsplatzhalter 5"/>
          <p:cNvSpPr>
            <a:spLocks noGrp="1"/>
          </p:cNvSpPr>
          <p:nvPr>
            <p:ph idx="1"/>
          </p:nvPr>
        </p:nvSpPr>
        <p:spPr/>
        <p:txBody>
          <a:bodyPr>
            <a:normAutofit/>
          </a:bodyPr>
          <a:lstStyle/>
          <a:p>
            <a:r>
              <a:rPr lang="de-DE" dirty="0"/>
              <a:t>Merke: des einen Freud ist des anderen Leid</a:t>
            </a:r>
          </a:p>
          <a:p>
            <a:r>
              <a:rPr lang="de-DE" dirty="0"/>
              <a:t>Einreden und Einwendungen, die unter den Punkten Anspruch erloschen/durchsetzbar in der Klägerstation aufgeführt sind und von der Klägerseite verständlicherweise verneint werden, können die Argumentationsgrundlage der beklagten Partei darstellen</a:t>
            </a:r>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254</a:t>
            </a:fld>
            <a:endParaRPr lang="de-DE"/>
          </a:p>
        </p:txBody>
      </p:sp>
    </p:spTree>
    <p:extLst>
      <p:ext uri="{BB962C8B-B14F-4D97-AF65-F5344CB8AC3E}">
        <p14:creationId xmlns:p14="http://schemas.microsoft.com/office/powerpoint/2010/main" val="346510293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III.) Beweisstation - 1</a:t>
            </a:r>
          </a:p>
        </p:txBody>
      </p:sp>
      <p:sp>
        <p:nvSpPr>
          <p:cNvPr id="6" name="Inhaltsplatzhalter 5"/>
          <p:cNvSpPr>
            <a:spLocks noGrp="1"/>
          </p:cNvSpPr>
          <p:nvPr>
            <p:ph idx="1"/>
          </p:nvPr>
        </p:nvSpPr>
        <p:spPr/>
        <p:txBody>
          <a:bodyPr>
            <a:normAutofit/>
          </a:bodyPr>
          <a:lstStyle/>
          <a:p>
            <a:r>
              <a:rPr lang="de-DE" dirty="0"/>
              <a:t>Grundlage: Klageantrag schlüssig, Beklagtenvortrag erheblich</a:t>
            </a:r>
          </a:p>
          <a:p>
            <a:r>
              <a:rPr lang="de-DE" dirty="0"/>
              <a:t>Folge: umstrittene, entscheidungserhebliche Tatsachen sind beweisbedürftig</a:t>
            </a:r>
          </a:p>
          <a:p>
            <a:pPr lvl="1"/>
            <a:r>
              <a:rPr lang="de-DE" dirty="0"/>
              <a:t>Ausnahmen: offenkundige Tatsachen § 291 BGB, gesetzliche Vermutung § 292 BGB, aufgrund Anscheinsbeweises feststehende Tatsachen</a:t>
            </a:r>
          </a:p>
          <a:p>
            <a:r>
              <a:rPr lang="de-DE" dirty="0"/>
              <a:t>Beweiswürdigung - Entscheidung für Kläger- oder Beklagtenseite, je nach Ergebnis</a:t>
            </a:r>
          </a:p>
          <a:p>
            <a:r>
              <a:rPr lang="de-DE" dirty="0"/>
              <a:t>Beweislastverteilung bei non-</a:t>
            </a:r>
            <a:r>
              <a:rPr lang="de-DE" dirty="0" err="1"/>
              <a:t>liquet</a:t>
            </a:r>
            <a:r>
              <a:rPr lang="de-DE" dirty="0"/>
              <a:t>-Fällen</a:t>
            </a:r>
          </a:p>
          <a:p>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255</a:t>
            </a:fld>
            <a:endParaRPr lang="de-DE"/>
          </a:p>
        </p:txBody>
      </p:sp>
    </p:spTree>
    <p:extLst>
      <p:ext uri="{BB962C8B-B14F-4D97-AF65-F5344CB8AC3E}">
        <p14:creationId xmlns:p14="http://schemas.microsoft.com/office/powerpoint/2010/main" val="150683882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IV.) </a:t>
            </a:r>
            <a:r>
              <a:rPr lang="de-DE" dirty="0" err="1"/>
              <a:t>Tenorierung</a:t>
            </a:r>
            <a:r>
              <a:rPr lang="de-DE" dirty="0"/>
              <a:t>	</a:t>
            </a:r>
          </a:p>
        </p:txBody>
      </p:sp>
      <p:sp>
        <p:nvSpPr>
          <p:cNvPr id="6" name="Inhaltsplatzhalter 5"/>
          <p:cNvSpPr>
            <a:spLocks noGrp="1"/>
          </p:cNvSpPr>
          <p:nvPr>
            <p:ph idx="1"/>
          </p:nvPr>
        </p:nvSpPr>
        <p:spPr/>
        <p:txBody>
          <a:bodyPr>
            <a:normAutofit/>
          </a:bodyPr>
          <a:lstStyle/>
          <a:p>
            <a:pPr marL="0" indent="0">
              <a:buNone/>
            </a:pPr>
            <a:r>
              <a:rPr lang="de-DE" dirty="0"/>
              <a:t>1.) Endurteil unter Berücksichtigung aller Beweise und Parteivorbringen</a:t>
            </a:r>
          </a:p>
          <a:p>
            <a:pPr marL="0" indent="0">
              <a:buNone/>
            </a:pPr>
            <a:endParaRPr lang="de-DE" dirty="0"/>
          </a:p>
        </p:txBody>
      </p:sp>
      <p:sp>
        <p:nvSpPr>
          <p:cNvPr id="3" name="Fußzeilenplatzhalter 2"/>
          <p:cNvSpPr>
            <a:spLocks noGrp="1"/>
          </p:cNvSpPr>
          <p:nvPr>
            <p:ph type="ftr" sz="quarter" idx="11"/>
          </p:nvPr>
        </p:nvSpPr>
        <p:spPr/>
        <p:txBody>
          <a:bodyPr/>
          <a:lstStyle/>
          <a:p>
            <a:r>
              <a:rPr lang="de-DE"/>
              <a:t>Copyright RA Gerald Süchting, Berlin</a:t>
            </a:r>
          </a:p>
        </p:txBody>
      </p:sp>
      <p:sp>
        <p:nvSpPr>
          <p:cNvPr id="4" name="Foliennummernplatzhalter 3"/>
          <p:cNvSpPr>
            <a:spLocks noGrp="1"/>
          </p:cNvSpPr>
          <p:nvPr>
            <p:ph type="sldNum" sz="quarter" idx="12"/>
          </p:nvPr>
        </p:nvSpPr>
        <p:spPr/>
        <p:txBody>
          <a:bodyPr/>
          <a:lstStyle/>
          <a:p>
            <a:fld id="{4396F751-E4A1-47A1-80D3-B71F4B343170}" type="slidenum">
              <a:rPr lang="de-DE" smtClean="0"/>
              <a:t>256</a:t>
            </a:fld>
            <a:endParaRPr lang="de-DE"/>
          </a:p>
        </p:txBody>
      </p:sp>
    </p:spTree>
    <p:extLst>
      <p:ext uri="{BB962C8B-B14F-4D97-AF65-F5344CB8AC3E}">
        <p14:creationId xmlns:p14="http://schemas.microsoft.com/office/powerpoint/2010/main" val="99694734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3189007"/>
            <a:ext cx="10515600" cy="1325563"/>
          </a:xfrm>
        </p:spPr>
        <p:txBody>
          <a:bodyPr>
            <a:normAutofit/>
          </a:bodyPr>
          <a:lstStyle/>
          <a:p>
            <a:pPr marL="896938" indent="-896938"/>
            <a:r>
              <a:rPr lang="de-DE" sz="3200" dirty="0"/>
              <a:t>VI.3	Das selbständige Beweisverfahren</a:t>
            </a:r>
          </a:p>
        </p:txBody>
      </p:sp>
      <p:sp>
        <p:nvSpPr>
          <p:cNvPr id="3" name="Foliennummernplatzhalter 2"/>
          <p:cNvSpPr>
            <a:spLocks noGrp="1"/>
          </p:cNvSpPr>
          <p:nvPr>
            <p:ph type="sldNum" sz="quarter" idx="12"/>
          </p:nvPr>
        </p:nvSpPr>
        <p:spPr/>
        <p:txBody>
          <a:bodyPr/>
          <a:lstStyle/>
          <a:p>
            <a:fld id="{4396F751-E4A1-47A1-80D3-B71F4B343170}" type="slidenum">
              <a:rPr lang="de-DE" smtClean="0"/>
              <a:t>257</a:t>
            </a:fld>
            <a:endParaRPr lang="de-DE"/>
          </a:p>
        </p:txBody>
      </p:sp>
      <p:sp>
        <p:nvSpPr>
          <p:cNvPr id="4" name="Fußzeilenplatzhalter 3"/>
          <p:cNvSpPr>
            <a:spLocks noGrp="1"/>
          </p:cNvSpPr>
          <p:nvPr>
            <p:ph type="ftr" sz="quarter" idx="11"/>
          </p:nvPr>
        </p:nvSpPr>
        <p:spPr/>
        <p:txBody>
          <a:bodyPr/>
          <a:lstStyle/>
          <a:p>
            <a:r>
              <a:rPr lang="de-DE" dirty="0"/>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34277911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3189007"/>
            <a:ext cx="10515600" cy="1325563"/>
          </a:xfrm>
        </p:spPr>
        <p:txBody>
          <a:bodyPr>
            <a:normAutofit/>
          </a:bodyPr>
          <a:lstStyle/>
          <a:p>
            <a:pPr marL="896938" indent="-896938"/>
            <a:r>
              <a:rPr lang="de-DE" sz="3200" dirty="0"/>
              <a:t>VII.	Aktuelle Rechtsprechung zum Bauvertrag</a:t>
            </a:r>
          </a:p>
        </p:txBody>
      </p:sp>
      <p:sp>
        <p:nvSpPr>
          <p:cNvPr id="3" name="Foliennummernplatzhalter 2"/>
          <p:cNvSpPr>
            <a:spLocks noGrp="1"/>
          </p:cNvSpPr>
          <p:nvPr>
            <p:ph type="sldNum" sz="quarter" idx="12"/>
          </p:nvPr>
        </p:nvSpPr>
        <p:spPr/>
        <p:txBody>
          <a:bodyPr/>
          <a:lstStyle/>
          <a:p>
            <a:fld id="{4396F751-E4A1-47A1-80D3-B71F4B343170}" type="slidenum">
              <a:rPr lang="de-DE" smtClean="0"/>
              <a:t>258</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937914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1918252"/>
            <a:ext cx="10515600" cy="4214191"/>
          </a:xfrm>
          <a:solidFill>
            <a:schemeClr val="accent2">
              <a:lumMod val="20000"/>
              <a:lumOff val="80000"/>
            </a:schemeClr>
          </a:solidFill>
        </p:spPr>
        <p:txBody>
          <a:bodyPr>
            <a:normAutofit fontScale="90000"/>
          </a:bodyPr>
          <a:lstStyle/>
          <a:p>
            <a:pPr lvl="0"/>
            <a:r>
              <a:rPr lang="de-DE" sz="3600" b="1" dirty="0"/>
              <a:t>Rechtsfolgen der Abnahme</a:t>
            </a:r>
            <a:br>
              <a:rPr lang="de-DE" sz="3600" dirty="0"/>
            </a:br>
            <a:r>
              <a:rPr lang="de-DE" sz="3600" b="1" dirty="0"/>
              <a:t> </a:t>
            </a:r>
            <a:br>
              <a:rPr lang="de-DE" sz="3600" dirty="0"/>
            </a:br>
            <a:r>
              <a:rPr lang="de-DE" sz="3600" dirty="0"/>
              <a:t>Fälligkeit der Vergütung</a:t>
            </a:r>
            <a:br>
              <a:rPr lang="de-DE" sz="3600" dirty="0"/>
            </a:br>
            <a:r>
              <a:rPr lang="de-DE" sz="3600" dirty="0"/>
              <a:t>Erlöschen des Erfüllungsanspruchs des Auftraggebers</a:t>
            </a:r>
            <a:br>
              <a:rPr lang="de-DE" sz="3600" dirty="0"/>
            </a:br>
            <a:r>
              <a:rPr lang="de-DE" sz="3600" dirty="0"/>
              <a:t>Übergang der Gefahr auf den Auftraggeber</a:t>
            </a:r>
            <a:br>
              <a:rPr lang="de-DE" sz="3600" dirty="0"/>
            </a:br>
            <a:r>
              <a:rPr lang="de-DE" sz="3600" dirty="0"/>
              <a:t>Umkehrung der Beweislast für Mängelansprüche</a:t>
            </a:r>
            <a:br>
              <a:rPr lang="de-DE" sz="3600" dirty="0"/>
            </a:br>
            <a:r>
              <a:rPr lang="de-DE" sz="3600" dirty="0"/>
              <a:t>Beginn der Mängelhaftung (Nacherfüllungsphase)</a:t>
            </a:r>
            <a:br>
              <a:rPr lang="de-DE" sz="3600" dirty="0"/>
            </a:br>
            <a:r>
              <a:rPr lang="de-DE" sz="3600" dirty="0"/>
              <a:t>Rechtsverlust (nicht vorbehaltene Mängelansprüche) </a:t>
            </a:r>
            <a:br>
              <a:rPr lang="de-DE" dirty="0"/>
            </a:br>
            <a:endParaRPr lang="de-DE" sz="20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26</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Die Abnahme im Werkvertrag II</a:t>
            </a:r>
          </a:p>
        </p:txBody>
      </p:sp>
    </p:spTree>
    <p:extLst>
      <p:ext uri="{BB962C8B-B14F-4D97-AF65-F5344CB8AC3E}">
        <p14:creationId xmlns:p14="http://schemas.microsoft.com/office/powerpoint/2010/main" val="3124197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6B3C1-06C6-4785-9C6D-95DCEC44AFCE}"/>
              </a:ext>
            </a:extLst>
          </p:cNvPr>
          <p:cNvSpPr>
            <a:spLocks noGrp="1"/>
          </p:cNvSpPr>
          <p:nvPr>
            <p:ph type="title"/>
          </p:nvPr>
        </p:nvSpPr>
        <p:spPr>
          <a:xfrm>
            <a:off x="838200" y="365125"/>
            <a:ext cx="10515600" cy="1463675"/>
          </a:xfrm>
        </p:spPr>
        <p:txBody>
          <a:bodyPr>
            <a:normAutofit fontScale="90000"/>
          </a:bodyPr>
          <a:lstStyle/>
          <a:p>
            <a:r>
              <a:rPr lang="de-DE" dirty="0"/>
              <a:t>Grundsätzlich keine Mängelrechte vor der Abnahme - </a:t>
            </a:r>
            <a:r>
              <a:rPr lang="de-DE" u="sng" dirty="0"/>
              <a:t>aber</a:t>
            </a:r>
            <a:r>
              <a:rPr lang="de-DE" dirty="0"/>
              <a:t>: Die drei Entscheidungen des BGH vom 19.01.2017</a:t>
            </a:r>
          </a:p>
        </p:txBody>
      </p:sp>
      <p:sp>
        <p:nvSpPr>
          <p:cNvPr id="3" name="Fußzeilenplatzhalter 2">
            <a:extLst>
              <a:ext uri="{FF2B5EF4-FFF2-40B4-BE49-F238E27FC236}">
                <a16:creationId xmlns:a16="http://schemas.microsoft.com/office/drawing/2014/main" id="{5F177B5B-C835-4731-A9F9-B778EAB08238}"/>
              </a:ext>
            </a:extLst>
          </p:cNvPr>
          <p:cNvSpPr>
            <a:spLocks noGrp="1"/>
          </p:cNvSpPr>
          <p:nvPr>
            <p:ph type="ftr" sz="quarter" idx="11"/>
          </p:nvPr>
        </p:nvSpPr>
        <p:spPr/>
        <p:txBody>
          <a:bodyPr/>
          <a:lstStyle/>
          <a:p>
            <a:r>
              <a:rPr lang="de-DE"/>
              <a:t>Copyright RA Gerald Süchting, Berlin</a:t>
            </a:r>
          </a:p>
        </p:txBody>
      </p:sp>
      <p:sp>
        <p:nvSpPr>
          <p:cNvPr id="4" name="Foliennummernplatzhalter 3">
            <a:extLst>
              <a:ext uri="{FF2B5EF4-FFF2-40B4-BE49-F238E27FC236}">
                <a16:creationId xmlns:a16="http://schemas.microsoft.com/office/drawing/2014/main" id="{93E32E44-E99E-4AD9-BA18-F75F1E088067}"/>
              </a:ext>
            </a:extLst>
          </p:cNvPr>
          <p:cNvSpPr>
            <a:spLocks noGrp="1"/>
          </p:cNvSpPr>
          <p:nvPr>
            <p:ph type="sldNum" sz="quarter" idx="12"/>
          </p:nvPr>
        </p:nvSpPr>
        <p:spPr/>
        <p:txBody>
          <a:bodyPr/>
          <a:lstStyle/>
          <a:p>
            <a:fld id="{4396F751-E4A1-47A1-80D3-B71F4B343170}" type="slidenum">
              <a:rPr lang="de-DE" smtClean="0"/>
              <a:t>27</a:t>
            </a:fld>
            <a:endParaRPr lang="de-DE"/>
          </a:p>
        </p:txBody>
      </p:sp>
      <p:graphicFrame>
        <p:nvGraphicFramePr>
          <p:cNvPr id="5" name="Objekt 4">
            <a:extLst>
              <a:ext uri="{FF2B5EF4-FFF2-40B4-BE49-F238E27FC236}">
                <a16:creationId xmlns:a16="http://schemas.microsoft.com/office/drawing/2014/main" id="{7F05CAED-0CC1-4036-B229-53C8442B1C19}"/>
              </a:ext>
            </a:extLst>
          </p:cNvPr>
          <p:cNvGraphicFramePr>
            <a:graphicFrameLocks noChangeAspect="1"/>
          </p:cNvGraphicFramePr>
          <p:nvPr>
            <p:extLst>
              <p:ext uri="{D42A27DB-BD31-4B8C-83A1-F6EECF244321}">
                <p14:modId xmlns:p14="http://schemas.microsoft.com/office/powerpoint/2010/main" val="3632434702"/>
              </p:ext>
            </p:extLst>
          </p:nvPr>
        </p:nvGraphicFramePr>
        <p:xfrm>
          <a:off x="1155471" y="1978917"/>
          <a:ext cx="2049575" cy="2900165"/>
        </p:xfrm>
        <a:graphic>
          <a:graphicData uri="http://schemas.openxmlformats.org/presentationml/2006/ole">
            <mc:AlternateContent xmlns:mc="http://schemas.openxmlformats.org/markup-compatibility/2006">
              <mc:Choice xmlns:v="urn:schemas-microsoft-com:vml" Requires="v">
                <p:oleObj spid="_x0000_s22566" name="Acrobat Document" r:id="rId3" imgW="5667480" imgH="8020080" progId="AcroExch.Document.DC">
                  <p:embed/>
                </p:oleObj>
              </mc:Choice>
              <mc:Fallback>
                <p:oleObj name="Acrobat Document" r:id="rId3" imgW="5667480" imgH="8020080" progId="AcroExch.Document.DC">
                  <p:embed/>
                  <p:pic>
                    <p:nvPicPr>
                      <p:cNvPr id="0" name=""/>
                      <p:cNvPicPr/>
                      <p:nvPr/>
                    </p:nvPicPr>
                    <p:blipFill>
                      <a:blip r:embed="rId4"/>
                      <a:stretch>
                        <a:fillRect/>
                      </a:stretch>
                    </p:blipFill>
                    <p:spPr>
                      <a:xfrm>
                        <a:off x="1155471" y="1978917"/>
                        <a:ext cx="2049575" cy="2900165"/>
                      </a:xfrm>
                      <a:prstGeom prst="rect">
                        <a:avLst/>
                      </a:prstGeom>
                      <a:solidFill>
                        <a:schemeClr val="accent2"/>
                      </a:solidFill>
                    </p:spPr>
                  </p:pic>
                </p:oleObj>
              </mc:Fallback>
            </mc:AlternateContent>
          </a:graphicData>
        </a:graphic>
      </p:graphicFrame>
      <p:graphicFrame>
        <p:nvGraphicFramePr>
          <p:cNvPr id="6" name="Objekt 5">
            <a:extLst>
              <a:ext uri="{FF2B5EF4-FFF2-40B4-BE49-F238E27FC236}">
                <a16:creationId xmlns:a16="http://schemas.microsoft.com/office/drawing/2014/main" id="{D4A20AC2-68E6-4D5D-B7D0-9353F4AC4680}"/>
              </a:ext>
            </a:extLst>
          </p:cNvPr>
          <p:cNvGraphicFramePr>
            <a:graphicFrameLocks noChangeAspect="1"/>
          </p:cNvGraphicFramePr>
          <p:nvPr>
            <p:extLst>
              <p:ext uri="{D42A27DB-BD31-4B8C-83A1-F6EECF244321}">
                <p14:modId xmlns:p14="http://schemas.microsoft.com/office/powerpoint/2010/main" val="1294552448"/>
              </p:ext>
            </p:extLst>
          </p:nvPr>
        </p:nvGraphicFramePr>
        <p:xfrm>
          <a:off x="5071212" y="1978917"/>
          <a:ext cx="2049575" cy="2900165"/>
        </p:xfrm>
        <a:graphic>
          <a:graphicData uri="http://schemas.openxmlformats.org/presentationml/2006/ole">
            <mc:AlternateContent xmlns:mc="http://schemas.openxmlformats.org/markup-compatibility/2006">
              <mc:Choice xmlns:v="urn:schemas-microsoft-com:vml" Requires="v">
                <p:oleObj spid="_x0000_s22567" name="Acrobat Document" r:id="rId5" imgW="5667480" imgH="8020080" progId="AcroExch.Document.DC">
                  <p:embed/>
                </p:oleObj>
              </mc:Choice>
              <mc:Fallback>
                <p:oleObj name="Acrobat Document" r:id="rId5" imgW="5667480" imgH="8020080" progId="AcroExch.Document.DC">
                  <p:embed/>
                  <p:pic>
                    <p:nvPicPr>
                      <p:cNvPr id="0" name=""/>
                      <p:cNvPicPr/>
                      <p:nvPr/>
                    </p:nvPicPr>
                    <p:blipFill>
                      <a:blip r:embed="rId6"/>
                      <a:stretch>
                        <a:fillRect/>
                      </a:stretch>
                    </p:blipFill>
                    <p:spPr>
                      <a:xfrm>
                        <a:off x="5071212" y="1978917"/>
                        <a:ext cx="2049575" cy="2900165"/>
                      </a:xfrm>
                      <a:prstGeom prst="rect">
                        <a:avLst/>
                      </a:prstGeom>
                      <a:solidFill>
                        <a:schemeClr val="accent2"/>
                      </a:solidFill>
                    </p:spPr>
                  </p:pic>
                </p:oleObj>
              </mc:Fallback>
            </mc:AlternateContent>
          </a:graphicData>
        </a:graphic>
      </p:graphicFrame>
      <p:graphicFrame>
        <p:nvGraphicFramePr>
          <p:cNvPr id="7" name="Objekt 6">
            <a:extLst>
              <a:ext uri="{FF2B5EF4-FFF2-40B4-BE49-F238E27FC236}">
                <a16:creationId xmlns:a16="http://schemas.microsoft.com/office/drawing/2014/main" id="{4A1A2CA5-E172-49AD-9573-ACC14D3755FC}"/>
              </a:ext>
            </a:extLst>
          </p:cNvPr>
          <p:cNvGraphicFramePr>
            <a:graphicFrameLocks noChangeAspect="1"/>
          </p:cNvGraphicFramePr>
          <p:nvPr>
            <p:extLst>
              <p:ext uri="{D42A27DB-BD31-4B8C-83A1-F6EECF244321}">
                <p14:modId xmlns:p14="http://schemas.microsoft.com/office/powerpoint/2010/main" val="1829358315"/>
              </p:ext>
            </p:extLst>
          </p:nvPr>
        </p:nvGraphicFramePr>
        <p:xfrm>
          <a:off x="8986954" y="1978917"/>
          <a:ext cx="2049575" cy="2900165"/>
        </p:xfrm>
        <a:graphic>
          <a:graphicData uri="http://schemas.openxmlformats.org/presentationml/2006/ole">
            <mc:AlternateContent xmlns:mc="http://schemas.openxmlformats.org/markup-compatibility/2006">
              <mc:Choice xmlns:v="urn:schemas-microsoft-com:vml" Requires="v">
                <p:oleObj spid="_x0000_s22568" name="Acrobat Document" r:id="rId7" imgW="5667480" imgH="8020080" progId="AcroExch.Document.DC">
                  <p:embed/>
                </p:oleObj>
              </mc:Choice>
              <mc:Fallback>
                <p:oleObj name="Acrobat Document" r:id="rId7" imgW="5667480" imgH="8020080" progId="AcroExch.Document.DC">
                  <p:embed/>
                  <p:pic>
                    <p:nvPicPr>
                      <p:cNvPr id="0" name=""/>
                      <p:cNvPicPr/>
                      <p:nvPr/>
                    </p:nvPicPr>
                    <p:blipFill>
                      <a:blip r:embed="rId8"/>
                      <a:stretch>
                        <a:fillRect/>
                      </a:stretch>
                    </p:blipFill>
                    <p:spPr>
                      <a:xfrm>
                        <a:off x="8986954" y="1978917"/>
                        <a:ext cx="2049575" cy="2900165"/>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726412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1918252"/>
            <a:ext cx="10515600" cy="4214191"/>
          </a:xfrm>
          <a:solidFill>
            <a:schemeClr val="accent2">
              <a:lumMod val="20000"/>
              <a:lumOff val="80000"/>
            </a:schemeClr>
          </a:solidFill>
        </p:spPr>
        <p:txBody>
          <a:bodyPr>
            <a:normAutofit/>
          </a:bodyPr>
          <a:lstStyle/>
          <a:p>
            <a:pPr lvl="0"/>
            <a:r>
              <a:rPr lang="de-DE" sz="3200" b="1" dirty="0"/>
              <a:t>Formen der Abnahme</a:t>
            </a:r>
            <a:br>
              <a:rPr lang="de-DE" sz="3200" dirty="0"/>
            </a:br>
            <a:r>
              <a:rPr lang="de-DE" sz="3200" b="1" dirty="0"/>
              <a:t> </a:t>
            </a:r>
            <a:br>
              <a:rPr lang="de-DE" sz="3200" dirty="0"/>
            </a:br>
            <a:r>
              <a:rPr lang="de-DE" sz="3200" dirty="0"/>
              <a:t>Ausdrückliche Abnahme</a:t>
            </a:r>
            <a:br>
              <a:rPr lang="de-DE" sz="3200" dirty="0"/>
            </a:br>
            <a:r>
              <a:rPr lang="de-DE" sz="3200" dirty="0"/>
              <a:t>Förmliche Abnahme</a:t>
            </a:r>
            <a:br>
              <a:rPr lang="de-DE" sz="3200" dirty="0"/>
            </a:br>
            <a:r>
              <a:rPr lang="de-DE" sz="3200" dirty="0"/>
              <a:t>Konkludente Abnahme</a:t>
            </a:r>
            <a:br>
              <a:rPr lang="de-DE" sz="3200" dirty="0"/>
            </a:br>
            <a:r>
              <a:rPr lang="de-DE" sz="3200" dirty="0"/>
              <a:t>Fiktive Abnahme</a:t>
            </a:r>
            <a:br>
              <a:rPr lang="de-DE" dirty="0"/>
            </a:br>
            <a:endParaRPr lang="de-DE" sz="20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28</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Die Abnahme im Werkvertrag III</a:t>
            </a:r>
          </a:p>
        </p:txBody>
      </p:sp>
    </p:spTree>
    <p:extLst>
      <p:ext uri="{BB962C8B-B14F-4D97-AF65-F5344CB8AC3E}">
        <p14:creationId xmlns:p14="http://schemas.microsoft.com/office/powerpoint/2010/main" val="2982427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1918252"/>
            <a:ext cx="10515600" cy="4214191"/>
          </a:xfrm>
          <a:solidFill>
            <a:schemeClr val="accent2">
              <a:lumMod val="20000"/>
              <a:lumOff val="80000"/>
            </a:schemeClr>
          </a:solidFill>
        </p:spPr>
        <p:txBody>
          <a:bodyPr>
            <a:normAutofit/>
          </a:bodyPr>
          <a:lstStyle/>
          <a:p>
            <a:endParaRPr lang="de-DE" sz="20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29</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Die Abnahme im Werkvertrag IV</a:t>
            </a:r>
          </a:p>
        </p:txBody>
      </p:sp>
      <p:graphicFrame>
        <p:nvGraphicFramePr>
          <p:cNvPr id="7" name="Tabelle 6"/>
          <p:cNvGraphicFramePr>
            <a:graphicFrameLocks noGrp="1"/>
          </p:cNvGraphicFramePr>
          <p:nvPr>
            <p:extLst>
              <p:ext uri="{D42A27DB-BD31-4B8C-83A1-F6EECF244321}">
                <p14:modId xmlns:p14="http://schemas.microsoft.com/office/powerpoint/2010/main" val="713180521"/>
              </p:ext>
            </p:extLst>
          </p:nvPr>
        </p:nvGraphicFramePr>
        <p:xfrm>
          <a:off x="542365" y="1918251"/>
          <a:ext cx="10515599" cy="3552731"/>
        </p:xfrm>
        <a:graphic>
          <a:graphicData uri="http://schemas.openxmlformats.org/drawingml/2006/table">
            <a:tbl>
              <a:tblPr>
                <a:tableStyleId>{5C22544A-7EE6-4342-B048-85BDC9FD1C3A}</a:tableStyleId>
              </a:tblPr>
              <a:tblGrid>
                <a:gridCol w="3639301">
                  <a:extLst>
                    <a:ext uri="{9D8B030D-6E8A-4147-A177-3AD203B41FA5}">
                      <a16:colId xmlns:a16="http://schemas.microsoft.com/office/drawing/2014/main" val="1459097218"/>
                    </a:ext>
                  </a:extLst>
                </a:gridCol>
                <a:gridCol w="6876298">
                  <a:extLst>
                    <a:ext uri="{9D8B030D-6E8A-4147-A177-3AD203B41FA5}">
                      <a16:colId xmlns:a16="http://schemas.microsoft.com/office/drawing/2014/main" val="3632678644"/>
                    </a:ext>
                  </a:extLst>
                </a:gridCol>
              </a:tblGrid>
              <a:tr h="2752094">
                <a:tc>
                  <a:txBody>
                    <a:bodyPr/>
                    <a:lstStyle/>
                    <a:p>
                      <a:pPr>
                        <a:lnSpc>
                          <a:spcPct val="107000"/>
                        </a:lnSpc>
                        <a:spcAft>
                          <a:spcPts val="0"/>
                        </a:spcAft>
                      </a:pPr>
                      <a:r>
                        <a:rPr lang="de-DE" sz="2400" dirty="0">
                          <a:effectLst/>
                          <a:latin typeface="Arial" panose="020B0604020202020204" pitchFamily="34" charset="0"/>
                          <a:cs typeface="Arial" panose="020B0604020202020204" pitchFamily="34" charset="0"/>
                        </a:rPr>
                        <a:t>§ 640 Abs. 1 S. 1</a:t>
                      </a:r>
                    </a:p>
                    <a:p>
                      <a:pPr>
                        <a:lnSpc>
                          <a:spcPct val="107000"/>
                        </a:lnSpc>
                        <a:spcAft>
                          <a:spcPts val="0"/>
                        </a:spcAft>
                      </a:pPr>
                      <a:r>
                        <a:rPr lang="de-DE" sz="2400" dirty="0">
                          <a:effectLst/>
                          <a:latin typeface="Arial" panose="020B0604020202020204" pitchFamily="34" charset="0"/>
                          <a:cs typeface="Arial" panose="020B0604020202020204" pitchFamily="34" charset="0"/>
                        </a:rPr>
                        <a:t> </a:t>
                      </a:r>
                    </a:p>
                    <a:p>
                      <a:pPr>
                        <a:lnSpc>
                          <a:spcPct val="107000"/>
                        </a:lnSpc>
                        <a:spcAft>
                          <a:spcPts val="0"/>
                        </a:spcAft>
                      </a:pPr>
                      <a:r>
                        <a:rPr lang="de-DE" sz="2400" dirty="0">
                          <a:effectLst/>
                          <a:latin typeface="Arial" panose="020B0604020202020204" pitchFamily="34" charset="0"/>
                          <a:cs typeface="Arial" panose="020B0604020202020204" pitchFamily="34" charset="0"/>
                        </a:rPr>
                        <a:t>§ 640 Abs. 1 S. 2</a:t>
                      </a:r>
                    </a:p>
                    <a:p>
                      <a:pPr>
                        <a:lnSpc>
                          <a:spcPct val="107000"/>
                        </a:lnSpc>
                        <a:spcAft>
                          <a:spcPts val="0"/>
                        </a:spcAft>
                      </a:pPr>
                      <a:r>
                        <a:rPr lang="de-DE" sz="2400" dirty="0">
                          <a:effectLst/>
                          <a:latin typeface="Arial" panose="020B0604020202020204" pitchFamily="34" charset="0"/>
                          <a:cs typeface="Arial" panose="020B0604020202020204" pitchFamily="34" charset="0"/>
                        </a:rPr>
                        <a:t> </a:t>
                      </a:r>
                    </a:p>
                    <a:p>
                      <a:pPr>
                        <a:lnSpc>
                          <a:spcPct val="107000"/>
                        </a:lnSpc>
                        <a:spcAft>
                          <a:spcPts val="0"/>
                        </a:spcAft>
                      </a:pPr>
                      <a:r>
                        <a:rPr lang="de-DE" sz="2400" dirty="0">
                          <a:effectLst/>
                          <a:latin typeface="Arial" panose="020B0604020202020204" pitchFamily="34" charset="0"/>
                          <a:cs typeface="Arial" panose="020B0604020202020204" pitchFamily="34" charset="0"/>
                        </a:rPr>
                        <a:t> </a:t>
                      </a:r>
                    </a:p>
                    <a:p>
                      <a:pPr>
                        <a:lnSpc>
                          <a:spcPct val="107000"/>
                        </a:lnSpc>
                        <a:spcAft>
                          <a:spcPts val="0"/>
                        </a:spcAft>
                      </a:pPr>
                      <a:r>
                        <a:rPr lang="de-DE" sz="2400" dirty="0">
                          <a:effectLst/>
                          <a:latin typeface="Arial" panose="020B0604020202020204" pitchFamily="34" charset="0"/>
                          <a:cs typeface="Arial" panose="020B0604020202020204" pitchFamily="34" charset="0"/>
                        </a:rPr>
                        <a:t>§ 640 Abs. 2</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indent="-454025" algn="ctr">
                        <a:lnSpc>
                          <a:spcPct val="107000"/>
                        </a:lnSpc>
                        <a:spcAft>
                          <a:spcPts val="0"/>
                        </a:spcAft>
                      </a:pPr>
                      <a:r>
                        <a:rPr lang="de-DE" sz="2400" dirty="0">
                          <a:effectLst/>
                          <a:latin typeface="Arial" panose="020B0604020202020204" pitchFamily="34" charset="0"/>
                          <a:cs typeface="Arial" panose="020B0604020202020204" pitchFamily="34" charset="0"/>
                        </a:rPr>
                        <a:t>Pflicht des Auftraggebers zur Abnahme</a:t>
                      </a:r>
                    </a:p>
                    <a:p>
                      <a:pPr marL="457200">
                        <a:lnSpc>
                          <a:spcPct val="107000"/>
                        </a:lnSpc>
                        <a:spcAft>
                          <a:spcPts val="0"/>
                        </a:spcAft>
                      </a:pPr>
                      <a:r>
                        <a:rPr lang="de-DE" sz="2400" dirty="0">
                          <a:effectLst/>
                          <a:latin typeface="Arial" panose="020B0604020202020204" pitchFamily="34" charset="0"/>
                          <a:cs typeface="Arial" panose="020B0604020202020204" pitchFamily="34" charset="0"/>
                        </a:rPr>
                        <a:t> </a:t>
                      </a:r>
                    </a:p>
                    <a:p>
                      <a:pPr marL="3175" algn="ctr">
                        <a:lnSpc>
                          <a:spcPct val="107000"/>
                        </a:lnSpc>
                        <a:spcAft>
                          <a:spcPts val="0"/>
                        </a:spcAft>
                      </a:pPr>
                      <a:r>
                        <a:rPr lang="de-DE" sz="2400" dirty="0">
                          <a:effectLst/>
                          <a:latin typeface="Arial" panose="020B0604020202020204" pitchFamily="34" charset="0"/>
                          <a:cs typeface="Arial" panose="020B0604020202020204" pitchFamily="34" charset="0"/>
                        </a:rPr>
                        <a:t>Keine Verweigerung wegen unwesentlicher Mängel</a:t>
                      </a:r>
                    </a:p>
                    <a:p>
                      <a:pPr marL="457200">
                        <a:lnSpc>
                          <a:spcPct val="107000"/>
                        </a:lnSpc>
                        <a:spcAft>
                          <a:spcPts val="0"/>
                        </a:spcAft>
                      </a:pPr>
                      <a:r>
                        <a:rPr lang="de-DE" sz="2400" dirty="0">
                          <a:effectLst/>
                          <a:latin typeface="Arial" panose="020B0604020202020204" pitchFamily="34" charset="0"/>
                          <a:cs typeface="Arial" panose="020B0604020202020204" pitchFamily="34" charset="0"/>
                        </a:rPr>
                        <a:t> </a:t>
                      </a:r>
                    </a:p>
                    <a:p>
                      <a:pPr marL="457200" algn="ctr">
                        <a:lnSpc>
                          <a:spcPct val="107000"/>
                        </a:lnSpc>
                        <a:spcAft>
                          <a:spcPts val="800"/>
                        </a:spcAft>
                      </a:pPr>
                      <a:r>
                        <a:rPr lang="de-DE" sz="2400" dirty="0">
                          <a:effectLst/>
                          <a:latin typeface="Arial" panose="020B0604020202020204" pitchFamily="34" charset="0"/>
                          <a:cs typeface="Arial" panose="020B0604020202020204" pitchFamily="34" charset="0"/>
                        </a:rPr>
                        <a:t>Abnahmefiktion</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02412866"/>
                  </a:ext>
                </a:extLst>
              </a:tr>
              <a:tr h="800637">
                <a:tc>
                  <a:txBody>
                    <a:bodyPr/>
                    <a:lstStyle/>
                    <a:p>
                      <a:pPr>
                        <a:lnSpc>
                          <a:spcPct val="107000"/>
                        </a:lnSpc>
                        <a:spcAft>
                          <a:spcPts val="800"/>
                        </a:spcAft>
                      </a:pPr>
                      <a:r>
                        <a:rPr lang="de-DE" sz="2400" dirty="0">
                          <a:effectLst/>
                          <a:latin typeface="Arial" panose="020B0604020202020204" pitchFamily="34" charset="0"/>
                          <a:cs typeface="Arial" panose="020B0604020202020204" pitchFamily="34" charset="0"/>
                        </a:rPr>
                        <a:t>§ 640 Abs. 3</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indent="14605" algn="ctr">
                        <a:lnSpc>
                          <a:spcPct val="107000"/>
                        </a:lnSpc>
                        <a:spcAft>
                          <a:spcPts val="800"/>
                        </a:spcAft>
                      </a:pPr>
                      <a:r>
                        <a:rPr lang="de-DE" sz="2400" dirty="0">
                          <a:effectLst/>
                          <a:latin typeface="Arial" panose="020B0604020202020204" pitchFamily="34" charset="0"/>
                          <a:cs typeface="Arial" panose="020B0604020202020204" pitchFamily="34" charset="0"/>
                        </a:rPr>
                        <a:t>Mängelvorbehalt bei Abnahme</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91990649"/>
                  </a:ext>
                </a:extLst>
              </a:tr>
            </a:tbl>
          </a:graphicData>
        </a:graphic>
      </p:graphicFrame>
    </p:spTree>
    <p:extLst>
      <p:ext uri="{BB962C8B-B14F-4D97-AF65-F5344CB8AC3E}">
        <p14:creationId xmlns:p14="http://schemas.microsoft.com/office/powerpoint/2010/main" val="373980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553" y="365125"/>
            <a:ext cx="10551459" cy="6123305"/>
          </a:xfrm>
          <a:solidFill>
            <a:schemeClr val="accent4">
              <a:lumMod val="20000"/>
              <a:lumOff val="80000"/>
            </a:schemeClr>
          </a:solidFill>
        </p:spPr>
        <p:txBody>
          <a:bodyPr>
            <a:normAutofit fontScale="90000"/>
          </a:bodyPr>
          <a:lstStyle/>
          <a:p>
            <a:r>
              <a:rPr lang="de-DE" sz="2800" dirty="0"/>
              <a:t>Quellen für (bau-)rechtliche Informationen - wichtige Adressen im WWW:</a:t>
            </a:r>
            <a:br>
              <a:rPr lang="de-DE" sz="2800" dirty="0"/>
            </a:br>
            <a:br>
              <a:rPr lang="de-DE" sz="2800" dirty="0"/>
            </a:br>
            <a:r>
              <a:rPr lang="de-DE" sz="2800" dirty="0">
                <a:hlinkClick r:id="rId2"/>
              </a:rPr>
              <a:t>www.juris.de</a:t>
            </a:r>
            <a:r>
              <a:rPr lang="de-DE" sz="2800" dirty="0"/>
              <a:t> (kostenpflichtig)</a:t>
            </a:r>
            <a:br>
              <a:rPr lang="de-DE" sz="2800" dirty="0"/>
            </a:br>
            <a:br>
              <a:rPr lang="de-DE" sz="2800" dirty="0"/>
            </a:br>
            <a:r>
              <a:rPr lang="de-DE" sz="2800" dirty="0">
                <a:hlinkClick r:id="rId3"/>
              </a:rPr>
              <a:t>www.bundesgerichtshof.de/entscheidungen</a:t>
            </a:r>
            <a:br>
              <a:rPr lang="de-DE" sz="2800" dirty="0"/>
            </a:br>
            <a:br>
              <a:rPr lang="de-DE" sz="2800" dirty="0"/>
            </a:br>
            <a:r>
              <a:rPr lang="de-DE" sz="2800" dirty="0">
                <a:hlinkClick r:id="rId4"/>
              </a:rPr>
              <a:t>www.gerichtsentscheidungen.berlin-brandenburg.de</a:t>
            </a:r>
            <a:br>
              <a:rPr lang="de-DE" sz="2800" dirty="0"/>
            </a:br>
            <a:br>
              <a:rPr lang="de-DE" sz="2800" dirty="0"/>
            </a:br>
            <a:r>
              <a:rPr lang="de-DE" sz="2800" dirty="0">
                <a:hlinkClick r:id="rId5"/>
              </a:rPr>
              <a:t>www.justiz.nrw/BS/nrwe2/index.php</a:t>
            </a:r>
            <a:r>
              <a:rPr lang="de-DE" sz="2800" dirty="0"/>
              <a:t> (OLG Hamm und OLG Düsseldorf)</a:t>
            </a:r>
            <a:br>
              <a:rPr lang="de-DE" sz="2800" dirty="0"/>
            </a:br>
            <a:br>
              <a:rPr lang="de-DE" sz="2800" dirty="0"/>
            </a:br>
            <a:r>
              <a:rPr lang="de-DE" sz="2800" dirty="0">
                <a:hlinkClick r:id="rId6"/>
              </a:rPr>
              <a:t>www.bmjv.de</a:t>
            </a:r>
            <a:r>
              <a:rPr lang="de-DE" sz="2800" dirty="0"/>
              <a:t> (Bundesjustizministerium)</a:t>
            </a:r>
            <a:br>
              <a:rPr lang="de-DE" sz="2800" dirty="0"/>
            </a:br>
            <a:br>
              <a:rPr lang="de-DE" sz="2800" dirty="0"/>
            </a:br>
            <a:r>
              <a:rPr lang="de-DE" sz="2800" dirty="0">
                <a:hlinkClick r:id="rId7"/>
              </a:rPr>
              <a:t>www.bbik.de</a:t>
            </a:r>
            <a:r>
              <a:rPr lang="de-DE" sz="2800" dirty="0"/>
              <a:t> (Brandenburgische Ingenieurkammer)</a:t>
            </a:r>
            <a:br>
              <a:rPr lang="de-DE" sz="2800" dirty="0"/>
            </a:br>
            <a:br>
              <a:rPr lang="de-DE" sz="2800" dirty="0"/>
            </a:br>
            <a:r>
              <a:rPr lang="de-DE" sz="2800" dirty="0">
                <a:hlinkClick r:id="rId8"/>
              </a:rPr>
              <a:t>www.bravors.brandenburg.de/gesetze</a:t>
            </a:r>
            <a:br>
              <a:rPr lang="de-DE" sz="2800" dirty="0"/>
            </a:br>
            <a:endParaRPr lang="de-DE" sz="2800" dirty="0"/>
          </a:p>
        </p:txBody>
      </p:sp>
      <p:pic>
        <p:nvPicPr>
          <p:cNvPr id="4" name="Grafik 3" descr="http://www.fh-potsdam.de/fileadmin/Resources/Public/images/logo_wh.png">
            <a:hlinkClick r:id="rId9" tgtFrame="&quot;_self&quo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5" name="Foliennummernplatzhalter 4"/>
          <p:cNvSpPr>
            <a:spLocks noGrp="1"/>
          </p:cNvSpPr>
          <p:nvPr>
            <p:ph type="sldNum" sz="quarter" idx="12"/>
          </p:nvPr>
        </p:nvSpPr>
        <p:spPr/>
        <p:txBody>
          <a:bodyPr/>
          <a:lstStyle/>
          <a:p>
            <a:fld id="{4396F751-E4A1-47A1-80D3-B71F4B343170}" type="slidenum">
              <a:rPr lang="de-DE" smtClean="0"/>
              <a:t>3</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3356030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1918252"/>
            <a:ext cx="10515600" cy="4214191"/>
          </a:xfrm>
          <a:solidFill>
            <a:schemeClr val="accent2">
              <a:lumMod val="20000"/>
              <a:lumOff val="80000"/>
            </a:schemeClr>
          </a:solidFill>
        </p:spPr>
        <p:txBody>
          <a:bodyPr>
            <a:normAutofit/>
          </a:bodyPr>
          <a:lstStyle/>
          <a:p>
            <a:endParaRPr lang="de-DE" sz="20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30</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Die Abnahme im Werkvertrag V</a:t>
            </a:r>
          </a:p>
        </p:txBody>
      </p:sp>
      <p:graphicFrame>
        <p:nvGraphicFramePr>
          <p:cNvPr id="7" name="Tabelle 6"/>
          <p:cNvGraphicFramePr>
            <a:graphicFrameLocks noGrp="1"/>
          </p:cNvGraphicFramePr>
          <p:nvPr>
            <p:extLst>
              <p:ext uri="{D42A27DB-BD31-4B8C-83A1-F6EECF244321}">
                <p14:modId xmlns:p14="http://schemas.microsoft.com/office/powerpoint/2010/main" val="7539644"/>
              </p:ext>
            </p:extLst>
          </p:nvPr>
        </p:nvGraphicFramePr>
        <p:xfrm>
          <a:off x="542365" y="1918253"/>
          <a:ext cx="10539765" cy="4388208"/>
        </p:xfrm>
        <a:graphic>
          <a:graphicData uri="http://schemas.openxmlformats.org/drawingml/2006/table">
            <a:tbl>
              <a:tblPr>
                <a:tableStyleId>{5C22544A-7EE6-4342-B048-85BDC9FD1C3A}</a:tableStyleId>
              </a:tblPr>
              <a:tblGrid>
                <a:gridCol w="3620026">
                  <a:extLst>
                    <a:ext uri="{9D8B030D-6E8A-4147-A177-3AD203B41FA5}">
                      <a16:colId xmlns:a16="http://schemas.microsoft.com/office/drawing/2014/main" val="901320625"/>
                    </a:ext>
                  </a:extLst>
                </a:gridCol>
                <a:gridCol w="6919739">
                  <a:extLst>
                    <a:ext uri="{9D8B030D-6E8A-4147-A177-3AD203B41FA5}">
                      <a16:colId xmlns:a16="http://schemas.microsoft.com/office/drawing/2014/main" val="4277918549"/>
                    </a:ext>
                  </a:extLst>
                </a:gridCol>
              </a:tblGrid>
              <a:tr h="507624">
                <a:tc>
                  <a:txBody>
                    <a:bodyPr/>
                    <a:lstStyle/>
                    <a:p>
                      <a:pPr>
                        <a:lnSpc>
                          <a:spcPct val="107000"/>
                        </a:lnSpc>
                        <a:spcAft>
                          <a:spcPts val="800"/>
                        </a:spcAft>
                      </a:pPr>
                      <a:r>
                        <a:rPr lang="de-DE" sz="2000" dirty="0">
                          <a:effectLst/>
                          <a:latin typeface="Arial" panose="020B0604020202020204" pitchFamily="34" charset="0"/>
                          <a:cs typeface="Arial" panose="020B0604020202020204" pitchFamily="34" charset="0"/>
                        </a:rPr>
                        <a:t>§ 641</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indent="14605" algn="ctr">
                        <a:lnSpc>
                          <a:spcPct val="107000"/>
                        </a:lnSpc>
                        <a:spcAft>
                          <a:spcPts val="800"/>
                        </a:spcAft>
                      </a:pPr>
                      <a:r>
                        <a:rPr lang="de-DE" sz="2000">
                          <a:effectLst/>
                          <a:latin typeface="Arial" panose="020B0604020202020204" pitchFamily="34" charset="0"/>
                          <a:cs typeface="Arial" panose="020B0604020202020204" pitchFamily="34" charset="0"/>
                        </a:rPr>
                        <a:t>Fälligkeit der Vergütung</a:t>
                      </a:r>
                      <a:endParaRPr lang="de-DE" sz="2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310690704"/>
                  </a:ext>
                </a:extLst>
              </a:tr>
              <a:tr h="481337">
                <a:tc>
                  <a:txBody>
                    <a:bodyPr/>
                    <a:lstStyle/>
                    <a:p>
                      <a:pPr>
                        <a:lnSpc>
                          <a:spcPct val="107000"/>
                        </a:lnSpc>
                        <a:spcAft>
                          <a:spcPts val="800"/>
                        </a:spcAft>
                      </a:pPr>
                      <a:r>
                        <a:rPr lang="de-DE" sz="2000" dirty="0">
                          <a:effectLst/>
                          <a:latin typeface="Arial" panose="020B0604020202020204" pitchFamily="34" charset="0"/>
                          <a:cs typeface="Arial" panose="020B0604020202020204" pitchFamily="34" charset="0"/>
                        </a:rPr>
                        <a:t>§ 644, 645</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indent="14605" algn="ctr">
                        <a:lnSpc>
                          <a:spcPct val="107000"/>
                        </a:lnSpc>
                        <a:spcAft>
                          <a:spcPts val="800"/>
                        </a:spcAft>
                      </a:pPr>
                      <a:r>
                        <a:rPr lang="de-DE" sz="2000">
                          <a:effectLst/>
                          <a:latin typeface="Arial" panose="020B0604020202020204" pitchFamily="34" charset="0"/>
                          <a:cs typeface="Arial" panose="020B0604020202020204" pitchFamily="34" charset="0"/>
                        </a:rPr>
                        <a:t>Gefahrtragung</a:t>
                      </a:r>
                      <a:endParaRPr lang="de-DE" sz="2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05138755"/>
                  </a:ext>
                </a:extLst>
              </a:tr>
              <a:tr h="481337">
                <a:tc>
                  <a:txBody>
                    <a:bodyPr/>
                    <a:lstStyle/>
                    <a:p>
                      <a:pPr>
                        <a:lnSpc>
                          <a:spcPct val="107000"/>
                        </a:lnSpc>
                        <a:spcAft>
                          <a:spcPts val="800"/>
                        </a:spcAft>
                      </a:pPr>
                      <a:r>
                        <a:rPr lang="de-DE" sz="2000" dirty="0">
                          <a:effectLst/>
                          <a:latin typeface="Arial" panose="020B0604020202020204" pitchFamily="34" charset="0"/>
                          <a:cs typeface="Arial" panose="020B0604020202020204" pitchFamily="34" charset="0"/>
                        </a:rPr>
                        <a:t>§ 646 </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indent="14605" algn="ctr">
                        <a:lnSpc>
                          <a:spcPct val="107000"/>
                        </a:lnSpc>
                        <a:spcAft>
                          <a:spcPts val="800"/>
                        </a:spcAft>
                      </a:pPr>
                      <a:r>
                        <a:rPr lang="de-DE" sz="2000">
                          <a:effectLst/>
                          <a:latin typeface="Arial" panose="020B0604020202020204" pitchFamily="34" charset="0"/>
                          <a:cs typeface="Arial" panose="020B0604020202020204" pitchFamily="34" charset="0"/>
                        </a:rPr>
                        <a:t>Vollendung statt Abnahme</a:t>
                      </a:r>
                      <a:endParaRPr lang="de-DE" sz="2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75668364"/>
                  </a:ext>
                </a:extLst>
              </a:tr>
              <a:tr h="481337">
                <a:tc>
                  <a:txBody>
                    <a:bodyPr/>
                    <a:lstStyle/>
                    <a:p>
                      <a:pPr>
                        <a:lnSpc>
                          <a:spcPct val="107000"/>
                        </a:lnSpc>
                        <a:spcAft>
                          <a:spcPts val="800"/>
                        </a:spcAft>
                      </a:pPr>
                      <a:r>
                        <a:rPr lang="de-DE" sz="2000" dirty="0">
                          <a:effectLst/>
                          <a:latin typeface="Arial" panose="020B0604020202020204" pitchFamily="34" charset="0"/>
                          <a:cs typeface="Arial" panose="020B0604020202020204" pitchFamily="34" charset="0"/>
                        </a:rPr>
                        <a:t>§ 634a Abs. 2 </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indent="-14605" algn="ctr">
                        <a:lnSpc>
                          <a:spcPct val="107000"/>
                        </a:lnSpc>
                        <a:spcAft>
                          <a:spcPts val="800"/>
                        </a:spcAft>
                      </a:pPr>
                      <a:r>
                        <a:rPr lang="de-DE" sz="2000">
                          <a:effectLst/>
                          <a:latin typeface="Arial" panose="020B0604020202020204" pitchFamily="34" charset="0"/>
                          <a:cs typeface="Arial" panose="020B0604020202020204" pitchFamily="34" charset="0"/>
                        </a:rPr>
                        <a:t>Verjährungsbeginn</a:t>
                      </a:r>
                      <a:endParaRPr lang="de-DE" sz="2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08773088"/>
                  </a:ext>
                </a:extLst>
              </a:tr>
              <a:tr h="1299882">
                <a:tc>
                  <a:txBody>
                    <a:bodyPr/>
                    <a:lstStyle/>
                    <a:p>
                      <a:pPr>
                        <a:lnSpc>
                          <a:spcPct val="107000"/>
                        </a:lnSpc>
                        <a:spcAft>
                          <a:spcPts val="0"/>
                        </a:spcAft>
                      </a:pPr>
                      <a:r>
                        <a:rPr lang="de-DE" sz="2000" dirty="0">
                          <a:effectLst/>
                          <a:latin typeface="Arial" panose="020B0604020202020204" pitchFamily="34" charset="0"/>
                          <a:cs typeface="Arial" panose="020B0604020202020204" pitchFamily="34" charset="0"/>
                        </a:rPr>
                        <a:t>§ 650g Abs. 1-3</a:t>
                      </a:r>
                    </a:p>
                    <a:p>
                      <a:pPr>
                        <a:lnSpc>
                          <a:spcPct val="107000"/>
                        </a:lnSpc>
                        <a:spcAft>
                          <a:spcPts val="800"/>
                        </a:spcAft>
                      </a:pPr>
                      <a:r>
                        <a:rPr lang="de-DE" sz="2000" dirty="0">
                          <a:effectLst/>
                          <a:latin typeface="Arial" panose="020B0604020202020204" pitchFamily="34" charset="0"/>
                          <a:cs typeface="Arial" panose="020B0604020202020204" pitchFamily="34" charset="0"/>
                        </a:rPr>
                        <a:t> </a:t>
                      </a:r>
                    </a:p>
                    <a:p>
                      <a:pPr>
                        <a:lnSpc>
                          <a:spcPct val="107000"/>
                        </a:lnSpc>
                        <a:spcAft>
                          <a:spcPts val="0"/>
                        </a:spcAft>
                      </a:pPr>
                      <a:r>
                        <a:rPr lang="de-DE" sz="2000" dirty="0">
                          <a:effectLst/>
                          <a:latin typeface="Arial" panose="020B0604020202020204" pitchFamily="34" charset="0"/>
                          <a:cs typeface="Arial" panose="020B0604020202020204" pitchFamily="34" charset="0"/>
                        </a:rPr>
                        <a:t>§ 650f Abs. 4 Nr. 2</a:t>
                      </a:r>
                    </a:p>
                    <a:p>
                      <a:pPr>
                        <a:lnSpc>
                          <a:spcPct val="107000"/>
                        </a:lnSpc>
                        <a:spcAft>
                          <a:spcPts val="800"/>
                        </a:spcAft>
                      </a:pPr>
                      <a:r>
                        <a:rPr lang="de-DE" sz="2000" dirty="0">
                          <a:effectLst/>
                          <a:latin typeface="Arial" panose="020B0604020202020204" pitchFamily="34" charset="0"/>
                          <a:cs typeface="Arial" panose="020B0604020202020204" pitchFamily="34" charset="0"/>
                        </a:rPr>
                        <a:t> </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07000"/>
                        </a:lnSpc>
                        <a:spcAft>
                          <a:spcPts val="0"/>
                        </a:spcAft>
                      </a:pPr>
                      <a:r>
                        <a:rPr lang="de-DE" sz="2000" dirty="0">
                          <a:effectLst/>
                          <a:latin typeface="Arial" panose="020B0604020202020204" pitchFamily="34" charset="0"/>
                          <a:cs typeface="Arial" panose="020B0604020202020204" pitchFamily="34" charset="0"/>
                        </a:rPr>
                        <a:t>Zustandsfeststellung bei Verweigerung der Abnahme </a:t>
                      </a:r>
                    </a:p>
                    <a:p>
                      <a:pPr algn="ctr">
                        <a:lnSpc>
                          <a:spcPct val="107000"/>
                        </a:lnSpc>
                        <a:spcAft>
                          <a:spcPts val="0"/>
                        </a:spcAft>
                      </a:pPr>
                      <a:r>
                        <a:rPr lang="de-DE" sz="2000" dirty="0">
                          <a:effectLst/>
                          <a:latin typeface="Arial" panose="020B0604020202020204" pitchFamily="34" charset="0"/>
                          <a:cs typeface="Arial" panose="020B0604020202020204" pitchFamily="34" charset="0"/>
                        </a:rPr>
                        <a:t> </a:t>
                      </a:r>
                    </a:p>
                    <a:p>
                      <a:pPr algn="ctr">
                        <a:lnSpc>
                          <a:spcPct val="107000"/>
                        </a:lnSpc>
                        <a:spcAft>
                          <a:spcPts val="0"/>
                        </a:spcAft>
                      </a:pPr>
                      <a:r>
                        <a:rPr lang="de-DE" sz="2000" dirty="0">
                          <a:effectLst/>
                          <a:latin typeface="Arial" panose="020B0604020202020204" pitchFamily="34" charset="0"/>
                          <a:cs typeface="Arial" panose="020B0604020202020204" pitchFamily="34" charset="0"/>
                        </a:rPr>
                        <a:t>Prüfbare Schlussrechnung als Fälligkeitsvoraussetzung</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34874028"/>
                  </a:ext>
                </a:extLst>
              </a:tr>
              <a:tr h="481337">
                <a:tc>
                  <a:txBody>
                    <a:bodyPr/>
                    <a:lstStyle/>
                    <a:p>
                      <a:pPr>
                        <a:lnSpc>
                          <a:spcPct val="107000"/>
                        </a:lnSpc>
                        <a:spcAft>
                          <a:spcPts val="800"/>
                        </a:spcAft>
                      </a:pPr>
                      <a:r>
                        <a:rPr lang="de-DE" sz="2000" dirty="0">
                          <a:effectLst/>
                          <a:latin typeface="Arial" panose="020B0604020202020204" pitchFamily="34" charset="0"/>
                          <a:cs typeface="Arial" panose="020B0604020202020204" pitchFamily="34" charset="0"/>
                        </a:rPr>
                        <a:t>§ 650s</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indent="-14605" algn="ctr">
                        <a:lnSpc>
                          <a:spcPct val="107000"/>
                        </a:lnSpc>
                        <a:spcAft>
                          <a:spcPts val="800"/>
                        </a:spcAft>
                      </a:pPr>
                      <a:r>
                        <a:rPr lang="de-DE" sz="2000" dirty="0">
                          <a:effectLst/>
                          <a:latin typeface="Arial" panose="020B0604020202020204" pitchFamily="34" charset="0"/>
                          <a:cs typeface="Arial" panose="020B0604020202020204" pitchFamily="34" charset="0"/>
                        </a:rPr>
                        <a:t>Teilabnahme im Architekten- und Ingenieurvertrag</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28786963"/>
                  </a:ext>
                </a:extLst>
              </a:tr>
              <a:tr h="481337">
                <a:tc>
                  <a:txBody>
                    <a:bodyPr/>
                    <a:lstStyle/>
                    <a:p>
                      <a:pPr>
                        <a:lnSpc>
                          <a:spcPct val="107000"/>
                        </a:lnSpc>
                        <a:spcAft>
                          <a:spcPts val="800"/>
                        </a:spcAft>
                      </a:pPr>
                      <a:r>
                        <a:rPr lang="de-DE" sz="2000">
                          <a:effectLst/>
                          <a:latin typeface="Arial" panose="020B0604020202020204" pitchFamily="34" charset="0"/>
                          <a:cs typeface="Arial" panose="020B0604020202020204" pitchFamily="34" charset="0"/>
                        </a:rPr>
                        <a:t>§ 341 Abs. 3</a:t>
                      </a:r>
                      <a:endParaRPr lang="de-DE" sz="2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indent="14605" algn="ctr">
                        <a:lnSpc>
                          <a:spcPct val="107000"/>
                        </a:lnSpc>
                        <a:spcAft>
                          <a:spcPts val="800"/>
                        </a:spcAft>
                      </a:pPr>
                      <a:r>
                        <a:rPr lang="de-DE" sz="2000" dirty="0">
                          <a:effectLst/>
                          <a:latin typeface="Arial" panose="020B0604020202020204" pitchFamily="34" charset="0"/>
                          <a:cs typeface="Arial" panose="020B0604020202020204" pitchFamily="34" charset="0"/>
                        </a:rPr>
                        <a:t>Vorbehalt Vertragsstrafe</a:t>
                      </a:r>
                      <a:endParaRPr lang="de-DE" sz="2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76401803"/>
                  </a:ext>
                </a:extLst>
              </a:tr>
            </a:tbl>
          </a:graphicData>
        </a:graphic>
      </p:graphicFrame>
    </p:spTree>
    <p:extLst>
      <p:ext uri="{BB962C8B-B14F-4D97-AF65-F5344CB8AC3E}">
        <p14:creationId xmlns:p14="http://schemas.microsoft.com/office/powerpoint/2010/main" val="671871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1918252"/>
            <a:ext cx="10515600" cy="4214191"/>
          </a:xfrm>
          <a:solidFill>
            <a:schemeClr val="accent2">
              <a:lumMod val="20000"/>
              <a:lumOff val="80000"/>
            </a:schemeClr>
          </a:solidFill>
        </p:spPr>
        <p:txBody>
          <a:bodyPr>
            <a:normAutofit/>
          </a:bodyPr>
          <a:lstStyle/>
          <a:p>
            <a:endParaRPr lang="de-DE" sz="20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31</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Die Abnahme im Werkvertrag VI (VOB/B)</a:t>
            </a:r>
          </a:p>
        </p:txBody>
      </p:sp>
      <p:graphicFrame>
        <p:nvGraphicFramePr>
          <p:cNvPr id="8" name="Tabelle 7"/>
          <p:cNvGraphicFramePr>
            <a:graphicFrameLocks noGrp="1"/>
          </p:cNvGraphicFramePr>
          <p:nvPr>
            <p:extLst>
              <p:ext uri="{D42A27DB-BD31-4B8C-83A1-F6EECF244321}">
                <p14:modId xmlns:p14="http://schemas.microsoft.com/office/powerpoint/2010/main" val="2783245049"/>
              </p:ext>
            </p:extLst>
          </p:nvPr>
        </p:nvGraphicFramePr>
        <p:xfrm>
          <a:off x="542366" y="1918251"/>
          <a:ext cx="10539764" cy="4383746"/>
        </p:xfrm>
        <a:graphic>
          <a:graphicData uri="http://schemas.openxmlformats.org/drawingml/2006/table">
            <a:tbl>
              <a:tblPr>
                <a:tableStyleId>{5C22544A-7EE6-4342-B048-85BDC9FD1C3A}</a:tableStyleId>
              </a:tblPr>
              <a:tblGrid>
                <a:gridCol w="3777929">
                  <a:extLst>
                    <a:ext uri="{9D8B030D-6E8A-4147-A177-3AD203B41FA5}">
                      <a16:colId xmlns:a16="http://schemas.microsoft.com/office/drawing/2014/main" val="896708566"/>
                    </a:ext>
                  </a:extLst>
                </a:gridCol>
                <a:gridCol w="6761835">
                  <a:extLst>
                    <a:ext uri="{9D8B030D-6E8A-4147-A177-3AD203B41FA5}">
                      <a16:colId xmlns:a16="http://schemas.microsoft.com/office/drawing/2014/main" val="898924665"/>
                    </a:ext>
                  </a:extLst>
                </a:gridCol>
              </a:tblGrid>
              <a:tr h="468457">
                <a:tc>
                  <a:txBody>
                    <a:bodyPr/>
                    <a:lstStyle/>
                    <a:p>
                      <a:pPr>
                        <a:lnSpc>
                          <a:spcPct val="107000"/>
                        </a:lnSpc>
                        <a:spcAft>
                          <a:spcPts val="800"/>
                        </a:spcAft>
                      </a:pPr>
                      <a:r>
                        <a:rPr lang="de-DE" sz="2400" dirty="0">
                          <a:effectLst/>
                          <a:latin typeface="Arial" panose="020B0604020202020204" pitchFamily="34" charset="0"/>
                          <a:cs typeface="Arial" panose="020B0604020202020204" pitchFamily="34" charset="0"/>
                        </a:rPr>
                        <a:t>§ 12 Abs. 1</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a:effectLst/>
                          <a:latin typeface="Arial" panose="020B0604020202020204" pitchFamily="34" charset="0"/>
                          <a:cs typeface="Arial" panose="020B0604020202020204" pitchFamily="34" charset="0"/>
                        </a:rPr>
                        <a:t>Abnahme auf Verlangen</a:t>
                      </a:r>
                      <a:endParaRPr lang="de-DE" sz="24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52609581"/>
                  </a:ext>
                </a:extLst>
              </a:tr>
              <a:tr h="527377">
                <a:tc>
                  <a:txBody>
                    <a:bodyPr/>
                    <a:lstStyle/>
                    <a:p>
                      <a:pPr>
                        <a:lnSpc>
                          <a:spcPct val="107000"/>
                        </a:lnSpc>
                        <a:spcAft>
                          <a:spcPts val="800"/>
                        </a:spcAft>
                      </a:pPr>
                      <a:r>
                        <a:rPr lang="de-DE" sz="2400" dirty="0">
                          <a:effectLst/>
                          <a:latin typeface="Arial" panose="020B0604020202020204" pitchFamily="34" charset="0"/>
                          <a:cs typeface="Arial" panose="020B0604020202020204" pitchFamily="34" charset="0"/>
                        </a:rPr>
                        <a:t>§ 12 Abs. 2</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a:effectLst/>
                          <a:latin typeface="Arial" panose="020B0604020202020204" pitchFamily="34" charset="0"/>
                          <a:cs typeface="Arial" panose="020B0604020202020204" pitchFamily="34" charset="0"/>
                        </a:rPr>
                        <a:t>Teilabnahme</a:t>
                      </a:r>
                      <a:endParaRPr lang="de-DE" sz="24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359607047"/>
                  </a:ext>
                </a:extLst>
              </a:tr>
              <a:tr h="523514">
                <a:tc>
                  <a:txBody>
                    <a:bodyPr/>
                    <a:lstStyle/>
                    <a:p>
                      <a:pPr>
                        <a:lnSpc>
                          <a:spcPct val="107000"/>
                        </a:lnSpc>
                        <a:spcAft>
                          <a:spcPts val="800"/>
                        </a:spcAft>
                      </a:pPr>
                      <a:r>
                        <a:rPr lang="de-DE" sz="2400" dirty="0">
                          <a:effectLst/>
                          <a:latin typeface="Arial" panose="020B0604020202020204" pitchFamily="34" charset="0"/>
                          <a:cs typeface="Arial" panose="020B0604020202020204" pitchFamily="34" charset="0"/>
                        </a:rPr>
                        <a:t>§ 12 Abs. 3</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a:effectLst/>
                          <a:latin typeface="Arial" panose="020B0604020202020204" pitchFamily="34" charset="0"/>
                          <a:cs typeface="Arial" panose="020B0604020202020204" pitchFamily="34" charset="0"/>
                        </a:rPr>
                        <a:t>Abnahmeverweigerung</a:t>
                      </a:r>
                      <a:endParaRPr lang="de-DE" sz="24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56592019"/>
                  </a:ext>
                </a:extLst>
              </a:tr>
              <a:tr h="532206">
                <a:tc>
                  <a:txBody>
                    <a:bodyPr/>
                    <a:lstStyle/>
                    <a:p>
                      <a:pPr>
                        <a:lnSpc>
                          <a:spcPct val="107000"/>
                        </a:lnSpc>
                        <a:spcAft>
                          <a:spcPts val="800"/>
                        </a:spcAft>
                      </a:pPr>
                      <a:r>
                        <a:rPr lang="de-DE" sz="2400" dirty="0">
                          <a:effectLst/>
                          <a:latin typeface="Arial" panose="020B0604020202020204" pitchFamily="34" charset="0"/>
                          <a:cs typeface="Arial" panose="020B0604020202020204" pitchFamily="34" charset="0"/>
                        </a:rPr>
                        <a:t>§ 12 Abs. 4</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a:effectLst/>
                          <a:latin typeface="Arial" panose="020B0604020202020204" pitchFamily="34" charset="0"/>
                          <a:cs typeface="Arial" panose="020B0604020202020204" pitchFamily="34" charset="0"/>
                        </a:rPr>
                        <a:t>Förmliche Abnahme</a:t>
                      </a:r>
                      <a:endParaRPr lang="de-DE" sz="24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39613531"/>
                  </a:ext>
                </a:extLst>
              </a:tr>
              <a:tr h="514820">
                <a:tc>
                  <a:txBody>
                    <a:bodyPr/>
                    <a:lstStyle/>
                    <a:p>
                      <a:pPr>
                        <a:lnSpc>
                          <a:spcPct val="107000"/>
                        </a:lnSpc>
                        <a:spcAft>
                          <a:spcPts val="800"/>
                        </a:spcAft>
                      </a:pPr>
                      <a:r>
                        <a:rPr lang="de-DE" sz="2400" dirty="0">
                          <a:effectLst/>
                          <a:latin typeface="Arial" panose="020B0604020202020204" pitchFamily="34" charset="0"/>
                          <a:cs typeface="Arial" panose="020B0604020202020204" pitchFamily="34" charset="0"/>
                        </a:rPr>
                        <a:t>§ 12 Abs. 5</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dirty="0">
                          <a:effectLst/>
                          <a:latin typeface="Arial" panose="020B0604020202020204" pitchFamily="34" charset="0"/>
                          <a:cs typeface="Arial" panose="020B0604020202020204" pitchFamily="34" charset="0"/>
                        </a:rPr>
                        <a:t>Fiktive Abnahme</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6711682"/>
                  </a:ext>
                </a:extLst>
              </a:tr>
              <a:tr h="411954">
                <a:tc>
                  <a:txBody>
                    <a:bodyPr/>
                    <a:lstStyle/>
                    <a:p>
                      <a:pPr>
                        <a:lnSpc>
                          <a:spcPct val="107000"/>
                        </a:lnSpc>
                        <a:spcAft>
                          <a:spcPts val="800"/>
                        </a:spcAft>
                      </a:pPr>
                      <a:r>
                        <a:rPr lang="de-DE" sz="2400">
                          <a:effectLst/>
                          <a:latin typeface="Arial" panose="020B0604020202020204" pitchFamily="34" charset="0"/>
                          <a:cs typeface="Arial" panose="020B0604020202020204" pitchFamily="34" charset="0"/>
                        </a:rPr>
                        <a:t>§ 12 Abs. 6</a:t>
                      </a:r>
                      <a:endParaRPr lang="de-DE" sz="24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dirty="0">
                          <a:effectLst/>
                          <a:latin typeface="Arial" panose="020B0604020202020204" pitchFamily="34" charset="0"/>
                          <a:cs typeface="Arial" panose="020B0604020202020204" pitchFamily="34" charset="0"/>
                        </a:rPr>
                        <a:t>Gefahrübergang</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80830485"/>
                  </a:ext>
                </a:extLst>
              </a:tr>
              <a:tr h="411954">
                <a:tc>
                  <a:txBody>
                    <a:bodyPr/>
                    <a:lstStyle/>
                    <a:p>
                      <a:pPr>
                        <a:lnSpc>
                          <a:spcPct val="107000"/>
                        </a:lnSpc>
                        <a:spcAft>
                          <a:spcPts val="800"/>
                        </a:spcAft>
                      </a:pPr>
                      <a:r>
                        <a:rPr lang="de-DE" sz="2400">
                          <a:effectLst/>
                          <a:latin typeface="Arial" panose="020B0604020202020204" pitchFamily="34" charset="0"/>
                          <a:cs typeface="Arial" panose="020B0604020202020204" pitchFamily="34" charset="0"/>
                        </a:rPr>
                        <a:t>§ 11 Abs. 4</a:t>
                      </a:r>
                      <a:endParaRPr lang="de-DE" sz="24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dirty="0">
                          <a:effectLst/>
                          <a:latin typeface="Arial" panose="020B0604020202020204" pitchFamily="34" charset="0"/>
                          <a:cs typeface="Arial" panose="020B0604020202020204" pitchFamily="34" charset="0"/>
                        </a:rPr>
                        <a:t>Vorbehalt Vertragsstrafe</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9545090"/>
                  </a:ext>
                </a:extLst>
              </a:tr>
              <a:tr h="411954">
                <a:tc>
                  <a:txBody>
                    <a:bodyPr/>
                    <a:lstStyle/>
                    <a:p>
                      <a:pPr>
                        <a:lnSpc>
                          <a:spcPct val="107000"/>
                        </a:lnSpc>
                        <a:spcAft>
                          <a:spcPts val="800"/>
                        </a:spcAft>
                      </a:pPr>
                      <a:r>
                        <a:rPr lang="de-DE" sz="2400">
                          <a:effectLst/>
                          <a:latin typeface="Arial" panose="020B0604020202020204" pitchFamily="34" charset="0"/>
                          <a:cs typeface="Arial" panose="020B0604020202020204" pitchFamily="34" charset="0"/>
                        </a:rPr>
                        <a:t>§ 13 Abs. 4 Nr. 3</a:t>
                      </a:r>
                      <a:endParaRPr lang="de-DE" sz="24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dirty="0">
                          <a:effectLst/>
                          <a:latin typeface="Arial" panose="020B0604020202020204" pitchFamily="34" charset="0"/>
                          <a:cs typeface="Arial" panose="020B0604020202020204" pitchFamily="34" charset="0"/>
                        </a:rPr>
                        <a:t>Verjährungsbeginn</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37452557"/>
                  </a:ext>
                </a:extLst>
              </a:tr>
              <a:tr h="411954">
                <a:tc>
                  <a:txBody>
                    <a:bodyPr/>
                    <a:lstStyle/>
                    <a:p>
                      <a:pPr>
                        <a:lnSpc>
                          <a:spcPct val="107000"/>
                        </a:lnSpc>
                        <a:spcAft>
                          <a:spcPts val="800"/>
                        </a:spcAft>
                      </a:pPr>
                      <a:r>
                        <a:rPr lang="de-DE" sz="2400">
                          <a:effectLst/>
                          <a:latin typeface="Arial" panose="020B0604020202020204" pitchFamily="34" charset="0"/>
                          <a:cs typeface="Arial" panose="020B0604020202020204" pitchFamily="34" charset="0"/>
                        </a:rPr>
                        <a:t>§ 13 Abs. 5 Nr. 1 S. 3</a:t>
                      </a:r>
                      <a:endParaRPr lang="de-DE" sz="24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457200" algn="ctr">
                        <a:lnSpc>
                          <a:spcPct val="107000"/>
                        </a:lnSpc>
                        <a:spcAft>
                          <a:spcPts val="800"/>
                        </a:spcAft>
                      </a:pPr>
                      <a:r>
                        <a:rPr lang="de-DE" sz="2400" dirty="0">
                          <a:effectLst/>
                          <a:latin typeface="Arial" panose="020B0604020202020204" pitchFamily="34" charset="0"/>
                          <a:cs typeface="Arial" panose="020B0604020202020204" pitchFamily="34" charset="0"/>
                        </a:rPr>
                        <a:t>Frist Mängelbeseitigung</a:t>
                      </a:r>
                      <a:endParaRPr lang="de-DE" sz="2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28499469"/>
                  </a:ext>
                </a:extLst>
              </a:tr>
            </a:tbl>
          </a:graphicData>
        </a:graphic>
      </p:graphicFrame>
    </p:spTree>
    <p:extLst>
      <p:ext uri="{BB962C8B-B14F-4D97-AF65-F5344CB8AC3E}">
        <p14:creationId xmlns:p14="http://schemas.microsoft.com/office/powerpoint/2010/main" val="3599500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1376128"/>
            <a:ext cx="10515600" cy="4980222"/>
          </a:xfrm>
          <a:solidFill>
            <a:schemeClr val="accent2">
              <a:lumMod val="20000"/>
              <a:lumOff val="80000"/>
            </a:schemeClr>
          </a:solidFill>
        </p:spPr>
        <p:txBody>
          <a:bodyPr>
            <a:normAutofit/>
          </a:bodyPr>
          <a:lstStyle/>
          <a:p>
            <a:pPr lvl="0"/>
            <a:r>
              <a:rPr lang="de-DE" sz="1400" b="1" dirty="0">
                <a:latin typeface="Arial" panose="020B0604020202020204" pitchFamily="34" charset="0"/>
                <a:cs typeface="Arial" panose="020B0604020202020204" pitchFamily="34" charset="0"/>
              </a:rPr>
              <a:t>Rechtsprechung</a:t>
            </a:r>
            <a:br>
              <a:rPr lang="de-DE" sz="1400" dirty="0">
                <a:latin typeface="Arial" panose="020B0604020202020204" pitchFamily="34" charset="0"/>
                <a:cs typeface="Arial" panose="020B0604020202020204" pitchFamily="34" charset="0"/>
              </a:rPr>
            </a:br>
            <a:r>
              <a:rPr lang="de-DE" sz="1400" b="1"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r>
              <a:rPr lang="de-DE" sz="1400" b="1" dirty="0">
                <a:latin typeface="Arial" panose="020B0604020202020204" pitchFamily="34" charset="0"/>
                <a:cs typeface="Arial" panose="020B0604020202020204" pitchFamily="34" charset="0"/>
              </a:rPr>
              <a:t>Entbehrlichkeit der Abnahme</a:t>
            </a:r>
            <a:br>
              <a:rPr lang="de-DE" sz="1400" dirty="0">
                <a:latin typeface="Arial" panose="020B0604020202020204" pitchFamily="34" charset="0"/>
                <a:cs typeface="Arial" panose="020B0604020202020204" pitchFamily="34" charset="0"/>
              </a:rPr>
            </a:br>
            <a:r>
              <a:rPr lang="de-DE" sz="1400" b="1"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r>
              <a:rPr lang="de-DE" sz="1400" dirty="0" err="1">
                <a:latin typeface="Arial" panose="020B0604020202020204" pitchFamily="34" charset="0"/>
                <a:cs typeface="Arial" panose="020B0604020202020204" pitchFamily="34" charset="0"/>
              </a:rPr>
              <a:t>Abnahme</a:t>
            </a:r>
            <a:r>
              <a:rPr lang="de-DE" sz="1400" dirty="0">
                <a:latin typeface="Arial" panose="020B0604020202020204" pitchFamily="34" charset="0"/>
                <a:cs typeface="Arial" panose="020B0604020202020204" pitchFamily="34" charset="0"/>
              </a:rPr>
              <a:t> als Fälligkeitsvoraussetzung im Abrechnungsverhältnis nicht erforderlich</a:t>
            </a:r>
            <a:br>
              <a:rPr lang="de-DE" sz="1400" dirty="0">
                <a:latin typeface="Arial" panose="020B0604020202020204" pitchFamily="34" charset="0"/>
                <a:cs typeface="Arial" panose="020B0604020202020204" pitchFamily="34" charset="0"/>
              </a:rPr>
            </a:br>
            <a:r>
              <a:rPr lang="de-DE" sz="1400" i="1" dirty="0">
                <a:latin typeface="Arial" panose="020B0604020202020204" pitchFamily="34" charset="0"/>
                <a:cs typeface="Arial" panose="020B0604020202020204" pitchFamily="34" charset="0"/>
              </a:rPr>
              <a:t>BGH, Urteil vom 10.10.2002, Az. VII ZR 315/01</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Entbehrlichkeit der Abnahme wegen Abrechnungsverhältnis, wenn der Unternehmer die Mängelbeseitigung verweigert?</a:t>
            </a:r>
            <a:br>
              <a:rPr lang="de-DE" sz="1400" dirty="0">
                <a:latin typeface="Arial" panose="020B0604020202020204" pitchFamily="34" charset="0"/>
                <a:cs typeface="Arial" panose="020B0604020202020204" pitchFamily="34" charset="0"/>
              </a:rPr>
            </a:br>
            <a:r>
              <a:rPr lang="de-DE" sz="1400" i="1" dirty="0">
                <a:latin typeface="Arial" panose="020B0604020202020204" pitchFamily="34" charset="0"/>
                <a:cs typeface="Arial" panose="020B0604020202020204" pitchFamily="34" charset="0"/>
              </a:rPr>
              <a:t>OLG Düsseldorf, Urteil vom 22.07.2014, Az. 21 U 193/13</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Entbehrlichkeit der Abnahme als Fälligkeitsvoraussetzung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bei grundloser und endgültiger Verweigerung der Abnahme</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bei unberechtigter Abnahmeverweigerung, wenn Verstoß gegen Treu und Glauben</a:t>
            </a:r>
            <a:br>
              <a:rPr lang="de-DE" sz="1400" dirty="0">
                <a:latin typeface="Arial" panose="020B0604020202020204" pitchFamily="34" charset="0"/>
                <a:cs typeface="Arial" panose="020B0604020202020204" pitchFamily="34" charset="0"/>
              </a:rPr>
            </a:br>
            <a:r>
              <a:rPr lang="de-DE" sz="1400" i="1" dirty="0">
                <a:latin typeface="Arial" panose="020B0604020202020204" pitchFamily="34" charset="0"/>
                <a:cs typeface="Arial" panose="020B0604020202020204" pitchFamily="34" charset="0"/>
              </a:rPr>
              <a:t>BGH, Urteil vom 25.01.1996, Az. VII ZR 26/95 </a:t>
            </a:r>
            <a:br>
              <a:rPr lang="de-DE" sz="1400" dirty="0">
                <a:latin typeface="Arial" panose="020B0604020202020204" pitchFamily="34" charset="0"/>
                <a:cs typeface="Arial" panose="020B0604020202020204" pitchFamily="34" charset="0"/>
              </a:rPr>
            </a:br>
            <a:r>
              <a:rPr lang="de-DE" sz="1400" i="1" dirty="0">
                <a:latin typeface="Arial" panose="020B0604020202020204" pitchFamily="34" charset="0"/>
                <a:cs typeface="Arial" panose="020B0604020202020204" pitchFamily="34" charset="0"/>
              </a:rPr>
              <a:t>vgl. auch OLG Brandenburg, Urteil vom 08.12.2010, Az. 4 U 55/08</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Abnahme als Fälligkeitsvoraussetzung nach Kündigung des Bauvertrages </a:t>
            </a:r>
            <a:br>
              <a:rPr lang="de-DE" sz="1400" dirty="0">
                <a:latin typeface="Arial" panose="020B0604020202020204" pitchFamily="34" charset="0"/>
                <a:cs typeface="Arial" panose="020B0604020202020204" pitchFamily="34" charset="0"/>
              </a:rPr>
            </a:br>
            <a:r>
              <a:rPr lang="de-DE" sz="1400" i="1" dirty="0">
                <a:latin typeface="Arial" panose="020B0604020202020204" pitchFamily="34" charset="0"/>
                <a:cs typeface="Arial" panose="020B0604020202020204" pitchFamily="34" charset="0"/>
              </a:rPr>
              <a:t>BGH, Urteil vom 11.05.2006, Az. VII ZR 146/04</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Mängelrechte aus § 634 BGB ohne Abnahme? (Minderung, Schadensersatz)</a:t>
            </a:r>
            <a:br>
              <a:rPr lang="de-DE" sz="1400" dirty="0">
                <a:latin typeface="Arial" panose="020B0604020202020204" pitchFamily="34" charset="0"/>
                <a:cs typeface="Arial" panose="020B0604020202020204" pitchFamily="34" charset="0"/>
              </a:rPr>
            </a:br>
            <a:r>
              <a:rPr lang="de-DE" sz="1400" i="1" dirty="0">
                <a:latin typeface="Arial" panose="020B0604020202020204" pitchFamily="34" charset="0"/>
                <a:cs typeface="Arial" panose="020B0604020202020204" pitchFamily="34" charset="0"/>
              </a:rPr>
              <a:t>BGH, Urteil vom 19.01.2017, Az. VII ZR 235/15</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Mängelrechte aus § 634 BGB ohne Abnahme? (Selbstvornahme, Vorschuss)</a:t>
            </a:r>
            <a:br>
              <a:rPr lang="de-DE" sz="1400" dirty="0">
                <a:latin typeface="Arial" panose="020B0604020202020204" pitchFamily="34" charset="0"/>
                <a:cs typeface="Arial" panose="020B0604020202020204" pitchFamily="34" charset="0"/>
              </a:rPr>
            </a:br>
            <a:r>
              <a:rPr lang="de-DE" sz="1400" i="1" dirty="0">
                <a:latin typeface="Arial" panose="020B0604020202020204" pitchFamily="34" charset="0"/>
                <a:cs typeface="Arial" panose="020B0604020202020204" pitchFamily="34" charset="0"/>
              </a:rPr>
              <a:t>BGH, Urteil vom 19.01.2017, Az. VII ZR 193/15</a:t>
            </a:r>
            <a:endParaRPr lang="de-DE" sz="14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32</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Die Abnahme im Werkvertrag VII</a:t>
            </a:r>
          </a:p>
        </p:txBody>
      </p:sp>
    </p:spTree>
    <p:extLst>
      <p:ext uri="{BB962C8B-B14F-4D97-AF65-F5344CB8AC3E}">
        <p14:creationId xmlns:p14="http://schemas.microsoft.com/office/powerpoint/2010/main" val="38001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2365" y="1918252"/>
            <a:ext cx="10515600" cy="4214191"/>
          </a:xfrm>
          <a:solidFill>
            <a:schemeClr val="accent2">
              <a:lumMod val="20000"/>
              <a:lumOff val="80000"/>
            </a:schemeClr>
          </a:solidFill>
        </p:spPr>
        <p:txBody>
          <a:bodyPr>
            <a:normAutofit/>
          </a:bodyPr>
          <a:lstStyle/>
          <a:p>
            <a:pPr lvl="0"/>
            <a:r>
              <a:rPr lang="de-DE" sz="2000" b="1" dirty="0">
                <a:latin typeface="Arial" panose="020B0604020202020204" pitchFamily="34" charset="0"/>
                <a:cs typeface="Arial" panose="020B0604020202020204" pitchFamily="34" charset="0"/>
              </a:rPr>
              <a:t>Verlust nicht vorbehaltener Mängelrechte</a:t>
            </a:r>
            <a:br>
              <a:rPr lang="de-DE" sz="2000"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 </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Kein Anspruch auf Ersatz von Mangelbeseitigungskosten nach rügeloser Abnahme</a:t>
            </a:r>
            <a:br>
              <a:rPr lang="de-DE" sz="2000"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OLG Schleswig, Urteil vom 18.12.2015, Az. 1 U 125/14</a:t>
            </a:r>
            <a:br>
              <a:rPr lang="de-DE" sz="2000"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 </a:t>
            </a:r>
            <a:br>
              <a:rPr lang="de-DE" sz="2000"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Abgrenzung wesentliche und unwesentliche Mängel</a:t>
            </a:r>
            <a:br>
              <a:rPr lang="de-DE" sz="2000" dirty="0">
                <a:latin typeface="Arial" panose="020B0604020202020204" pitchFamily="34" charset="0"/>
                <a:cs typeface="Arial" panose="020B0604020202020204" pitchFamily="34" charset="0"/>
              </a:rPr>
            </a:br>
            <a:r>
              <a:rPr lang="de-DE" sz="2000" b="1" dirty="0">
                <a:latin typeface="Arial" panose="020B0604020202020204" pitchFamily="34" charset="0"/>
                <a:cs typeface="Arial" panose="020B0604020202020204" pitchFamily="34" charset="0"/>
              </a:rPr>
              <a:t> </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Ob Mängel wesentlich sind, ist anhand einer Interessenabwägung zu bestimmen</a:t>
            </a:r>
            <a:br>
              <a:rPr lang="de-DE" sz="2000"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BGH, Urteil vom 26.02.1981, Az. VII ZR 287/79 (zu § 12 Abs. 3 VOB/B)</a:t>
            </a:r>
            <a:br>
              <a:rPr lang="de-DE" sz="2000" dirty="0">
                <a:latin typeface="Arial" panose="020B0604020202020204" pitchFamily="34" charset="0"/>
                <a:cs typeface="Arial" panose="020B0604020202020204" pitchFamily="34" charset="0"/>
              </a:rPr>
            </a:br>
            <a:r>
              <a:rPr lang="de-DE" sz="2000" i="1" dirty="0">
                <a:latin typeface="Arial" panose="020B0604020202020204" pitchFamily="34" charset="0"/>
                <a:cs typeface="Arial" panose="020B0604020202020204" pitchFamily="34" charset="0"/>
              </a:rPr>
              <a:t>OLG Köln, Urteil vom 26.02.2015, Az. 24 U 111/14 (zu § 640 Abs. 1 S. 2 BGB a. F.)</a:t>
            </a:r>
            <a:br>
              <a:rPr lang="de-DE" sz="2000" dirty="0">
                <a:latin typeface="Arial" panose="020B0604020202020204" pitchFamily="34" charset="0"/>
                <a:cs typeface="Arial" panose="020B0604020202020204" pitchFamily="34" charset="0"/>
              </a:rPr>
            </a:br>
            <a:endParaRPr lang="de-DE" sz="2000" dirty="0">
              <a:latin typeface="Arial" panose="020B0604020202020204" pitchFamily="34" charset="0"/>
              <a:cs typeface="Arial" panose="020B0604020202020204" pitchFamily="34" charset="0"/>
            </a:endParaRP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Foliennummernplatzhalter 3"/>
          <p:cNvSpPr>
            <a:spLocks noGrp="1"/>
          </p:cNvSpPr>
          <p:nvPr>
            <p:ph type="sldNum" sz="quarter" idx="12"/>
          </p:nvPr>
        </p:nvSpPr>
        <p:spPr/>
        <p:txBody>
          <a:bodyPr/>
          <a:lstStyle/>
          <a:p>
            <a:fld id="{4396F751-E4A1-47A1-80D3-B71F4B343170}" type="slidenum">
              <a:rPr lang="de-DE" smtClean="0"/>
              <a:t>33</a:t>
            </a:fld>
            <a:endParaRPr lang="de-DE"/>
          </a:p>
        </p:txBody>
      </p:sp>
      <p:sp>
        <p:nvSpPr>
          <p:cNvPr id="5" name="Fußzeilenplatzhalter 4"/>
          <p:cNvSpPr>
            <a:spLocks noGrp="1"/>
          </p:cNvSpPr>
          <p:nvPr>
            <p:ph type="ftr" sz="quarter" idx="11"/>
          </p:nvPr>
        </p:nvSpPr>
        <p:spPr/>
        <p:txBody>
          <a:bodyPr/>
          <a:lstStyle/>
          <a:p>
            <a:r>
              <a:rPr lang="de-DE"/>
              <a:t>Copyright RA Gerald Süchting, Berlin</a:t>
            </a:r>
          </a:p>
        </p:txBody>
      </p:sp>
      <p:sp>
        <p:nvSpPr>
          <p:cNvPr id="6" name="Textfeld 5"/>
          <p:cNvSpPr txBox="1"/>
          <p:nvPr/>
        </p:nvSpPr>
        <p:spPr>
          <a:xfrm>
            <a:off x="596348" y="675861"/>
            <a:ext cx="10485782" cy="584775"/>
          </a:xfrm>
          <a:prstGeom prst="rect">
            <a:avLst/>
          </a:prstGeom>
          <a:solidFill>
            <a:schemeClr val="accent2">
              <a:lumMod val="20000"/>
              <a:lumOff val="80000"/>
            </a:schemeClr>
          </a:solidFill>
        </p:spPr>
        <p:txBody>
          <a:bodyPr wrap="square" rtlCol="0">
            <a:spAutoFit/>
          </a:bodyPr>
          <a:lstStyle/>
          <a:p>
            <a:r>
              <a:rPr lang="de-DE" sz="3200" dirty="0">
                <a:latin typeface="Arial" panose="020B0604020202020204" pitchFamily="34" charset="0"/>
                <a:cs typeface="Arial" panose="020B0604020202020204" pitchFamily="34" charset="0"/>
              </a:rPr>
              <a:t>Die Abnahme im Werkvertrag VIII</a:t>
            </a:r>
          </a:p>
        </p:txBody>
      </p:sp>
    </p:spTree>
    <p:extLst>
      <p:ext uri="{BB962C8B-B14F-4D97-AF65-F5344CB8AC3E}">
        <p14:creationId xmlns:p14="http://schemas.microsoft.com/office/powerpoint/2010/main" val="2195977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519" y="624329"/>
            <a:ext cx="10515600" cy="1325563"/>
          </a:xfrm>
          <a:solidFill>
            <a:schemeClr val="accent2">
              <a:lumMod val="20000"/>
              <a:lumOff val="80000"/>
            </a:schemeClr>
          </a:solidFill>
        </p:spPr>
        <p:txBody>
          <a:bodyPr>
            <a:normAutofit/>
          </a:bodyPr>
          <a:lstStyle/>
          <a:p>
            <a:pPr marL="896938" indent="-896938"/>
            <a:r>
              <a:rPr lang="de-DE" sz="3200" dirty="0">
                <a:latin typeface="Arial" panose="020B0604020202020204" pitchFamily="34" charset="0"/>
                <a:cs typeface="Arial" panose="020B0604020202020204" pitchFamily="34" charset="0"/>
              </a:rPr>
              <a:t>II.	Der VOB/B - Werkvertrag</a:t>
            </a:r>
          </a:p>
        </p:txBody>
      </p:sp>
      <p:sp>
        <p:nvSpPr>
          <p:cNvPr id="3" name="Foliennummernplatzhalter 2"/>
          <p:cNvSpPr>
            <a:spLocks noGrp="1"/>
          </p:cNvSpPr>
          <p:nvPr>
            <p:ph type="sldNum" sz="quarter" idx="12"/>
          </p:nvPr>
        </p:nvSpPr>
        <p:spPr/>
        <p:txBody>
          <a:bodyPr/>
          <a:lstStyle/>
          <a:p>
            <a:fld id="{4396F751-E4A1-47A1-80D3-B71F4B343170}" type="slidenum">
              <a:rPr lang="de-DE" smtClean="0"/>
              <a:t>34</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3" tgtFrame="&quot;_self&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6" name="Textfeld 5"/>
          <p:cNvSpPr txBox="1"/>
          <p:nvPr/>
        </p:nvSpPr>
        <p:spPr>
          <a:xfrm>
            <a:off x="745435" y="2773017"/>
            <a:ext cx="9988826" cy="3231654"/>
          </a:xfrm>
          <a:prstGeom prst="rect">
            <a:avLst/>
          </a:prstGeom>
          <a:solidFill>
            <a:schemeClr val="accent2">
              <a:lumMod val="20000"/>
              <a:lumOff val="80000"/>
            </a:schemeClr>
          </a:solidFill>
        </p:spPr>
        <p:txBody>
          <a:bodyPr wrap="square" rtlCol="0">
            <a:spAutoFit/>
          </a:bodyPr>
          <a:lstStyle/>
          <a:p>
            <a:r>
              <a:rPr lang="de-DE" sz="2400" dirty="0">
                <a:latin typeface="Arial" panose="020B0604020202020204" pitchFamily="34" charset="0"/>
                <a:cs typeface="Arial" panose="020B0604020202020204" pitchFamily="34" charset="0"/>
              </a:rPr>
              <a:t>Muster-Werkvertrag (VOB/B einbezogen):</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graphicFrame>
        <p:nvGraphicFramePr>
          <p:cNvPr id="8" name="Objekt 7"/>
          <p:cNvGraphicFramePr>
            <a:graphicFrameLocks noChangeAspect="1"/>
          </p:cNvGraphicFramePr>
          <p:nvPr>
            <p:extLst>
              <p:ext uri="{D42A27DB-BD31-4B8C-83A1-F6EECF244321}">
                <p14:modId xmlns:p14="http://schemas.microsoft.com/office/powerpoint/2010/main" val="3003571666"/>
              </p:ext>
            </p:extLst>
          </p:nvPr>
        </p:nvGraphicFramePr>
        <p:xfrm>
          <a:off x="9162636" y="2773017"/>
          <a:ext cx="1571625" cy="1479550"/>
        </p:xfrm>
        <a:graphic>
          <a:graphicData uri="http://schemas.openxmlformats.org/presentationml/2006/ole">
            <mc:AlternateContent xmlns:mc="http://schemas.openxmlformats.org/markup-compatibility/2006">
              <mc:Choice xmlns:v="urn:schemas-microsoft-com:vml" Requires="v">
                <p:oleObj spid="_x0000_s3242" name="Acrobat Document" r:id="rId5" imgW="5667480" imgH="8020080" progId="AcroExch.Document.DC">
                  <p:embed/>
                </p:oleObj>
              </mc:Choice>
              <mc:Fallback>
                <p:oleObj name="Acrobat Document" r:id="rId5" imgW="5667480" imgH="8020080" progId="AcroExch.Document.DC">
                  <p:embed/>
                  <p:pic>
                    <p:nvPicPr>
                      <p:cNvPr id="0" name=""/>
                      <p:cNvPicPr/>
                      <p:nvPr/>
                    </p:nvPicPr>
                    <p:blipFill>
                      <a:blip r:embed="rId6"/>
                      <a:stretch>
                        <a:fillRect/>
                      </a:stretch>
                    </p:blipFill>
                    <p:spPr>
                      <a:xfrm>
                        <a:off x="9162636" y="2773017"/>
                        <a:ext cx="1571625" cy="1479550"/>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979484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519" y="624329"/>
            <a:ext cx="10515600" cy="1325563"/>
          </a:xfrm>
          <a:solidFill>
            <a:schemeClr val="accent2">
              <a:lumMod val="20000"/>
              <a:lumOff val="80000"/>
            </a:schemeClr>
          </a:solidFill>
        </p:spPr>
        <p:txBody>
          <a:bodyPr>
            <a:normAutofit/>
          </a:bodyPr>
          <a:lstStyle/>
          <a:p>
            <a:pPr marL="896938" indent="-896938"/>
            <a:r>
              <a:rPr lang="de-DE" sz="3200" dirty="0">
                <a:latin typeface="Arial" panose="020B0604020202020204" pitchFamily="34" charset="0"/>
                <a:cs typeface="Arial" panose="020B0604020202020204" pitchFamily="34" charset="0"/>
              </a:rPr>
              <a:t>II.	Die VOB/B </a:t>
            </a:r>
          </a:p>
        </p:txBody>
      </p:sp>
      <p:sp>
        <p:nvSpPr>
          <p:cNvPr id="3" name="Foliennummernplatzhalter 2"/>
          <p:cNvSpPr>
            <a:spLocks noGrp="1"/>
          </p:cNvSpPr>
          <p:nvPr>
            <p:ph type="sldNum" sz="quarter" idx="12"/>
          </p:nvPr>
        </p:nvSpPr>
        <p:spPr/>
        <p:txBody>
          <a:bodyPr/>
          <a:lstStyle/>
          <a:p>
            <a:fld id="{4396F751-E4A1-47A1-80D3-B71F4B343170}" type="slidenum">
              <a:rPr lang="de-DE" smtClean="0"/>
              <a:t>35</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3" tgtFrame="&quot;_self&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6" name="Textfeld 5"/>
          <p:cNvSpPr txBox="1"/>
          <p:nvPr/>
        </p:nvSpPr>
        <p:spPr>
          <a:xfrm>
            <a:off x="745435" y="2773017"/>
            <a:ext cx="9988826" cy="3785652"/>
          </a:xfrm>
          <a:prstGeom prst="rect">
            <a:avLst/>
          </a:prstGeom>
          <a:solidFill>
            <a:schemeClr val="accent2">
              <a:lumMod val="20000"/>
              <a:lumOff val="80000"/>
            </a:schemeClr>
          </a:solidFill>
        </p:spPr>
        <p:txBody>
          <a:bodyPr wrap="square" rtlCol="0">
            <a:spAutoFit/>
          </a:bodyPr>
          <a:lstStyle/>
          <a:p>
            <a:r>
              <a:rPr lang="de-DE" sz="2400" dirty="0">
                <a:latin typeface="Arial" panose="020B0604020202020204" pitchFamily="34" charset="0"/>
                <a:cs typeface="Arial" panose="020B0604020202020204" pitchFamily="34" charset="0"/>
              </a:rPr>
              <a:t>VOB/B i. d. F. vom 11.06.2016</a:t>
            </a:r>
          </a:p>
          <a:p>
            <a:endParaRPr lang="de-DE" dirty="0"/>
          </a:p>
          <a:p>
            <a:endParaRPr lang="de-DE" dirty="0"/>
          </a:p>
          <a:p>
            <a:endParaRPr lang="de-DE" dirty="0"/>
          </a:p>
          <a:p>
            <a:endParaRPr lang="de-DE" dirty="0"/>
          </a:p>
          <a:p>
            <a:r>
              <a:rPr lang="de-DE" dirty="0"/>
              <a:t>Einbeziehung der VOB/B als Ganzes, das Privileg des § 310 Abs. 1 Satz 3 BGB und dessen Grenzen</a:t>
            </a:r>
          </a:p>
          <a:p>
            <a:endParaRPr lang="de-DE" dirty="0"/>
          </a:p>
          <a:p>
            <a:r>
              <a:rPr lang="de-DE" dirty="0"/>
              <a:t>§ 1 Abs. 1-4 VOB/B - Vertragsgrundlagen und Anordnungsrecht des Auftraggebers</a:t>
            </a:r>
          </a:p>
          <a:p>
            <a:endParaRPr lang="de-DE" dirty="0"/>
          </a:p>
          <a:p>
            <a:r>
              <a:rPr lang="de-DE" dirty="0"/>
              <a:t>§ 2 Abs. 1-10 VOB/B - Änderung der vertraglichen Leistung und Änderung der Vergütung</a:t>
            </a:r>
          </a:p>
          <a:p>
            <a:endParaRPr lang="de-DE" dirty="0"/>
          </a:p>
          <a:p>
            <a:endParaRPr lang="de-DE" dirty="0"/>
          </a:p>
          <a:p>
            <a:endParaRPr lang="de-DE" dirty="0"/>
          </a:p>
        </p:txBody>
      </p:sp>
      <p:graphicFrame>
        <p:nvGraphicFramePr>
          <p:cNvPr id="7" name="Objekt 6"/>
          <p:cNvGraphicFramePr>
            <a:graphicFrameLocks noChangeAspect="1"/>
          </p:cNvGraphicFramePr>
          <p:nvPr>
            <p:extLst>
              <p:ext uri="{D42A27DB-BD31-4B8C-83A1-F6EECF244321}">
                <p14:modId xmlns:p14="http://schemas.microsoft.com/office/powerpoint/2010/main" val="2883977047"/>
              </p:ext>
            </p:extLst>
          </p:nvPr>
        </p:nvGraphicFramePr>
        <p:xfrm>
          <a:off x="9597059" y="2773017"/>
          <a:ext cx="1137202" cy="1077503"/>
        </p:xfrm>
        <a:graphic>
          <a:graphicData uri="http://schemas.openxmlformats.org/presentationml/2006/ole">
            <mc:AlternateContent xmlns:mc="http://schemas.openxmlformats.org/markup-compatibility/2006">
              <mc:Choice xmlns:v="urn:schemas-microsoft-com:vml" Requires="v">
                <p:oleObj spid="_x0000_s4267" name="Acrobat Document" r:id="rId5" imgW="4533840" imgH="6408360" progId="AcroExch.Document.DC">
                  <p:embed/>
                </p:oleObj>
              </mc:Choice>
              <mc:Fallback>
                <p:oleObj name="Acrobat Document" r:id="rId5" imgW="4533840" imgH="6408360" progId="AcroExch.Document.DC">
                  <p:embed/>
                  <p:pic>
                    <p:nvPicPr>
                      <p:cNvPr id="0" name=""/>
                      <p:cNvPicPr/>
                      <p:nvPr/>
                    </p:nvPicPr>
                    <p:blipFill>
                      <a:blip r:embed="rId6"/>
                      <a:stretch>
                        <a:fillRect/>
                      </a:stretch>
                    </p:blipFill>
                    <p:spPr>
                      <a:xfrm>
                        <a:off x="9597059" y="2773017"/>
                        <a:ext cx="1137202" cy="1077503"/>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308029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1941923"/>
            <a:ext cx="10515600" cy="2572648"/>
          </a:xfrm>
          <a:solidFill>
            <a:schemeClr val="accent2">
              <a:lumMod val="20000"/>
              <a:lumOff val="80000"/>
            </a:schemeClr>
          </a:solidFill>
        </p:spPr>
        <p:txBody>
          <a:bodyPr>
            <a:normAutofit/>
          </a:bodyPr>
          <a:lstStyle/>
          <a:p>
            <a:pPr marL="896938" indent="-896938"/>
            <a:r>
              <a:rPr lang="de-DE" sz="3200" b="1" dirty="0">
                <a:latin typeface="Arial" panose="020B0604020202020204" pitchFamily="34" charset="0"/>
                <a:cs typeface="Arial" panose="020B0604020202020204" pitchFamily="34" charset="0"/>
              </a:rPr>
              <a:t>III.	Vergleich: BGB – Werkvertrag ./. VOB/B – Werkvertrag</a:t>
            </a:r>
            <a:br>
              <a:rPr lang="de-DE" sz="3200" dirty="0">
                <a:latin typeface="Arial" panose="020B0604020202020204" pitchFamily="34" charset="0"/>
                <a:cs typeface="Arial" panose="020B0604020202020204" pitchFamily="34" charset="0"/>
              </a:rPr>
            </a:br>
            <a:br>
              <a:rPr lang="de-DE" sz="3200" dirty="0">
                <a:latin typeface="Arial" panose="020B0604020202020204" pitchFamily="34" charset="0"/>
                <a:cs typeface="Arial" panose="020B0604020202020204" pitchFamily="34" charset="0"/>
              </a:rPr>
            </a:br>
            <a:r>
              <a:rPr lang="de-DE" sz="3200" dirty="0">
                <a:latin typeface="Arial" panose="020B0604020202020204" pitchFamily="34" charset="0"/>
                <a:cs typeface="Arial" panose="020B0604020202020204" pitchFamily="34" charset="0"/>
              </a:rPr>
              <a:t>Ausgewählte Aspekte</a:t>
            </a:r>
          </a:p>
        </p:txBody>
      </p:sp>
      <p:sp>
        <p:nvSpPr>
          <p:cNvPr id="3" name="Foliennummernplatzhalter 2"/>
          <p:cNvSpPr>
            <a:spLocks noGrp="1"/>
          </p:cNvSpPr>
          <p:nvPr>
            <p:ph type="sldNum" sz="quarter" idx="12"/>
          </p:nvPr>
        </p:nvSpPr>
        <p:spPr/>
        <p:txBody>
          <a:bodyPr/>
          <a:lstStyle/>
          <a:p>
            <a:fld id="{4396F751-E4A1-47A1-80D3-B71F4B343170}" type="slidenum">
              <a:rPr lang="de-DE" smtClean="0"/>
              <a:t>36</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108474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3575" y="1318662"/>
            <a:ext cx="10515600" cy="3706048"/>
          </a:xfrm>
          <a:solidFill>
            <a:schemeClr val="accent2">
              <a:lumMod val="20000"/>
              <a:lumOff val="80000"/>
            </a:schemeClr>
          </a:solidFill>
        </p:spPr>
        <p:txBody>
          <a:bodyPr>
            <a:normAutofit/>
          </a:bodyPr>
          <a:lstStyle/>
          <a:p>
            <a:r>
              <a:rPr lang="de-DE" sz="2800" b="1" dirty="0">
                <a:latin typeface="Arial" panose="020B0604020202020204" pitchFamily="34" charset="0"/>
                <a:cs typeface="Arial" panose="020B0604020202020204" pitchFamily="34" charset="0"/>
              </a:rPr>
              <a:t>III.1	§ 4 Abs. 7 VOB/B - keine Entsprechung im BGB</a:t>
            </a:r>
            <a:br>
              <a:rPr lang="de-DE" sz="2800" b="1" dirty="0">
                <a:latin typeface="Arial" panose="020B0604020202020204" pitchFamily="34" charset="0"/>
                <a:cs typeface="Arial" panose="020B0604020202020204" pitchFamily="34" charset="0"/>
              </a:rPr>
            </a:br>
            <a:br>
              <a:rPr lang="de-DE" sz="2800" b="1" dirty="0">
                <a:latin typeface="Arial" panose="020B0604020202020204" pitchFamily="34" charset="0"/>
                <a:cs typeface="Arial" panose="020B0604020202020204" pitchFamily="34" charset="0"/>
              </a:rPr>
            </a:br>
            <a:r>
              <a:rPr lang="de-DE" sz="2800" b="1" dirty="0">
                <a:latin typeface="Arial" panose="020B0604020202020204" pitchFamily="34" charset="0"/>
                <a:cs typeface="Arial" panose="020B0604020202020204" pitchFamily="34" charset="0"/>
              </a:rPr>
              <a:t>III.2	§ 5 Abs. 4 VOB/B - keine Entsprechung im BGB</a:t>
            </a:r>
          </a:p>
        </p:txBody>
      </p:sp>
      <p:sp>
        <p:nvSpPr>
          <p:cNvPr id="3" name="Foliennummernplatzhalter 2"/>
          <p:cNvSpPr>
            <a:spLocks noGrp="1"/>
          </p:cNvSpPr>
          <p:nvPr>
            <p:ph type="sldNum" sz="quarter" idx="12"/>
          </p:nvPr>
        </p:nvSpPr>
        <p:spPr/>
        <p:txBody>
          <a:bodyPr/>
          <a:lstStyle/>
          <a:p>
            <a:fld id="{4396F751-E4A1-47A1-80D3-B71F4B343170}" type="slidenum">
              <a:rPr lang="de-DE" smtClean="0"/>
              <a:t>37</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087727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77002"/>
            <a:ext cx="10515600" cy="6279348"/>
          </a:xfrm>
          <a:solidFill>
            <a:schemeClr val="accent2">
              <a:lumMod val="20000"/>
              <a:lumOff val="80000"/>
            </a:schemeClr>
          </a:solidFill>
        </p:spPr>
        <p:txBody>
          <a:bodyPr>
            <a:normAutofit/>
          </a:bodyPr>
          <a:lstStyle/>
          <a:p>
            <a:pPr marL="896938" indent="-896938"/>
            <a:r>
              <a:rPr lang="de-DE" sz="2400" b="1" dirty="0">
                <a:latin typeface="Arial" panose="020B0604020202020204" pitchFamily="34" charset="0"/>
                <a:cs typeface="Arial" panose="020B0604020202020204" pitchFamily="34" charset="0"/>
              </a:rPr>
              <a:t>III.3	§ 6 Abs. 1-7 VOB/B - keine Entsprechung im BGB </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 6 Abs. 1: Obliegenheit zur Behinderungsanzeige</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6 Abs. 2: verlängerungsgeeignete Umstände</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6 Abs. 3: Förderungspflicht des AN</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6 Abs. 4: Berechnung der Fristverlängerung</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6 Abs. 5: vorzeitige Abrechnung bei längerer Unterbrechung</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6 Abs. 6: Schadensersatz bei Verschulden</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6 Abs. 7: Kündigungsrecht</a:t>
            </a:r>
          </a:p>
        </p:txBody>
      </p:sp>
      <p:sp>
        <p:nvSpPr>
          <p:cNvPr id="3" name="Foliennummernplatzhalter 2"/>
          <p:cNvSpPr>
            <a:spLocks noGrp="1"/>
          </p:cNvSpPr>
          <p:nvPr>
            <p:ph type="sldNum" sz="quarter" idx="12"/>
          </p:nvPr>
        </p:nvSpPr>
        <p:spPr/>
        <p:txBody>
          <a:bodyPr/>
          <a:lstStyle/>
          <a:p>
            <a:fld id="{4396F751-E4A1-47A1-80D3-B71F4B343170}" type="slidenum">
              <a:rPr lang="de-DE" smtClean="0"/>
              <a:t>38</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2808500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539015"/>
            <a:ext cx="10515600" cy="5817334"/>
          </a:xfrm>
          <a:solidFill>
            <a:schemeClr val="accent2">
              <a:lumMod val="20000"/>
              <a:lumOff val="80000"/>
            </a:schemeClr>
          </a:solidFill>
        </p:spPr>
        <p:txBody>
          <a:bodyPr>
            <a:normAutofit/>
          </a:bodyPr>
          <a:lstStyle/>
          <a:p>
            <a:pPr marL="896938" indent="-896938"/>
            <a:r>
              <a:rPr lang="de-DE" sz="2200" b="1" dirty="0">
                <a:latin typeface="Arial" panose="020B0604020202020204" pitchFamily="34" charset="0"/>
                <a:cs typeface="Arial" panose="020B0604020202020204" pitchFamily="34" charset="0"/>
              </a:rPr>
              <a:t>III.4	§ 7 Abs. 1-3 VOB/B - Abweichung zum BGB</a:t>
            </a:r>
            <a:br>
              <a:rPr lang="de-DE" sz="2200" dirty="0"/>
            </a:br>
            <a:br>
              <a:rPr lang="de-DE" sz="2200" dirty="0"/>
            </a:br>
            <a:r>
              <a:rPr lang="de-DE" sz="2200" dirty="0">
                <a:latin typeface="Arial" panose="020B0604020202020204" pitchFamily="34" charset="0"/>
                <a:cs typeface="Arial" panose="020B0604020202020204" pitchFamily="34" charset="0"/>
              </a:rPr>
              <a:t>Grundsatz § 644 BGB: Der Unternehmer trägt die Gefahr bis zur Abnahme des Werkes.</a:t>
            </a:r>
            <a:br>
              <a:rPr lang="de-DE" sz="2200" dirty="0">
                <a:latin typeface="Arial" panose="020B0604020202020204" pitchFamily="34" charset="0"/>
                <a:cs typeface="Arial" panose="020B0604020202020204" pitchFamily="34" charset="0"/>
              </a:rPr>
            </a:br>
            <a:br>
              <a:rPr lang="de-DE" sz="2200" dirty="0">
                <a:latin typeface="Arial" panose="020B0604020202020204" pitchFamily="34" charset="0"/>
                <a:cs typeface="Arial" panose="020B0604020202020204" pitchFamily="34" charset="0"/>
              </a:rPr>
            </a:br>
            <a:r>
              <a:rPr lang="de-DE" sz="2200" dirty="0">
                <a:latin typeface="Arial" panose="020B0604020202020204" pitchFamily="34" charset="0"/>
                <a:cs typeface="Arial" panose="020B0604020202020204" pitchFamily="34" charset="0"/>
              </a:rPr>
              <a:t>Ausnahme § 7 Abs. 1 VOB/B: wird die ganz oder teilweise ausgeführte Leistung vor der Abnahme durch höhere Gewalt, Krieg, Aufruhr oder andere objektiv unabwendbare vom Auftragnehmer nicht zu vertretende Umstände beschädigt oder zerstört, so hat dieser für die ausgeführten Teile der Leistung die Ansprüche nach § 6 Abs. 5; für andere Schäden besteht keine gegenseitige Ersatzpflicht.</a:t>
            </a:r>
            <a:br>
              <a:rPr lang="de-DE" sz="2200" dirty="0">
                <a:latin typeface="Arial" panose="020B0604020202020204" pitchFamily="34" charset="0"/>
                <a:cs typeface="Arial" panose="020B0604020202020204" pitchFamily="34" charset="0"/>
              </a:rPr>
            </a:br>
            <a:br>
              <a:rPr lang="de-DE" sz="2200" dirty="0">
                <a:latin typeface="Arial" panose="020B0604020202020204" pitchFamily="34" charset="0"/>
                <a:cs typeface="Arial" panose="020B0604020202020204" pitchFamily="34" charset="0"/>
              </a:rPr>
            </a:br>
            <a:r>
              <a:rPr lang="de-DE" sz="2200" dirty="0">
                <a:latin typeface="Arial" panose="020B0604020202020204" pitchFamily="34" charset="0"/>
                <a:cs typeface="Arial" panose="020B0604020202020204" pitchFamily="34" charset="0"/>
              </a:rPr>
              <a:t>Ausgeführt ist die Leistung, wenn sie mit der baulichen Anlage unmittelbar verbunden und in deren Substanz eingegangen ist, § 7 Abs. 2 VOB/B.</a:t>
            </a:r>
            <a:br>
              <a:rPr lang="de-DE" sz="2200" dirty="0">
                <a:latin typeface="Arial" panose="020B0604020202020204" pitchFamily="34" charset="0"/>
                <a:cs typeface="Arial" panose="020B0604020202020204" pitchFamily="34" charset="0"/>
              </a:rPr>
            </a:br>
            <a:br>
              <a:rPr lang="de-DE" sz="2200" dirty="0">
                <a:latin typeface="Arial" panose="020B0604020202020204" pitchFamily="34" charset="0"/>
                <a:cs typeface="Arial" panose="020B0604020202020204" pitchFamily="34" charset="0"/>
              </a:rPr>
            </a:br>
            <a:r>
              <a:rPr lang="de-DE" sz="2200" dirty="0">
                <a:latin typeface="Arial" panose="020B0604020202020204" pitchFamily="34" charset="0"/>
                <a:cs typeface="Arial" panose="020B0604020202020204" pitchFamily="34" charset="0"/>
              </a:rPr>
              <a:t>Nur angelieferte Baustoffe, Baubehelfe (Gerüste, Hilfskonstruktionen), Baustelleneinrichtung und Absteckungen gehören nicht zur ausgeführten Leistung, § 7 Abs. 3 VOB/B.</a:t>
            </a:r>
            <a:endParaRPr lang="de-DE" sz="3200" dirty="0"/>
          </a:p>
        </p:txBody>
      </p:sp>
      <p:sp>
        <p:nvSpPr>
          <p:cNvPr id="3" name="Foliennummernplatzhalter 2"/>
          <p:cNvSpPr>
            <a:spLocks noGrp="1"/>
          </p:cNvSpPr>
          <p:nvPr>
            <p:ph type="sldNum" sz="quarter" idx="12"/>
          </p:nvPr>
        </p:nvSpPr>
        <p:spPr/>
        <p:txBody>
          <a:bodyPr/>
          <a:lstStyle/>
          <a:p>
            <a:fld id="{4396F751-E4A1-47A1-80D3-B71F4B343170}" type="slidenum">
              <a:rPr lang="de-DE" smtClean="0"/>
              <a:t>39</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1333902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0717" y="640429"/>
            <a:ext cx="10188388" cy="5445740"/>
          </a:xfrm>
          <a:solidFill>
            <a:schemeClr val="accent4">
              <a:lumMod val="40000"/>
              <a:lumOff val="60000"/>
            </a:schemeClr>
          </a:solidFill>
        </p:spPr>
        <p:txBody>
          <a:bodyPr>
            <a:noAutofit/>
          </a:bodyPr>
          <a:lstStyle/>
          <a:p>
            <a:r>
              <a:rPr lang="de-DE" sz="2000" b="1" dirty="0">
                <a:latin typeface="Arial" panose="020B0604020202020204" pitchFamily="34" charset="0"/>
                <a:cs typeface="Arial" panose="020B0604020202020204" pitchFamily="34" charset="0"/>
              </a:rPr>
              <a:t>Zeitplan</a:t>
            </a:r>
            <a:r>
              <a:rPr lang="de-DE" sz="2000" dirty="0">
                <a:latin typeface="Arial" panose="020B0604020202020204" pitchFamily="34" charset="0"/>
                <a:cs typeface="Arial" panose="020B0604020202020204" pitchFamily="34" charset="0"/>
              </a:rPr>
              <a:t> (Montags 18:00 Uhr s. t. bis 19:30 Uhr) und Inhaltsanzeige:</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1. Vorlesung:	Einführung / Systematik / Arbeitstechnik</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2. Vorlesung:	Werkvertragsrecht und VOB/B I (Unterschiede)</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3. Vorlesung:	Werkvertragsrecht und VOB/B II (Vertragsmuster)</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4. Vorlesung:	Sicherheiten I</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5. Vorlesung:	Sicherheiten II</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6. Vorlesung:	Bauen in der Nachbarschaft I</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7. Vorlesung:	Bauen in der Nachbarschaft II</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8. Vorlesung:	Kalkulation von Nachträgen gem. § 2 Abs. 3-7 VOB/B</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9. Vorlesung:	Schiedsverfahrensrecht (§§ 1025 ff. ZPO; SL Bau; DIS)</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10. Vorlesung:	Bauprozessrecht</a:t>
            </a: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11. Vorlesung:	Aktuelle Rechtsprechung zum Bauvertrag</a:t>
            </a: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Rechteck 3"/>
          <p:cNvSpPr/>
          <p:nvPr/>
        </p:nvSpPr>
        <p:spPr>
          <a:xfrm>
            <a:off x="5122119" y="2200400"/>
            <a:ext cx="6096000" cy="369332"/>
          </a:xfrm>
          <a:prstGeom prst="rect">
            <a:avLst/>
          </a:prstGeom>
        </p:spPr>
        <p:txBody>
          <a:bodyPr>
            <a:spAutoFit/>
          </a:bodyPr>
          <a:lstStyle/>
          <a:p>
            <a:endParaRPr lang="de-DE" dirty="0"/>
          </a:p>
        </p:txBody>
      </p:sp>
      <p:sp>
        <p:nvSpPr>
          <p:cNvPr id="5" name="Foliennummernplatzhalter 4"/>
          <p:cNvSpPr>
            <a:spLocks noGrp="1"/>
          </p:cNvSpPr>
          <p:nvPr>
            <p:ph type="sldNum" sz="quarter" idx="12"/>
          </p:nvPr>
        </p:nvSpPr>
        <p:spPr/>
        <p:txBody>
          <a:bodyPr/>
          <a:lstStyle/>
          <a:p>
            <a:fld id="{4396F751-E4A1-47A1-80D3-B71F4B343170}" type="slidenum">
              <a:rPr lang="de-DE" smtClean="0"/>
              <a:t>4</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3371820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539015"/>
            <a:ext cx="10515600" cy="5817334"/>
          </a:xfrm>
          <a:solidFill>
            <a:schemeClr val="accent2">
              <a:lumMod val="20000"/>
              <a:lumOff val="80000"/>
            </a:schemeClr>
          </a:solidFill>
        </p:spPr>
        <p:txBody>
          <a:bodyPr>
            <a:normAutofit/>
          </a:bodyPr>
          <a:lstStyle/>
          <a:p>
            <a:pPr marL="895350" indent="-895350"/>
            <a:r>
              <a:rPr lang="de-DE" sz="3200" b="1" dirty="0">
                <a:latin typeface="Arial" panose="020B0604020202020204" pitchFamily="34" charset="0"/>
                <a:cs typeface="Arial" panose="020B0604020202020204" pitchFamily="34" charset="0"/>
              </a:rPr>
              <a:t>III.5	 Exkurs zur Gefahrtragung:</a:t>
            </a:r>
            <a:br>
              <a:rPr lang="de-DE" sz="3200" b="1" dirty="0">
                <a:latin typeface="Arial" panose="020B0604020202020204" pitchFamily="34" charset="0"/>
                <a:cs typeface="Arial" panose="020B0604020202020204" pitchFamily="34" charset="0"/>
              </a:rPr>
            </a:br>
            <a:br>
              <a:rPr lang="de-DE" sz="3200" b="1" dirty="0">
                <a:latin typeface="Arial" panose="020B0604020202020204" pitchFamily="34" charset="0"/>
                <a:cs typeface="Arial" panose="020B0604020202020204" pitchFamily="34" charset="0"/>
              </a:rPr>
            </a:br>
            <a:r>
              <a:rPr lang="de-DE" sz="3200" b="1" dirty="0">
                <a:latin typeface="Arial" panose="020B0604020202020204" pitchFamily="34" charset="0"/>
                <a:cs typeface="Arial" panose="020B0604020202020204" pitchFamily="34" charset="0"/>
              </a:rPr>
              <a:t>Die Bauleistungsversicherung</a:t>
            </a:r>
            <a:br>
              <a:rPr lang="de-DE" sz="2200" dirty="0"/>
            </a:br>
            <a:br>
              <a:rPr lang="de-DE" sz="2200" dirty="0"/>
            </a:br>
            <a:r>
              <a:rPr lang="de-DE" sz="2400" dirty="0">
                <a:latin typeface="Arial" panose="020B0604020202020204" pitchFamily="34" charset="0"/>
                <a:cs typeface="Arial" panose="020B0604020202020204" pitchFamily="34" charset="0"/>
              </a:rPr>
              <a:t>Versichertes Risiko</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err="1">
                <a:latin typeface="Arial" panose="020B0604020202020204" pitchFamily="34" charset="0"/>
                <a:cs typeface="Arial" panose="020B0604020202020204" pitchFamily="34" charset="0"/>
              </a:rPr>
              <a:t>Auftraggeberrisiko</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err="1">
                <a:latin typeface="Arial" panose="020B0604020202020204" pitchFamily="34" charset="0"/>
                <a:cs typeface="Arial" panose="020B0604020202020204" pitchFamily="34" charset="0"/>
              </a:rPr>
              <a:t>Auftragnehmerrisiko</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Multi-Risk-Versicherung</a:t>
            </a:r>
            <a:br>
              <a:rPr lang="de-DE" sz="2400" dirty="0">
                <a:latin typeface="Arial" panose="020B0604020202020204" pitchFamily="34" charset="0"/>
                <a:cs typeface="Arial" panose="020B0604020202020204" pitchFamily="34" charset="0"/>
              </a:rPr>
            </a:br>
            <a:br>
              <a:rPr lang="de-DE" sz="24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Verfahren im Schadensfall</a:t>
            </a:r>
            <a:br>
              <a:rPr lang="de-DE" sz="2400" dirty="0"/>
            </a:br>
            <a:endParaRPr lang="de-DE" sz="2400" dirty="0"/>
          </a:p>
        </p:txBody>
      </p:sp>
      <p:sp>
        <p:nvSpPr>
          <p:cNvPr id="3" name="Foliennummernplatzhalter 2"/>
          <p:cNvSpPr>
            <a:spLocks noGrp="1"/>
          </p:cNvSpPr>
          <p:nvPr>
            <p:ph type="sldNum" sz="quarter" idx="12"/>
          </p:nvPr>
        </p:nvSpPr>
        <p:spPr/>
        <p:txBody>
          <a:bodyPr/>
          <a:lstStyle/>
          <a:p>
            <a:fld id="{4396F751-E4A1-47A1-80D3-B71F4B343170}" type="slidenum">
              <a:rPr lang="de-DE" smtClean="0"/>
              <a:t>40</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4097272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824" y="539015"/>
            <a:ext cx="10515600" cy="5817334"/>
          </a:xfrm>
          <a:solidFill>
            <a:schemeClr val="accent2">
              <a:lumMod val="20000"/>
              <a:lumOff val="80000"/>
            </a:schemeClr>
          </a:solidFill>
        </p:spPr>
        <p:txBody>
          <a:bodyPr>
            <a:normAutofit/>
          </a:bodyPr>
          <a:lstStyle/>
          <a:p>
            <a:pPr marL="896938" indent="-896938"/>
            <a:r>
              <a:rPr lang="de-DE" sz="2200" b="1" dirty="0">
                <a:latin typeface="Arial" panose="020B0604020202020204" pitchFamily="34" charset="0"/>
                <a:cs typeface="Arial" panose="020B0604020202020204" pitchFamily="34" charset="0"/>
              </a:rPr>
              <a:t>III.6	Das Anordnungsrecht des Auftraggebers nach BGB und nach VOB/B</a:t>
            </a:r>
            <a:br>
              <a:rPr lang="de-DE" sz="2200" dirty="0"/>
            </a:br>
            <a:br>
              <a:rPr lang="de-DE" sz="2200" dirty="0"/>
            </a:br>
            <a:r>
              <a:rPr lang="de-DE" sz="2200" dirty="0"/>
              <a:t>Gemeinsamkeiten und Unterschiede von</a:t>
            </a:r>
            <a:br>
              <a:rPr lang="de-DE" sz="2200" dirty="0"/>
            </a:br>
            <a:br>
              <a:rPr lang="de-DE" sz="2200" dirty="0"/>
            </a:br>
            <a:r>
              <a:rPr lang="de-DE" sz="2200" dirty="0"/>
              <a:t>-	§ 650 b BGB</a:t>
            </a:r>
            <a:br>
              <a:rPr lang="de-DE" sz="2200" dirty="0"/>
            </a:br>
            <a:br>
              <a:rPr lang="de-DE" sz="2200" dirty="0"/>
            </a:br>
            <a:r>
              <a:rPr lang="de-DE" sz="2200" dirty="0"/>
              <a:t>-	§ 1 Abs. 3; 4 VOB / B</a:t>
            </a:r>
            <a:br>
              <a:rPr lang="de-DE" sz="2200" dirty="0"/>
            </a:br>
            <a:endParaRPr lang="de-DE" sz="3200" dirty="0"/>
          </a:p>
        </p:txBody>
      </p:sp>
      <p:sp>
        <p:nvSpPr>
          <p:cNvPr id="3" name="Foliennummernplatzhalter 2"/>
          <p:cNvSpPr>
            <a:spLocks noGrp="1"/>
          </p:cNvSpPr>
          <p:nvPr>
            <p:ph type="sldNum" sz="quarter" idx="12"/>
          </p:nvPr>
        </p:nvSpPr>
        <p:spPr/>
        <p:txBody>
          <a:bodyPr/>
          <a:lstStyle/>
          <a:p>
            <a:fld id="{4396F751-E4A1-47A1-80D3-B71F4B343170}" type="slidenum">
              <a:rPr lang="de-DE" smtClean="0"/>
              <a:t>41</a:t>
            </a:fld>
            <a:endParaRPr lang="de-DE"/>
          </a:p>
        </p:txBody>
      </p:sp>
      <p:sp>
        <p:nvSpPr>
          <p:cNvPr id="4" name="Fußzeilenplatzhalter 3"/>
          <p:cNvSpPr>
            <a:spLocks noGrp="1"/>
          </p:cNvSpPr>
          <p:nvPr>
            <p:ph type="ftr" sz="quarter" idx="11"/>
          </p:nvPr>
        </p:nvSpPr>
        <p:spPr/>
        <p:txBody>
          <a:bodyPr/>
          <a:lstStyle/>
          <a:p>
            <a:r>
              <a:rPr lang="de-DE"/>
              <a:t>Copyright RA Gerald Süchting, Berlin</a:t>
            </a:r>
          </a:p>
        </p:txBody>
      </p:sp>
      <p:pic>
        <p:nvPicPr>
          <p:cNvPr id="5" name="Grafik 4"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Tree>
    <p:extLst>
      <p:ext uri="{BB962C8B-B14F-4D97-AF65-F5344CB8AC3E}">
        <p14:creationId xmlns:p14="http://schemas.microsoft.com/office/powerpoint/2010/main" val="3407940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4EE210-183D-4808-8E7B-6F6A5904F486}"/>
              </a:ext>
            </a:extLst>
          </p:cNvPr>
          <p:cNvSpPr>
            <a:spLocks noGrp="1"/>
          </p:cNvSpPr>
          <p:nvPr>
            <p:ph type="ctrTitle"/>
          </p:nvPr>
        </p:nvSpPr>
        <p:spPr>
          <a:xfrm>
            <a:off x="1588008" y="2382838"/>
            <a:ext cx="9144000" cy="2984690"/>
          </a:xfrm>
        </p:spPr>
        <p:txBody>
          <a:bodyPr>
            <a:normAutofit/>
          </a:bodyPr>
          <a:lstStyle/>
          <a:p>
            <a:r>
              <a:rPr lang="de-DE" sz="4000" dirty="0"/>
              <a:t>Neues Bauvertragsrecht seit dem 01.01.2018:</a:t>
            </a:r>
            <a:br>
              <a:rPr lang="de-DE" sz="4000" dirty="0"/>
            </a:br>
            <a:br>
              <a:rPr lang="de-DE" dirty="0"/>
            </a:br>
            <a:r>
              <a:rPr lang="de-DE" dirty="0"/>
              <a:t>§ 650c Abs. 1 BGB</a:t>
            </a:r>
          </a:p>
        </p:txBody>
      </p:sp>
      <p:sp>
        <p:nvSpPr>
          <p:cNvPr id="3" name="Untertitel 2">
            <a:extLst>
              <a:ext uri="{FF2B5EF4-FFF2-40B4-BE49-F238E27FC236}">
                <a16:creationId xmlns:a16="http://schemas.microsoft.com/office/drawing/2014/main" id="{91ACA7B5-2A43-47C8-95D4-A3F2156A6EBD}"/>
              </a:ext>
            </a:extLst>
          </p:cNvPr>
          <p:cNvSpPr>
            <a:spLocks noGrp="1"/>
          </p:cNvSpPr>
          <p:nvPr>
            <p:ph type="subTitle" idx="1"/>
          </p:nvPr>
        </p:nvSpPr>
        <p:spPr>
          <a:xfrm>
            <a:off x="1588008" y="431801"/>
            <a:ext cx="9144000" cy="1655762"/>
          </a:xfrm>
        </p:spPr>
        <p:txBody>
          <a:bodyPr>
            <a:normAutofit/>
          </a:bodyPr>
          <a:lstStyle/>
          <a:p>
            <a:r>
              <a:rPr lang="de-DE" sz="3600" dirty="0">
                <a:latin typeface="Arial" panose="020B0604020202020204" pitchFamily="34" charset="0"/>
                <a:cs typeface="Arial" panose="020B0604020202020204" pitchFamily="34" charset="0"/>
              </a:rPr>
              <a:t>Preisfortschreibung im privaten Baurecht</a:t>
            </a:r>
          </a:p>
        </p:txBody>
      </p:sp>
    </p:spTree>
    <p:extLst>
      <p:ext uri="{BB962C8B-B14F-4D97-AF65-F5344CB8AC3E}">
        <p14:creationId xmlns:p14="http://schemas.microsoft.com/office/powerpoint/2010/main" val="4055413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7B188-731A-46B8-8D6A-740CDC792B88}"/>
              </a:ext>
            </a:extLst>
          </p:cNvPr>
          <p:cNvSpPr>
            <a:spLocks noGrp="1"/>
          </p:cNvSpPr>
          <p:nvPr>
            <p:ph type="title"/>
          </p:nvPr>
        </p:nvSpPr>
        <p:spPr/>
        <p:txBody>
          <a:bodyPr/>
          <a:lstStyle/>
          <a:p>
            <a:r>
              <a:rPr lang="de-DE" dirty="0"/>
              <a:t>Voraussetzung:</a:t>
            </a:r>
          </a:p>
        </p:txBody>
      </p:sp>
      <p:sp>
        <p:nvSpPr>
          <p:cNvPr id="3" name="Inhaltsplatzhalter 2">
            <a:extLst>
              <a:ext uri="{FF2B5EF4-FFF2-40B4-BE49-F238E27FC236}">
                <a16:creationId xmlns:a16="http://schemas.microsoft.com/office/drawing/2014/main" id="{A26EEA1C-2CE1-4754-A20E-C0322608DC3D}"/>
              </a:ext>
            </a:extLst>
          </p:cNvPr>
          <p:cNvSpPr>
            <a:spLocks noGrp="1"/>
          </p:cNvSpPr>
          <p:nvPr>
            <p:ph idx="1"/>
          </p:nvPr>
        </p:nvSpPr>
        <p:spPr>
          <a:xfrm>
            <a:off x="838200" y="1825625"/>
            <a:ext cx="10515600" cy="1127887"/>
          </a:xfrm>
        </p:spPr>
        <p:txBody>
          <a:bodyPr/>
          <a:lstStyle/>
          <a:p>
            <a:r>
              <a:rPr lang="de-DE" dirty="0"/>
              <a:t>Änderung des Vertrags</a:t>
            </a:r>
          </a:p>
          <a:p>
            <a:r>
              <a:rPr lang="de-DE" dirty="0"/>
              <a:t>Anordnungsrecht des Auftraggebers</a:t>
            </a:r>
          </a:p>
        </p:txBody>
      </p:sp>
      <p:sp>
        <p:nvSpPr>
          <p:cNvPr id="4" name="Textfeld 3">
            <a:extLst>
              <a:ext uri="{FF2B5EF4-FFF2-40B4-BE49-F238E27FC236}">
                <a16:creationId xmlns:a16="http://schemas.microsoft.com/office/drawing/2014/main" id="{543D7CD9-8DB2-4819-8329-94948910F6CE}"/>
              </a:ext>
            </a:extLst>
          </p:cNvPr>
          <p:cNvSpPr txBox="1"/>
          <p:nvPr/>
        </p:nvSpPr>
        <p:spPr>
          <a:xfrm>
            <a:off x="3119628" y="3904489"/>
            <a:ext cx="5952744" cy="646331"/>
          </a:xfrm>
          <a:prstGeom prst="rect">
            <a:avLst/>
          </a:prstGeom>
          <a:noFill/>
        </p:spPr>
        <p:txBody>
          <a:bodyPr wrap="square" rtlCol="0">
            <a:spAutoFit/>
          </a:bodyPr>
          <a:lstStyle/>
          <a:p>
            <a:pPr algn="ctr"/>
            <a:r>
              <a:rPr lang="de-DE" sz="3600" dirty="0">
                <a:latin typeface="Arial" panose="020B0604020202020204" pitchFamily="34" charset="0"/>
                <a:cs typeface="Arial" panose="020B0604020202020204" pitchFamily="34" charset="0"/>
              </a:rPr>
              <a:t>§ 650b Abs. 1, 2 BGB</a:t>
            </a:r>
          </a:p>
        </p:txBody>
      </p:sp>
    </p:spTree>
    <p:extLst>
      <p:ext uri="{BB962C8B-B14F-4D97-AF65-F5344CB8AC3E}">
        <p14:creationId xmlns:p14="http://schemas.microsoft.com/office/powerpoint/2010/main" val="249572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C0B83D-2E9C-4897-9150-1AC7C2A79AE5}"/>
              </a:ext>
            </a:extLst>
          </p:cNvPr>
          <p:cNvSpPr>
            <a:spLocks noGrp="1"/>
          </p:cNvSpPr>
          <p:nvPr>
            <p:ph type="title"/>
          </p:nvPr>
        </p:nvSpPr>
        <p:spPr/>
        <p:txBody>
          <a:bodyPr/>
          <a:lstStyle/>
          <a:p>
            <a:r>
              <a:rPr lang="de-DE" dirty="0"/>
              <a:t>Dazu Garz, Benjamin, </a:t>
            </a:r>
            <a:r>
              <a:rPr lang="de-DE" dirty="0" err="1"/>
              <a:t>BauR</a:t>
            </a:r>
            <a:r>
              <a:rPr lang="de-DE" dirty="0"/>
              <a:t> 2019, 1021 ff.:</a:t>
            </a:r>
          </a:p>
        </p:txBody>
      </p:sp>
      <p:sp>
        <p:nvSpPr>
          <p:cNvPr id="4" name="Fußzeilenplatzhalter 3">
            <a:extLst>
              <a:ext uri="{FF2B5EF4-FFF2-40B4-BE49-F238E27FC236}">
                <a16:creationId xmlns:a16="http://schemas.microsoft.com/office/drawing/2014/main" id="{E260B395-455F-4A96-9D57-6C066FC12EF7}"/>
              </a:ext>
            </a:extLst>
          </p:cNvPr>
          <p:cNvSpPr>
            <a:spLocks noGrp="1"/>
          </p:cNvSpPr>
          <p:nvPr>
            <p:ph type="ftr" sz="quarter" idx="11"/>
          </p:nvPr>
        </p:nvSpPr>
        <p:spPr/>
        <p:txBody>
          <a:bodyPr/>
          <a:lstStyle/>
          <a:p>
            <a:r>
              <a:rPr lang="de-DE"/>
              <a:t>Copyright RA Gerald Süchting, Berlin</a:t>
            </a:r>
          </a:p>
        </p:txBody>
      </p:sp>
      <p:sp>
        <p:nvSpPr>
          <p:cNvPr id="5" name="Foliennummernplatzhalter 4">
            <a:extLst>
              <a:ext uri="{FF2B5EF4-FFF2-40B4-BE49-F238E27FC236}">
                <a16:creationId xmlns:a16="http://schemas.microsoft.com/office/drawing/2014/main" id="{61355F65-1F5B-4038-8428-B24AB8C4B3ED}"/>
              </a:ext>
            </a:extLst>
          </p:cNvPr>
          <p:cNvSpPr>
            <a:spLocks noGrp="1"/>
          </p:cNvSpPr>
          <p:nvPr>
            <p:ph type="sldNum" sz="quarter" idx="12"/>
          </p:nvPr>
        </p:nvSpPr>
        <p:spPr/>
        <p:txBody>
          <a:bodyPr/>
          <a:lstStyle/>
          <a:p>
            <a:fld id="{4396F751-E4A1-47A1-80D3-B71F4B343170}" type="slidenum">
              <a:rPr lang="de-DE" smtClean="0"/>
              <a:t>44</a:t>
            </a:fld>
            <a:endParaRPr lang="de-DE"/>
          </a:p>
        </p:txBody>
      </p:sp>
      <p:graphicFrame>
        <p:nvGraphicFramePr>
          <p:cNvPr id="6" name="Inhaltsplatzhalter 5">
            <a:extLst>
              <a:ext uri="{FF2B5EF4-FFF2-40B4-BE49-F238E27FC236}">
                <a16:creationId xmlns:a16="http://schemas.microsoft.com/office/drawing/2014/main" id="{03E9F2AD-FEF4-4D98-8E22-B1934B0237DE}"/>
              </a:ext>
            </a:extLst>
          </p:cNvPr>
          <p:cNvGraphicFramePr>
            <a:graphicFrameLocks noGrp="1" noChangeAspect="1"/>
          </p:cNvGraphicFramePr>
          <p:nvPr>
            <p:ph idx="1"/>
            <p:extLst>
              <p:ext uri="{D42A27DB-BD31-4B8C-83A1-F6EECF244321}">
                <p14:modId xmlns:p14="http://schemas.microsoft.com/office/powerpoint/2010/main" val="1960158096"/>
              </p:ext>
            </p:extLst>
          </p:nvPr>
        </p:nvGraphicFramePr>
        <p:xfrm>
          <a:off x="4874932" y="2102593"/>
          <a:ext cx="2442135" cy="3455805"/>
        </p:xfrm>
        <a:graphic>
          <a:graphicData uri="http://schemas.openxmlformats.org/presentationml/2006/ole">
            <mc:AlternateContent xmlns:mc="http://schemas.openxmlformats.org/markup-compatibility/2006">
              <mc:Choice xmlns:v="urn:schemas-microsoft-com:vml" Requires="v">
                <p:oleObj spid="_x0000_s20506" name="Acrobat Document" r:id="rId3" imgW="5667480" imgH="8020080" progId="AcroExch.Document.DC">
                  <p:embed/>
                </p:oleObj>
              </mc:Choice>
              <mc:Fallback>
                <p:oleObj name="Acrobat Document" r:id="rId3" imgW="5667480" imgH="8020080" progId="AcroExch.Document.DC">
                  <p:embed/>
                  <p:pic>
                    <p:nvPicPr>
                      <p:cNvPr id="0" name=""/>
                      <p:cNvPicPr/>
                      <p:nvPr/>
                    </p:nvPicPr>
                    <p:blipFill>
                      <a:blip r:embed="rId4"/>
                      <a:stretch>
                        <a:fillRect/>
                      </a:stretch>
                    </p:blipFill>
                    <p:spPr>
                      <a:xfrm>
                        <a:off x="4874932" y="2102593"/>
                        <a:ext cx="2442135" cy="3455805"/>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3040758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2E84C-EB77-4351-964B-14FF736AECC7}"/>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 650c Abs. 1 BGB</a:t>
            </a:r>
          </a:p>
        </p:txBody>
      </p:sp>
      <p:sp>
        <p:nvSpPr>
          <p:cNvPr id="3" name="Inhaltsplatzhalter 2">
            <a:extLst>
              <a:ext uri="{FF2B5EF4-FFF2-40B4-BE49-F238E27FC236}">
                <a16:creationId xmlns:a16="http://schemas.microsoft.com/office/drawing/2014/main" id="{EE62C56E-E51D-4B8E-A2D8-AFDEAF7BD0BC}"/>
              </a:ext>
            </a:extLst>
          </p:cNvPr>
          <p:cNvSpPr>
            <a:spLocks noGrp="1"/>
          </p:cNvSpPr>
          <p:nvPr>
            <p:ph idx="1"/>
          </p:nvPr>
        </p:nvSpPr>
        <p:spPr/>
        <p:txBody>
          <a:bodyPr/>
          <a:lstStyle/>
          <a:p>
            <a:pPr marL="0" indent="0">
              <a:buNone/>
            </a:pPr>
            <a:r>
              <a:rPr lang="de-DE" dirty="0">
                <a:latin typeface="Arial" panose="020B0604020202020204" pitchFamily="34" charset="0"/>
                <a:cs typeface="Arial" panose="020B0604020202020204" pitchFamily="34" charset="0"/>
              </a:rPr>
              <a:t>(1) </a:t>
            </a:r>
            <a:r>
              <a:rPr lang="de-DE" sz="1600" dirty="0">
                <a:latin typeface="Arial" panose="020B0604020202020204" pitchFamily="34" charset="0"/>
                <a:cs typeface="Arial" panose="020B0604020202020204" pitchFamily="34" charset="0"/>
              </a:rPr>
              <a:t>1</a:t>
            </a:r>
            <a:r>
              <a:rPr lang="de-DE" dirty="0">
                <a:latin typeface="Arial" panose="020B0604020202020204" pitchFamily="34" charset="0"/>
                <a:cs typeface="Arial" panose="020B0604020202020204" pitchFamily="34" charset="0"/>
              </a:rPr>
              <a:t>Die Höhe des Vergütungsanspruchs für den infolge einer Anordnung des Bestellers nach § 650b Abs. 2 vermehrten oder verminderten Aufwand ist nach den tatsächlich erforderlichen Kosten mit angemessenen Zuschlägen für allgemeine Geschäftskosten, Wagnis und Gewinn zu ermitteln. </a:t>
            </a:r>
            <a:r>
              <a:rPr lang="de-DE" sz="1800" dirty="0">
                <a:solidFill>
                  <a:schemeClr val="bg1">
                    <a:lumMod val="50000"/>
                  </a:schemeClr>
                </a:solidFill>
                <a:latin typeface="Arial" panose="020B0604020202020204" pitchFamily="34" charset="0"/>
                <a:cs typeface="Arial" panose="020B0604020202020204" pitchFamily="34" charset="0"/>
              </a:rPr>
              <a:t>2</a:t>
            </a:r>
            <a:r>
              <a:rPr lang="de-DE" dirty="0">
                <a:solidFill>
                  <a:schemeClr val="bg1">
                    <a:lumMod val="50000"/>
                  </a:schemeClr>
                </a:solidFill>
                <a:latin typeface="Arial" panose="020B0604020202020204" pitchFamily="34" charset="0"/>
                <a:cs typeface="Arial" panose="020B0604020202020204" pitchFamily="34" charset="0"/>
              </a:rPr>
              <a:t>Umfasst die Leistungspflicht des Unternehmers auch die Planung des Bauwerks oder der Außenanlage, steht diesem im Fall des § 650b Abs. 1 S.1 Nr. 2 kein Anspruch auf Vergütung für vermehrten Aufwand zu.</a:t>
            </a:r>
          </a:p>
        </p:txBody>
      </p:sp>
    </p:spTree>
    <p:extLst>
      <p:ext uri="{BB962C8B-B14F-4D97-AF65-F5344CB8AC3E}">
        <p14:creationId xmlns:p14="http://schemas.microsoft.com/office/powerpoint/2010/main" val="2897501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82E84C-EB77-4351-964B-14FF736AECC7}"/>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 650c Abs. 1 BGB</a:t>
            </a:r>
          </a:p>
        </p:txBody>
      </p:sp>
      <p:sp>
        <p:nvSpPr>
          <p:cNvPr id="3" name="Inhaltsplatzhalter 2">
            <a:extLst>
              <a:ext uri="{FF2B5EF4-FFF2-40B4-BE49-F238E27FC236}">
                <a16:creationId xmlns:a16="http://schemas.microsoft.com/office/drawing/2014/main" id="{EE62C56E-E51D-4B8E-A2D8-AFDEAF7BD0BC}"/>
              </a:ext>
            </a:extLst>
          </p:cNvPr>
          <p:cNvSpPr>
            <a:spLocks noGrp="1"/>
          </p:cNvSpPr>
          <p:nvPr>
            <p:ph idx="1"/>
          </p:nvPr>
        </p:nvSpPr>
        <p:spPr/>
        <p:txBody>
          <a:bodyPr/>
          <a:lstStyle/>
          <a:p>
            <a:pPr marL="0" indent="0">
              <a:buNone/>
            </a:pPr>
            <a:r>
              <a:rPr lang="de-DE" dirty="0">
                <a:latin typeface="Arial" panose="020B0604020202020204" pitchFamily="34" charset="0"/>
                <a:cs typeface="Arial" panose="020B0604020202020204" pitchFamily="34" charset="0"/>
              </a:rPr>
              <a:t>(1) </a:t>
            </a:r>
            <a:r>
              <a:rPr lang="de-DE" sz="1600" dirty="0">
                <a:latin typeface="Arial" panose="020B0604020202020204" pitchFamily="34" charset="0"/>
                <a:cs typeface="Arial" panose="020B0604020202020204" pitchFamily="34" charset="0"/>
              </a:rPr>
              <a:t>1</a:t>
            </a:r>
            <a:r>
              <a:rPr lang="de-DE" dirty="0">
                <a:latin typeface="Arial" panose="020B0604020202020204" pitchFamily="34" charset="0"/>
                <a:cs typeface="Arial" panose="020B0604020202020204" pitchFamily="34" charset="0"/>
              </a:rPr>
              <a:t>Die </a:t>
            </a:r>
            <a:r>
              <a:rPr lang="de-DE" b="1" dirty="0">
                <a:latin typeface="Arial" panose="020B0604020202020204" pitchFamily="34" charset="0"/>
                <a:cs typeface="Arial" panose="020B0604020202020204" pitchFamily="34" charset="0"/>
              </a:rPr>
              <a:t>Höhe des Vergütungsanspruchs </a:t>
            </a:r>
            <a:r>
              <a:rPr lang="de-DE" dirty="0">
                <a:latin typeface="Arial" panose="020B0604020202020204" pitchFamily="34" charset="0"/>
                <a:cs typeface="Arial" panose="020B0604020202020204" pitchFamily="34" charset="0"/>
              </a:rPr>
              <a:t>für den </a:t>
            </a:r>
            <a:r>
              <a:rPr lang="de-DE" b="1" dirty="0">
                <a:latin typeface="Arial" panose="020B0604020202020204" pitchFamily="34" charset="0"/>
                <a:cs typeface="Arial" panose="020B0604020202020204" pitchFamily="34" charset="0"/>
              </a:rPr>
              <a:t>infolge</a:t>
            </a:r>
            <a:r>
              <a:rPr lang="de-DE" dirty="0">
                <a:latin typeface="Arial" panose="020B0604020202020204" pitchFamily="34" charset="0"/>
                <a:cs typeface="Arial" panose="020B0604020202020204" pitchFamily="34" charset="0"/>
              </a:rPr>
              <a:t> einer </a:t>
            </a:r>
            <a:r>
              <a:rPr lang="de-DE" b="1" dirty="0">
                <a:latin typeface="Arial" panose="020B0604020202020204" pitchFamily="34" charset="0"/>
                <a:cs typeface="Arial" panose="020B0604020202020204" pitchFamily="34" charset="0"/>
              </a:rPr>
              <a:t>Anordnung des Bestellers </a:t>
            </a:r>
            <a:r>
              <a:rPr lang="de-DE" dirty="0">
                <a:latin typeface="Arial" panose="020B0604020202020204" pitchFamily="34" charset="0"/>
                <a:cs typeface="Arial" panose="020B0604020202020204" pitchFamily="34" charset="0"/>
              </a:rPr>
              <a:t>nach </a:t>
            </a:r>
            <a:r>
              <a:rPr lang="de-DE" b="1" dirty="0">
                <a:latin typeface="Arial" panose="020B0604020202020204" pitchFamily="34" charset="0"/>
                <a:cs typeface="Arial" panose="020B0604020202020204" pitchFamily="34" charset="0"/>
              </a:rPr>
              <a:t>§ 650b Abs. 2 </a:t>
            </a:r>
            <a:r>
              <a:rPr lang="de-DE" u="sng" dirty="0">
                <a:latin typeface="Arial" panose="020B0604020202020204" pitchFamily="34" charset="0"/>
                <a:cs typeface="Arial" panose="020B0604020202020204" pitchFamily="34" charset="0"/>
              </a:rPr>
              <a:t>vermehrten oder verminderten </a:t>
            </a:r>
            <a:r>
              <a:rPr lang="de-DE" b="1" dirty="0">
                <a:latin typeface="Arial" panose="020B0604020202020204" pitchFamily="34" charset="0"/>
                <a:cs typeface="Arial" panose="020B0604020202020204" pitchFamily="34" charset="0"/>
              </a:rPr>
              <a:t>Aufwand</a:t>
            </a:r>
            <a:r>
              <a:rPr lang="de-DE" dirty="0">
                <a:latin typeface="Arial" panose="020B0604020202020204" pitchFamily="34" charset="0"/>
                <a:cs typeface="Arial" panose="020B0604020202020204" pitchFamily="34" charset="0"/>
              </a:rPr>
              <a:t> ist nach den </a:t>
            </a:r>
            <a:r>
              <a:rPr lang="de-DE" u="sng" dirty="0">
                <a:latin typeface="Arial" panose="020B0604020202020204" pitchFamily="34" charset="0"/>
                <a:cs typeface="Arial" panose="020B0604020202020204" pitchFamily="34" charset="0"/>
              </a:rPr>
              <a:t>tatsächlich erforderlichen </a:t>
            </a:r>
            <a:r>
              <a:rPr lang="de-DE" b="1" dirty="0">
                <a:latin typeface="Arial" panose="020B0604020202020204" pitchFamily="34" charset="0"/>
                <a:cs typeface="Arial" panose="020B0604020202020204" pitchFamily="34" charset="0"/>
              </a:rPr>
              <a:t>Kosten</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mit angemessenen Zuschlägen</a:t>
            </a:r>
            <a:r>
              <a:rPr lang="de-DE" dirty="0">
                <a:latin typeface="Arial" panose="020B0604020202020204" pitchFamily="34" charset="0"/>
                <a:cs typeface="Arial" panose="020B0604020202020204" pitchFamily="34" charset="0"/>
              </a:rPr>
              <a:t> für </a:t>
            </a:r>
            <a:r>
              <a:rPr lang="de-DE" u="sng" dirty="0">
                <a:latin typeface="Arial" panose="020B0604020202020204" pitchFamily="34" charset="0"/>
                <a:cs typeface="Arial" panose="020B0604020202020204" pitchFamily="34" charset="0"/>
              </a:rPr>
              <a:t>allgemeine Geschäftskosten, Wagnis und Gewinn</a:t>
            </a:r>
            <a:r>
              <a:rPr lang="de-DE" dirty="0">
                <a:latin typeface="Arial" panose="020B0604020202020204" pitchFamily="34" charset="0"/>
                <a:cs typeface="Arial" panose="020B0604020202020204" pitchFamily="34" charset="0"/>
              </a:rPr>
              <a:t> zu </a:t>
            </a:r>
            <a:r>
              <a:rPr lang="de-DE" b="1" dirty="0">
                <a:latin typeface="Arial" panose="020B0604020202020204" pitchFamily="34" charset="0"/>
                <a:cs typeface="Arial" panose="020B0604020202020204" pitchFamily="34" charset="0"/>
              </a:rPr>
              <a:t>ermitteln</a:t>
            </a:r>
            <a:r>
              <a:rPr lang="de-DE" dirty="0">
                <a:latin typeface="Arial" panose="020B0604020202020204" pitchFamily="34" charset="0"/>
                <a:cs typeface="Arial" panose="020B0604020202020204" pitchFamily="34" charset="0"/>
              </a:rPr>
              <a:t>. </a:t>
            </a:r>
            <a:r>
              <a:rPr lang="de-DE" sz="1800" dirty="0">
                <a:solidFill>
                  <a:schemeClr val="bg1">
                    <a:lumMod val="50000"/>
                  </a:schemeClr>
                </a:solidFill>
                <a:latin typeface="Arial" panose="020B0604020202020204" pitchFamily="34" charset="0"/>
                <a:cs typeface="Arial" panose="020B0604020202020204" pitchFamily="34" charset="0"/>
              </a:rPr>
              <a:t>2</a:t>
            </a:r>
            <a:r>
              <a:rPr lang="de-DE" dirty="0">
                <a:solidFill>
                  <a:schemeClr val="bg1">
                    <a:lumMod val="50000"/>
                  </a:schemeClr>
                </a:solidFill>
                <a:latin typeface="Arial" panose="020B0604020202020204" pitchFamily="34" charset="0"/>
                <a:cs typeface="Arial" panose="020B0604020202020204" pitchFamily="34" charset="0"/>
              </a:rPr>
              <a:t>Umfasst die Leistungspflicht des Unternehmers auch die Planung des Bauwerks oder der Außenanlage, steht diesem im Fall des § 650b Abs. 1 S.1 Nr. 2 kein Anspruch auf Vergütung für vermehrten Aufwand zu.</a:t>
            </a:r>
          </a:p>
        </p:txBody>
      </p:sp>
    </p:spTree>
    <p:extLst>
      <p:ext uri="{BB962C8B-B14F-4D97-AF65-F5344CB8AC3E}">
        <p14:creationId xmlns:p14="http://schemas.microsoft.com/office/powerpoint/2010/main" val="317040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82E2B00-993B-4EB5-9108-F06F4C3F8960}"/>
              </a:ext>
            </a:extLst>
          </p:cNvPr>
          <p:cNvSpPr>
            <a:spLocks noGrp="1"/>
          </p:cNvSpPr>
          <p:nvPr>
            <p:ph idx="1"/>
          </p:nvPr>
        </p:nvSpPr>
        <p:spPr>
          <a:xfrm>
            <a:off x="838200" y="1253331"/>
            <a:ext cx="10515600" cy="4351338"/>
          </a:xfrm>
        </p:spPr>
        <p:txBody>
          <a:bodyPr>
            <a:normAutofit fontScale="92500" lnSpcReduction="10000"/>
          </a:bodyPr>
          <a:lstStyle/>
          <a:p>
            <a:r>
              <a:rPr lang="de-DE" dirty="0">
                <a:latin typeface="Arial" panose="020B0604020202020204" pitchFamily="34" charset="0"/>
                <a:cs typeface="Arial" panose="020B0604020202020204" pitchFamily="34" charset="0"/>
              </a:rPr>
              <a:t>Zweck der Norm ist es Spekulationen bei der Auftragsvergabe zu vermeiden und eine Basis der Kostenrechnung zu geben.</a:t>
            </a:r>
          </a:p>
          <a:p>
            <a:r>
              <a:rPr lang="de-DE" dirty="0">
                <a:latin typeface="Arial" panose="020B0604020202020204" pitchFamily="34" charset="0"/>
                <a:cs typeface="Arial" panose="020B0604020202020204" pitchFamily="34" charset="0"/>
              </a:rPr>
              <a:t>§ 650c Abs.1 BGB setzt eine </a:t>
            </a:r>
            <a:r>
              <a:rPr lang="de-DE" u="sng" dirty="0">
                <a:latin typeface="Arial" panose="020B0604020202020204" pitchFamily="34" charset="0"/>
                <a:cs typeface="Arial" panose="020B0604020202020204" pitchFamily="34" charset="0"/>
              </a:rPr>
              <a:t>wirksame Änderungs-Anordnung </a:t>
            </a:r>
            <a:r>
              <a:rPr lang="de-DE" dirty="0">
                <a:latin typeface="Arial" panose="020B0604020202020204" pitchFamily="34" charset="0"/>
                <a:cs typeface="Arial" panose="020B0604020202020204" pitchFamily="34" charset="0"/>
              </a:rPr>
              <a:t>voraus. (30-Tages-Frist, Textform, Vertretungsmacht)</a:t>
            </a:r>
          </a:p>
          <a:p>
            <a:r>
              <a:rPr lang="de-DE" dirty="0">
                <a:latin typeface="Arial" panose="020B0604020202020204" pitchFamily="34" charset="0"/>
                <a:cs typeface="Arial" panose="020B0604020202020204" pitchFamily="34" charset="0"/>
              </a:rPr>
              <a:t>Es erfolgt lediglich eine Vergütungsanpassung (siehe Überschrift) – keine eigene AGL – es bleibt der Anspruch aus §§ 631 I; 632a I BGB.</a:t>
            </a:r>
          </a:p>
          <a:p>
            <a:r>
              <a:rPr lang="de-DE" dirty="0">
                <a:latin typeface="Arial" panose="020B0604020202020204" pitchFamily="34" charset="0"/>
                <a:cs typeface="Arial" panose="020B0604020202020204" pitchFamily="34" charset="0"/>
              </a:rPr>
              <a:t>Andere Regeln bleiben bestehen (§§ 650e, f, 650h, 641, 632 BGB) für Abschlagszahlungen gilt § 650c Abs.3 BGB).</a:t>
            </a:r>
          </a:p>
          <a:p>
            <a:r>
              <a:rPr lang="de-DE" dirty="0">
                <a:latin typeface="Arial" panose="020B0604020202020204" pitchFamily="34" charset="0"/>
                <a:cs typeface="Arial" panose="020B0604020202020204" pitchFamily="34" charset="0"/>
              </a:rPr>
              <a:t>§ 650c Abs.1 S.1 und Abs.2 BGB erfasst nur die geänderten Leistungen, die anderen vereinbarten Preise bleiben unberührt.</a:t>
            </a:r>
          </a:p>
          <a:p>
            <a:pPr marL="0" indent="0">
              <a:buNone/>
            </a:pPr>
            <a:endParaRPr lang="de-DE" dirty="0"/>
          </a:p>
        </p:txBody>
      </p:sp>
    </p:spTree>
    <p:extLst>
      <p:ext uri="{BB962C8B-B14F-4D97-AF65-F5344CB8AC3E}">
        <p14:creationId xmlns:p14="http://schemas.microsoft.com/office/powerpoint/2010/main" val="362570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401F4-C281-4561-B21B-BFDFA9E37CA8}"/>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Was regelt die Norm?</a:t>
            </a:r>
          </a:p>
        </p:txBody>
      </p:sp>
      <p:sp>
        <p:nvSpPr>
          <p:cNvPr id="3" name="Inhaltsplatzhalter 2">
            <a:extLst>
              <a:ext uri="{FF2B5EF4-FFF2-40B4-BE49-F238E27FC236}">
                <a16:creationId xmlns:a16="http://schemas.microsoft.com/office/drawing/2014/main" id="{ED580DD1-578C-4B00-909E-B3A73D567F1D}"/>
              </a:ext>
            </a:extLst>
          </p:cNvPr>
          <p:cNvSpPr>
            <a:spLocks noGrp="1"/>
          </p:cNvSpPr>
          <p:nvPr>
            <p:ph idx="1"/>
          </p:nvPr>
        </p:nvSpPr>
        <p:spPr/>
        <p:txBody>
          <a:bodyPr>
            <a:normAutofit lnSpcReduction="10000"/>
          </a:bodyPr>
          <a:lstStyle/>
          <a:p>
            <a:pPr marL="0" indent="0">
              <a:buNone/>
            </a:pPr>
            <a:r>
              <a:rPr lang="de-DE" dirty="0">
                <a:latin typeface="Arial" panose="020B0604020202020204" pitchFamily="34" charset="0"/>
                <a:cs typeface="Arial" panose="020B0604020202020204" pitchFamily="34" charset="0"/>
              </a:rPr>
              <a:t>Ziel der Norm ist die </a:t>
            </a:r>
            <a:r>
              <a:rPr lang="de-DE" b="1" dirty="0">
                <a:latin typeface="Arial" panose="020B0604020202020204" pitchFamily="34" charset="0"/>
                <a:cs typeface="Arial" panose="020B0604020202020204" pitchFamily="34" charset="0"/>
              </a:rPr>
              <a:t>Ermittlung der Höhe des Vergütungsanspruches </a:t>
            </a:r>
            <a:r>
              <a:rPr lang="de-DE" dirty="0">
                <a:latin typeface="Arial" panose="020B0604020202020204" pitchFamily="34" charset="0"/>
                <a:cs typeface="Arial" panose="020B0604020202020204" pitchFamily="34" charset="0"/>
              </a:rPr>
              <a:t>des Bauunternehmers, unter Berücksichtigung </a:t>
            </a:r>
            <a:r>
              <a:rPr lang="de-DE" b="1" dirty="0">
                <a:latin typeface="Arial" panose="020B0604020202020204" pitchFamily="34" charset="0"/>
                <a:cs typeface="Arial" panose="020B0604020202020204" pitchFamily="34" charset="0"/>
              </a:rPr>
              <a:t>des vermehrten oder verminderten Aufwands</a:t>
            </a:r>
            <a:r>
              <a:rPr lang="de-DE" dirty="0">
                <a:latin typeface="Arial" panose="020B0604020202020204" pitchFamily="34" charset="0"/>
                <a:cs typeface="Arial" panose="020B0604020202020204" pitchFamily="34" charset="0"/>
              </a:rPr>
              <a:t>. </a:t>
            </a:r>
          </a:p>
          <a:p>
            <a:pPr marL="0" indent="0">
              <a:buNone/>
            </a:pPr>
            <a:endParaRPr lang="de-DE" dirty="0">
              <a:latin typeface="Arial" panose="020B0604020202020204" pitchFamily="34" charset="0"/>
              <a:cs typeface="Arial" panose="020B0604020202020204" pitchFamily="34" charset="0"/>
            </a:endParaRPr>
          </a:p>
          <a:p>
            <a:pPr marL="0" indent="0">
              <a:buNone/>
            </a:pPr>
            <a:r>
              <a:rPr lang="de-DE" dirty="0">
                <a:latin typeface="Arial" panose="020B0604020202020204" pitchFamily="34" charset="0"/>
                <a:cs typeface="Arial" panose="020B0604020202020204" pitchFamily="34" charset="0"/>
              </a:rPr>
              <a:t>Warum muss die Höhe ermittelt werden?</a:t>
            </a:r>
          </a:p>
          <a:p>
            <a:pPr marL="0" indent="0">
              <a:buNone/>
            </a:pPr>
            <a:endParaRPr lang="de-DE" dirty="0">
              <a:latin typeface="Arial" panose="020B0604020202020204" pitchFamily="34" charset="0"/>
              <a:cs typeface="Arial" panose="020B0604020202020204" pitchFamily="34" charset="0"/>
            </a:endParaRPr>
          </a:p>
          <a:p>
            <a:pPr marL="0" indent="0">
              <a:buNone/>
            </a:pPr>
            <a:r>
              <a:rPr lang="de-DE" dirty="0">
                <a:latin typeface="Arial" panose="020B0604020202020204" pitchFamily="34" charset="0"/>
                <a:cs typeface="Arial" panose="020B0604020202020204" pitchFamily="34" charset="0"/>
              </a:rPr>
              <a:t>Weil eine </a:t>
            </a:r>
            <a:r>
              <a:rPr lang="de-DE" b="1" dirty="0">
                <a:latin typeface="Arial" panose="020B0604020202020204" pitchFamily="34" charset="0"/>
                <a:cs typeface="Arial" panose="020B0604020202020204" pitchFamily="34" charset="0"/>
              </a:rPr>
              <a:t>Anordnung des Bestellers </a:t>
            </a:r>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iSd</a:t>
            </a:r>
            <a:r>
              <a:rPr lang="de-DE" dirty="0">
                <a:latin typeface="Arial" panose="020B0604020202020204" pitchFamily="34" charset="0"/>
                <a:cs typeface="Arial" panose="020B0604020202020204" pitchFamily="34" charset="0"/>
              </a:rPr>
              <a:t> § 650b BGB) erfolgt ist, die Parteien sich aber nicht nach § 650b </a:t>
            </a:r>
            <a:r>
              <a:rPr lang="de-DE" u="sng" dirty="0">
                <a:latin typeface="Arial" panose="020B0604020202020204" pitchFamily="34" charset="0"/>
                <a:cs typeface="Arial" panose="020B0604020202020204" pitchFamily="34" charset="0"/>
              </a:rPr>
              <a:t>Abs.1</a:t>
            </a:r>
            <a:r>
              <a:rPr lang="de-DE" dirty="0">
                <a:latin typeface="Arial" panose="020B0604020202020204" pitchFamily="34" charset="0"/>
                <a:cs typeface="Arial" panose="020B0604020202020204" pitchFamily="34" charset="0"/>
              </a:rPr>
              <a:t> BGB auf eine Vergütung einigen konnten, sodass </a:t>
            </a:r>
            <a:r>
              <a:rPr lang="de-DE" b="1" dirty="0">
                <a:latin typeface="Arial" panose="020B0604020202020204" pitchFamily="34" charset="0"/>
                <a:cs typeface="Arial" panose="020B0604020202020204" pitchFamily="34" charset="0"/>
              </a:rPr>
              <a:t>§ 650b </a:t>
            </a:r>
            <a:r>
              <a:rPr lang="de-DE" b="1" u="sng" dirty="0">
                <a:latin typeface="Arial" panose="020B0604020202020204" pitchFamily="34" charset="0"/>
                <a:cs typeface="Arial" panose="020B0604020202020204" pitchFamily="34" charset="0"/>
              </a:rPr>
              <a:t>Abs.2</a:t>
            </a:r>
            <a:r>
              <a:rPr lang="de-DE" b="1" dirty="0">
                <a:latin typeface="Arial" panose="020B0604020202020204" pitchFamily="34" charset="0"/>
                <a:cs typeface="Arial" panose="020B0604020202020204" pitchFamily="34" charset="0"/>
              </a:rPr>
              <a:t> BGB</a:t>
            </a:r>
            <a:r>
              <a:rPr lang="de-DE" dirty="0">
                <a:latin typeface="Arial" panose="020B0604020202020204" pitchFamily="34" charset="0"/>
                <a:cs typeface="Arial" panose="020B0604020202020204" pitchFamily="34" charset="0"/>
              </a:rPr>
              <a:t> greift.</a:t>
            </a:r>
          </a:p>
        </p:txBody>
      </p:sp>
    </p:spTree>
    <p:extLst>
      <p:ext uri="{BB962C8B-B14F-4D97-AF65-F5344CB8AC3E}">
        <p14:creationId xmlns:p14="http://schemas.microsoft.com/office/powerpoint/2010/main" val="1258059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401F4-C281-4561-B21B-BFDFA9E37CA8}"/>
              </a:ext>
            </a:extLst>
          </p:cNvPr>
          <p:cNvSpPr>
            <a:spLocks noGrp="1"/>
          </p:cNvSpPr>
          <p:nvPr>
            <p:ph type="title"/>
          </p:nvPr>
        </p:nvSpPr>
        <p:spPr/>
        <p:txBody>
          <a:bodyPr/>
          <a:lstStyle/>
          <a:p>
            <a:r>
              <a:rPr lang="de-DE" dirty="0"/>
              <a:t>Was regelt die Norm?</a:t>
            </a:r>
          </a:p>
        </p:txBody>
      </p:sp>
      <p:sp>
        <p:nvSpPr>
          <p:cNvPr id="3" name="Inhaltsplatzhalter 2">
            <a:extLst>
              <a:ext uri="{FF2B5EF4-FFF2-40B4-BE49-F238E27FC236}">
                <a16:creationId xmlns:a16="http://schemas.microsoft.com/office/drawing/2014/main" id="{ED580DD1-578C-4B00-909E-B3A73D567F1D}"/>
              </a:ext>
            </a:extLst>
          </p:cNvPr>
          <p:cNvSpPr>
            <a:spLocks noGrp="1"/>
          </p:cNvSpPr>
          <p:nvPr>
            <p:ph idx="1"/>
          </p:nvPr>
        </p:nvSpPr>
        <p:spPr/>
        <p:txBody>
          <a:bodyPr>
            <a:normAutofit/>
          </a:bodyPr>
          <a:lstStyle/>
          <a:p>
            <a:pPr marL="0" indent="0">
              <a:buNone/>
            </a:pPr>
            <a:r>
              <a:rPr lang="de-DE" dirty="0"/>
              <a:t>Wie wird der </a:t>
            </a:r>
            <a:r>
              <a:rPr lang="de-DE" b="1" dirty="0"/>
              <a:t>Vergütungsanspruch</a:t>
            </a:r>
            <a:r>
              <a:rPr lang="de-DE" dirty="0"/>
              <a:t> berechnet?</a:t>
            </a:r>
          </a:p>
          <a:p>
            <a:pPr marL="0" indent="0">
              <a:buNone/>
            </a:pPr>
            <a:r>
              <a:rPr lang="de-DE" dirty="0"/>
              <a:t>Zu </a:t>
            </a:r>
            <a:r>
              <a:rPr lang="de-DE" b="1" dirty="0"/>
              <a:t>ermitteln</a:t>
            </a:r>
            <a:r>
              <a:rPr lang="de-DE" dirty="0"/>
              <a:t> sind die </a:t>
            </a:r>
            <a:r>
              <a:rPr lang="de-DE" b="1" dirty="0"/>
              <a:t>tatsächlichen erforderlichen Kosten </a:t>
            </a:r>
            <a:r>
              <a:rPr lang="de-DE" dirty="0"/>
              <a:t>(die für die Anordnung des Bestellers entstanden oder nicht entstanden sind) </a:t>
            </a:r>
            <a:r>
              <a:rPr lang="de-DE" b="1" dirty="0"/>
              <a:t>mit angemessenen Zuschlägen</a:t>
            </a:r>
            <a:r>
              <a:rPr lang="de-DE" dirty="0"/>
              <a:t>, für</a:t>
            </a:r>
          </a:p>
          <a:p>
            <a:pPr marL="971550" lvl="1" indent="-514350">
              <a:buFont typeface="+mj-lt"/>
              <a:buAutoNum type="arabicParenBoth"/>
            </a:pPr>
            <a:r>
              <a:rPr lang="de-DE" b="1" dirty="0"/>
              <a:t>Allgemeine Geschäftskosten (AGK)</a:t>
            </a:r>
          </a:p>
          <a:p>
            <a:pPr marL="971550" lvl="1" indent="-514350">
              <a:buFont typeface="+mj-lt"/>
              <a:buAutoNum type="arabicParenBoth"/>
            </a:pPr>
            <a:r>
              <a:rPr lang="de-DE" b="1" dirty="0"/>
              <a:t>Wagnis und Gewinn (</a:t>
            </a:r>
            <a:r>
              <a:rPr lang="de-DE" b="1" dirty="0" err="1"/>
              <a:t>WuG</a:t>
            </a:r>
            <a:r>
              <a:rPr lang="de-DE" b="1" dirty="0"/>
              <a:t>)</a:t>
            </a:r>
          </a:p>
          <a:p>
            <a:pPr marL="971550" lvl="1" indent="-514350">
              <a:buFont typeface="+mj-lt"/>
              <a:buAutoNum type="arabicParenBoth"/>
            </a:pPr>
            <a:r>
              <a:rPr lang="de-DE" dirty="0"/>
              <a:t>?</a:t>
            </a:r>
          </a:p>
          <a:p>
            <a:pPr marL="0" indent="0">
              <a:buNone/>
            </a:pPr>
            <a:r>
              <a:rPr lang="de-DE" dirty="0"/>
              <a:t>um den </a:t>
            </a:r>
            <a:r>
              <a:rPr lang="de-DE" b="1" dirty="0"/>
              <a:t>vermehrten oder verminderten Aufwand </a:t>
            </a:r>
            <a:r>
              <a:rPr lang="de-DE" dirty="0"/>
              <a:t>des Bauunternehmers zu vergüten.</a:t>
            </a:r>
          </a:p>
          <a:p>
            <a:pPr marL="0" indent="0">
              <a:buNone/>
            </a:pPr>
            <a:endParaRPr lang="de-DE" dirty="0"/>
          </a:p>
        </p:txBody>
      </p:sp>
    </p:spTree>
    <p:extLst>
      <p:ext uri="{BB962C8B-B14F-4D97-AF65-F5344CB8AC3E}">
        <p14:creationId xmlns:p14="http://schemas.microsoft.com/office/powerpoint/2010/main" val="78077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0717" y="2320413"/>
            <a:ext cx="10188388" cy="3765756"/>
          </a:xfrm>
          <a:solidFill>
            <a:schemeClr val="accent4">
              <a:alpha val="25000"/>
            </a:schemeClr>
          </a:solidFill>
        </p:spPr>
        <p:txBody>
          <a:bodyPr>
            <a:noAutofit/>
          </a:bodyPr>
          <a:lstStyle/>
          <a:p>
            <a:r>
              <a:rPr lang="de-DE" sz="2000" dirty="0">
                <a:latin typeface="Arial" panose="020B0604020202020204" pitchFamily="34" charset="0"/>
                <a:cs typeface="Arial" panose="020B0604020202020204" pitchFamily="34" charset="0"/>
              </a:rPr>
              <a:t>Im Studienführer für den Studiengang Bauingenieurwesen ist für die Vorlesung „</a:t>
            </a:r>
            <a:r>
              <a:rPr lang="de-DE" sz="2000" dirty="0" err="1">
                <a:latin typeface="Arial" panose="020B0604020202020204" pitchFamily="34" charset="0"/>
                <a:cs typeface="Arial" panose="020B0604020202020204" pitchFamily="34" charset="0"/>
              </a:rPr>
              <a:t>BauR</a:t>
            </a:r>
            <a:r>
              <a:rPr lang="de-DE" sz="2000" dirty="0">
                <a:latin typeface="Arial" panose="020B0604020202020204" pitchFamily="34" charset="0"/>
                <a:cs typeface="Arial" panose="020B0604020202020204" pitchFamily="34" charset="0"/>
              </a:rPr>
              <a:t> I" ein "Workload gesamt in h: 60,0" ausgewiesen. Auf den Vorlesungsbesuch entfallen bei 15 Vorlesungsterminen ca. 22,5 Stunden. Eine Vorbereitungszeit von ca. 1,0 Stunde für jede Vorlesung wird erwartet, damit eine aktive Mitarbeit während der Präsenzzeit möglich ist. Ebenso ist zur Festigung des Wissens eine Nacharbeit von ca. 1,0 Stunde für jede Vorlesung zu investieren.</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Das Vorlesungsskript ist der Leitfaden der Vorlesung (keine „Präsentation“) und es wird im Laufe des Semesters immer wieder aktualisiert. Es wird für diese Vorlesung auf der </a:t>
            </a:r>
            <a:r>
              <a:rPr lang="de-DE" sz="2000" dirty="0" err="1">
                <a:latin typeface="Arial" panose="020B0604020202020204" pitchFamily="34" charset="0"/>
                <a:cs typeface="Arial" panose="020B0604020202020204" pitchFamily="34" charset="0"/>
              </a:rPr>
              <a:t>Moodle</a:t>
            </a:r>
            <a:r>
              <a:rPr lang="de-DE" sz="2000" dirty="0">
                <a:latin typeface="Arial" panose="020B0604020202020204" pitchFamily="34" charset="0"/>
                <a:cs typeface="Arial" panose="020B0604020202020204" pitchFamily="34" charset="0"/>
              </a:rPr>
              <a:t>-Plattform der Fachhochschule Potsdam in jeweils aktualisierter Fassung hinterlegt. Es lohnt sich also, immer mal wieder nachzuschauen.</a:t>
            </a: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Rechteck 3"/>
          <p:cNvSpPr/>
          <p:nvPr/>
        </p:nvSpPr>
        <p:spPr>
          <a:xfrm>
            <a:off x="5122119" y="2200400"/>
            <a:ext cx="6096000" cy="369332"/>
          </a:xfrm>
          <a:prstGeom prst="rect">
            <a:avLst/>
          </a:prstGeom>
        </p:spPr>
        <p:txBody>
          <a:bodyPr>
            <a:spAutoFit/>
          </a:bodyPr>
          <a:lstStyle/>
          <a:p>
            <a:endParaRPr lang="de-DE" dirty="0"/>
          </a:p>
        </p:txBody>
      </p:sp>
      <p:sp>
        <p:nvSpPr>
          <p:cNvPr id="5" name="Foliennummernplatzhalter 4"/>
          <p:cNvSpPr>
            <a:spLocks noGrp="1"/>
          </p:cNvSpPr>
          <p:nvPr>
            <p:ph type="sldNum" sz="quarter" idx="12"/>
          </p:nvPr>
        </p:nvSpPr>
        <p:spPr/>
        <p:txBody>
          <a:bodyPr/>
          <a:lstStyle/>
          <a:p>
            <a:fld id="{4396F751-E4A1-47A1-80D3-B71F4B343170}" type="slidenum">
              <a:rPr lang="de-DE" smtClean="0"/>
              <a:t>5</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
        <p:nvSpPr>
          <p:cNvPr id="7" name="Textfeld 6"/>
          <p:cNvSpPr txBox="1"/>
          <p:nvPr/>
        </p:nvSpPr>
        <p:spPr>
          <a:xfrm>
            <a:off x="668594" y="619432"/>
            <a:ext cx="10215716" cy="461665"/>
          </a:xfrm>
          <a:prstGeom prst="rect">
            <a:avLst/>
          </a:prstGeom>
          <a:solidFill>
            <a:schemeClr val="accent4"/>
          </a:solidFill>
        </p:spPr>
        <p:txBody>
          <a:bodyPr wrap="square" rtlCol="0">
            <a:spAutoFit/>
          </a:bodyPr>
          <a:lstStyle/>
          <a:p>
            <a:r>
              <a:rPr lang="de-DE" sz="2400" dirty="0">
                <a:latin typeface="Arial" panose="020B0604020202020204" pitchFamily="34" charset="0"/>
                <a:cs typeface="Arial" panose="020B0604020202020204" pitchFamily="34" charset="0"/>
              </a:rPr>
              <a:t>Vor- und Nachbereitung dieser Vorlesung / Aktualisierung des Scripts </a:t>
            </a:r>
          </a:p>
        </p:txBody>
      </p:sp>
    </p:spTree>
    <p:extLst>
      <p:ext uri="{BB962C8B-B14F-4D97-AF65-F5344CB8AC3E}">
        <p14:creationId xmlns:p14="http://schemas.microsoft.com/office/powerpoint/2010/main" val="1365601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B5130-C7D1-4FF8-A9AA-5AAA1EA5CAE9}"/>
              </a:ext>
            </a:extLst>
          </p:cNvPr>
          <p:cNvSpPr>
            <a:spLocks noGrp="1"/>
          </p:cNvSpPr>
          <p:nvPr>
            <p:ph type="title"/>
          </p:nvPr>
        </p:nvSpPr>
        <p:spPr/>
        <p:txBody>
          <a:bodyPr/>
          <a:lstStyle/>
          <a:p>
            <a:r>
              <a:rPr lang="de-DE" dirty="0"/>
              <a:t>Angemessene Zuschläge AGK und </a:t>
            </a:r>
            <a:r>
              <a:rPr lang="de-DE" dirty="0" err="1"/>
              <a:t>WuG</a:t>
            </a:r>
            <a:endParaRPr lang="de-DE" dirty="0"/>
          </a:p>
        </p:txBody>
      </p:sp>
      <p:sp>
        <p:nvSpPr>
          <p:cNvPr id="3" name="Inhaltsplatzhalter 2">
            <a:extLst>
              <a:ext uri="{FF2B5EF4-FFF2-40B4-BE49-F238E27FC236}">
                <a16:creationId xmlns:a16="http://schemas.microsoft.com/office/drawing/2014/main" id="{11897A79-7A2B-4AF0-94BF-B3327FE4873B}"/>
              </a:ext>
            </a:extLst>
          </p:cNvPr>
          <p:cNvSpPr>
            <a:spLocks noGrp="1"/>
          </p:cNvSpPr>
          <p:nvPr>
            <p:ph idx="1"/>
          </p:nvPr>
        </p:nvSpPr>
        <p:spPr/>
        <p:txBody>
          <a:bodyPr>
            <a:normAutofit fontScale="92500" lnSpcReduction="10000"/>
          </a:bodyPr>
          <a:lstStyle/>
          <a:p>
            <a:r>
              <a:rPr lang="de-DE" dirty="0"/>
              <a:t>Die Aufzählung der Zuschläge ist abschließend [(3) = (-)], damit können keine unternehmensbezogen kalkulierten prozentualen Zuschläge wie Baustellengemeinkosten berechnet werden. (</a:t>
            </a:r>
            <a:r>
              <a:rPr lang="de-DE" dirty="0" err="1"/>
              <a:t>Leupertz</a:t>
            </a:r>
            <a:r>
              <a:rPr lang="de-DE" dirty="0"/>
              <a:t>/</a:t>
            </a:r>
            <a:r>
              <a:rPr lang="de-DE" dirty="0" err="1"/>
              <a:t>Preussner</a:t>
            </a:r>
            <a:r>
              <a:rPr lang="de-DE" dirty="0"/>
              <a:t>/</a:t>
            </a:r>
            <a:r>
              <a:rPr lang="de-DE" dirty="0" err="1"/>
              <a:t>Sienz</a:t>
            </a:r>
            <a:r>
              <a:rPr lang="de-DE" dirty="0"/>
              <a:t>, §650c </a:t>
            </a:r>
            <a:r>
              <a:rPr lang="de-DE" dirty="0" err="1"/>
              <a:t>Rn</a:t>
            </a:r>
            <a:r>
              <a:rPr lang="de-DE" dirty="0"/>
              <a:t>. 35)</a:t>
            </a:r>
          </a:p>
          <a:p>
            <a:r>
              <a:rPr lang="de-DE" dirty="0"/>
              <a:t>Deckungsbeiträge für AGK erfolgen als pauschalierter Zuschlag, unabhängig von einer konkreten Auswirkung der Leistungsänderung auf die Entstehung der tatsächlichen AGK. Wie die Pauschale bestimmt wird, hat der Gesetzgeber offen gelassen.</a:t>
            </a:r>
          </a:p>
          <a:p>
            <a:r>
              <a:rPr lang="de-DE" dirty="0"/>
              <a:t>Im Falle der Erhöhung der AGK kann der Unternehmer die Mehrkosten abrechnen. Bei einer Minderung der Kosten, sollen die Zuschläge (AGK und </a:t>
            </a:r>
            <a:r>
              <a:rPr lang="de-DE" dirty="0" err="1"/>
              <a:t>WuG</a:t>
            </a:r>
            <a:r>
              <a:rPr lang="de-DE" dirty="0"/>
              <a:t>) dagegen bestehen bleiben (herrschende Praxis, wobei Wortlaut Anpassung zulässt). (</a:t>
            </a:r>
            <a:r>
              <a:rPr lang="de-DE" dirty="0" err="1"/>
              <a:t>Leupertz</a:t>
            </a:r>
            <a:r>
              <a:rPr lang="de-DE" dirty="0"/>
              <a:t>/</a:t>
            </a:r>
            <a:r>
              <a:rPr lang="de-DE" dirty="0" err="1"/>
              <a:t>Preussner</a:t>
            </a:r>
            <a:r>
              <a:rPr lang="de-DE" dirty="0"/>
              <a:t>/</a:t>
            </a:r>
            <a:r>
              <a:rPr lang="de-DE" dirty="0" err="1"/>
              <a:t>Sienz</a:t>
            </a:r>
            <a:r>
              <a:rPr lang="de-DE" dirty="0"/>
              <a:t>, § 650c </a:t>
            </a:r>
            <a:r>
              <a:rPr lang="de-DE" dirty="0" err="1"/>
              <a:t>Rn</a:t>
            </a:r>
            <a:r>
              <a:rPr lang="de-DE" dirty="0"/>
              <a:t>. 45, 47)</a:t>
            </a:r>
          </a:p>
        </p:txBody>
      </p:sp>
    </p:spTree>
    <p:extLst>
      <p:ext uri="{BB962C8B-B14F-4D97-AF65-F5344CB8AC3E}">
        <p14:creationId xmlns:p14="http://schemas.microsoft.com/office/powerpoint/2010/main" val="4111624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DA22B-2AC8-4C67-898B-84A543906778}"/>
              </a:ext>
            </a:extLst>
          </p:cNvPr>
          <p:cNvSpPr>
            <a:spLocks noGrp="1"/>
          </p:cNvSpPr>
          <p:nvPr>
            <p:ph type="title"/>
          </p:nvPr>
        </p:nvSpPr>
        <p:spPr>
          <a:xfrm>
            <a:off x="838200" y="548005"/>
            <a:ext cx="10515600" cy="631571"/>
          </a:xfrm>
        </p:spPr>
        <p:txBody>
          <a:bodyPr>
            <a:normAutofit/>
          </a:bodyPr>
          <a:lstStyle/>
          <a:p>
            <a:r>
              <a:rPr lang="de-DE" sz="2800" dirty="0">
                <a:latin typeface="Arial" panose="020B0604020202020204" pitchFamily="34" charset="0"/>
                <a:cs typeface="Arial" panose="020B0604020202020204" pitchFamily="34" charset="0"/>
              </a:rPr>
              <a:t>Allgemeine Geschäftskosten (AGK) …</a:t>
            </a:r>
          </a:p>
        </p:txBody>
      </p:sp>
      <p:sp>
        <p:nvSpPr>
          <p:cNvPr id="3" name="Inhaltsplatzhalter 2">
            <a:extLst>
              <a:ext uri="{FF2B5EF4-FFF2-40B4-BE49-F238E27FC236}">
                <a16:creationId xmlns:a16="http://schemas.microsoft.com/office/drawing/2014/main" id="{51863283-37B4-4FE7-A22B-79B513D56841}"/>
              </a:ext>
            </a:extLst>
          </p:cNvPr>
          <p:cNvSpPr>
            <a:spLocks noGrp="1"/>
          </p:cNvSpPr>
          <p:nvPr>
            <p:ph idx="1"/>
          </p:nvPr>
        </p:nvSpPr>
        <p:spPr>
          <a:xfrm>
            <a:off x="838200" y="1563624"/>
            <a:ext cx="10515600" cy="3730752"/>
          </a:xfrm>
        </p:spPr>
        <p:txBody>
          <a:bodyPr numCol="1">
            <a:noAutofit/>
          </a:bodyPr>
          <a:lstStyle/>
          <a:p>
            <a:pPr marL="0" indent="0">
              <a:buNone/>
            </a:pPr>
            <a:r>
              <a:rPr lang="de-DE" sz="2400" dirty="0">
                <a:latin typeface="Arial" panose="020B0604020202020204" pitchFamily="34" charset="0"/>
                <a:cs typeface="Arial" panose="020B0604020202020204" pitchFamily="34" charset="0"/>
              </a:rPr>
              <a:t>… sind Kosten des Unternehmers, die keiner Baumaßnahme zugeordnet werden können, also außerhalb der Bautätigkeit entstehen, wie:</a:t>
            </a:r>
          </a:p>
          <a:p>
            <a:pPr>
              <a:buFont typeface="Wingdings" panose="05000000000000000000" pitchFamily="2" charset="2"/>
              <a:buChar char="§"/>
            </a:pPr>
            <a:r>
              <a:rPr lang="de-DE" sz="2400" dirty="0">
                <a:latin typeface="Arial" panose="020B0604020202020204" pitchFamily="34" charset="0"/>
                <a:cs typeface="Arial" panose="020B0604020202020204" pitchFamily="34" charset="0"/>
              </a:rPr>
              <a:t>Geschäftsführung Allgemeine Verwaltung Personalbüro Rechtsabteilung Rechnungslegung Buchhaltung</a:t>
            </a:r>
          </a:p>
          <a:p>
            <a:pPr>
              <a:buFont typeface="Wingdings" panose="05000000000000000000" pitchFamily="2" charset="2"/>
              <a:buChar char="§"/>
            </a:pPr>
            <a:r>
              <a:rPr lang="de-DE" sz="2400" dirty="0">
                <a:latin typeface="Arial" panose="020B0604020202020204" pitchFamily="34" charset="0"/>
                <a:cs typeface="Arial" panose="020B0604020202020204" pitchFamily="34" charset="0"/>
              </a:rPr>
              <a:t>Einkauf Betriebliche Ausbildung Angebotsbearbeitung Arbeitsvorbereitung Technisches Büro Bauhof und Fuhrpark</a:t>
            </a:r>
          </a:p>
          <a:p>
            <a:pPr>
              <a:buFont typeface="Wingdings" panose="05000000000000000000" pitchFamily="2" charset="2"/>
              <a:buChar char="§"/>
            </a:pPr>
            <a:r>
              <a:rPr lang="de-DE" sz="2400" dirty="0">
                <a:latin typeface="Arial" panose="020B0604020202020204" pitchFamily="34" charset="0"/>
                <a:cs typeface="Arial" panose="020B0604020202020204" pitchFamily="34" charset="0"/>
              </a:rPr>
              <a:t>Werbung und Imagepflege Forschung und Entwicklung</a:t>
            </a:r>
          </a:p>
          <a:p>
            <a:pPr>
              <a:buFont typeface="Wingdings" panose="05000000000000000000" pitchFamily="2" charset="2"/>
              <a:buChar char="§"/>
            </a:pPr>
            <a:r>
              <a:rPr lang="de-DE" sz="2400" dirty="0">
                <a:latin typeface="Arial" panose="020B0604020202020204" pitchFamily="34" charset="0"/>
                <a:cs typeface="Arial" panose="020B0604020202020204" pitchFamily="34" charset="0"/>
              </a:rPr>
              <a:t>Betriebsversicherungen Verbandsbeiträge</a:t>
            </a:r>
          </a:p>
          <a:p>
            <a:pPr>
              <a:buFont typeface="Wingdings" panose="05000000000000000000" pitchFamily="2" charset="2"/>
              <a:buChar char="§"/>
            </a:pPr>
            <a:r>
              <a:rPr lang="de-DE" sz="2400" dirty="0">
                <a:latin typeface="Arial" panose="020B0604020202020204" pitchFamily="34" charset="0"/>
                <a:cs typeface="Arial" panose="020B0604020202020204" pitchFamily="34" charset="0"/>
              </a:rPr>
              <a:t>Bauzinsen Usw</a:t>
            </a:r>
            <a:r>
              <a:rPr lang="de-DE"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37719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C104D-F311-4323-85D7-F67319778E41}"/>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Aufwandsmehrung oder -minderung</a:t>
            </a:r>
          </a:p>
        </p:txBody>
      </p:sp>
      <p:sp>
        <p:nvSpPr>
          <p:cNvPr id="3" name="Inhaltsplatzhalter 2">
            <a:extLst>
              <a:ext uri="{FF2B5EF4-FFF2-40B4-BE49-F238E27FC236}">
                <a16:creationId xmlns:a16="http://schemas.microsoft.com/office/drawing/2014/main" id="{D1F6312C-9FDC-480C-AF6B-6BFF8CC1E4EE}"/>
              </a:ext>
            </a:extLst>
          </p:cNvPr>
          <p:cNvSpPr>
            <a:spLocks noGrp="1"/>
          </p:cNvSpPr>
          <p:nvPr>
            <p:ph idx="1"/>
          </p:nvPr>
        </p:nvSpPr>
        <p:spPr/>
        <p:txBody>
          <a:bodyPr>
            <a:normAutofit fontScale="77500" lnSpcReduction="20000"/>
          </a:bodyPr>
          <a:lstStyle/>
          <a:p>
            <a:pPr marL="0" indent="0">
              <a:buNone/>
            </a:pPr>
            <a:r>
              <a:rPr lang="de-DE" dirty="0">
                <a:latin typeface="Arial" panose="020B0604020202020204" pitchFamily="34" charset="0"/>
                <a:cs typeface="Arial" panose="020B0604020202020204" pitchFamily="34" charset="0"/>
              </a:rPr>
              <a:t>Unter </a:t>
            </a:r>
            <a:r>
              <a:rPr lang="de-DE" b="1" dirty="0">
                <a:latin typeface="Arial" panose="020B0604020202020204" pitchFamily="34" charset="0"/>
                <a:cs typeface="Arial" panose="020B0604020202020204" pitchFamily="34" charset="0"/>
              </a:rPr>
              <a:t>Aufwand</a:t>
            </a:r>
            <a:r>
              <a:rPr lang="de-DE" dirty="0">
                <a:latin typeface="Arial" panose="020B0604020202020204" pitchFamily="34" charset="0"/>
                <a:cs typeface="Arial" panose="020B0604020202020204" pitchFamily="34" charset="0"/>
              </a:rPr>
              <a:t> fallen alle der angeordneten Änderungen unmittelbar zuzuordnenden Leistungen, die der Unternehmer (ggf. zusätzlich) für das geschuldete Werk zu erbringen hat, aber auch von der Änderung nur mittelbar verursachter Folgeleistungen. (Palandt, §650c </a:t>
            </a:r>
            <a:r>
              <a:rPr lang="de-DE" dirty="0" err="1">
                <a:latin typeface="Arial" panose="020B0604020202020204" pitchFamily="34" charset="0"/>
                <a:cs typeface="Arial" panose="020B0604020202020204" pitchFamily="34" charset="0"/>
              </a:rPr>
              <a:t>Rn</a:t>
            </a:r>
            <a:r>
              <a:rPr lang="de-DE" dirty="0">
                <a:latin typeface="Arial" panose="020B0604020202020204" pitchFamily="34" charset="0"/>
                <a:cs typeface="Arial" panose="020B0604020202020204" pitchFamily="34" charset="0"/>
              </a:rPr>
              <a:t>. 5)</a:t>
            </a:r>
          </a:p>
          <a:p>
            <a:pPr marL="0" indent="0">
              <a:buNone/>
            </a:pPr>
            <a:r>
              <a:rPr lang="de-DE" dirty="0">
                <a:latin typeface="Arial" panose="020B0604020202020204" pitchFamily="34" charset="0"/>
                <a:cs typeface="Arial" panose="020B0604020202020204" pitchFamily="34" charset="0"/>
              </a:rPr>
              <a:t>I. S. d. Baubetriebswirtschaftslehre ist Aufwand der Wert aller verbrauchter Sachgüter und Dienstleistungen in einem Abrechnungszeitraum (jede Wertminderung). Betriebswirtschaftlich ist Aufwand ein bewerteter Verbrauch im Rahmen der Gewinn- und Verlustrechnung der Unternehmensrechnung.(</a:t>
            </a:r>
            <a:r>
              <a:rPr lang="de-DE" dirty="0" err="1">
                <a:latin typeface="Arial" panose="020B0604020202020204" pitchFamily="34" charset="0"/>
                <a:cs typeface="Arial" panose="020B0604020202020204" pitchFamily="34" charset="0"/>
              </a:rPr>
              <a:t>Leupertz</a:t>
            </a:r>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Preussner</a:t>
            </a:r>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Sienz</a:t>
            </a:r>
            <a:r>
              <a:rPr lang="de-DE" dirty="0">
                <a:latin typeface="Arial" panose="020B0604020202020204" pitchFamily="34" charset="0"/>
                <a:cs typeface="Arial" panose="020B0604020202020204" pitchFamily="34" charset="0"/>
              </a:rPr>
              <a:t>, § 650c </a:t>
            </a:r>
            <a:r>
              <a:rPr lang="de-DE" dirty="0" err="1">
                <a:latin typeface="Arial" panose="020B0604020202020204" pitchFamily="34" charset="0"/>
                <a:cs typeface="Arial" panose="020B0604020202020204" pitchFamily="34" charset="0"/>
              </a:rPr>
              <a:t>Rn</a:t>
            </a:r>
            <a:r>
              <a:rPr lang="de-DE" dirty="0">
                <a:latin typeface="Arial" panose="020B0604020202020204" pitchFamily="34" charset="0"/>
                <a:cs typeface="Arial" panose="020B0604020202020204" pitchFamily="34" charset="0"/>
              </a:rPr>
              <a:t>. 12)</a:t>
            </a:r>
          </a:p>
          <a:p>
            <a:pPr marL="0" indent="0">
              <a:buNone/>
            </a:pPr>
            <a:r>
              <a:rPr lang="de-DE" dirty="0">
                <a:latin typeface="Arial" panose="020B0604020202020204" pitchFamily="34" charset="0"/>
                <a:cs typeface="Arial" panose="020B0604020202020204" pitchFamily="34" charset="0"/>
              </a:rPr>
              <a:t>Die </a:t>
            </a:r>
            <a:r>
              <a:rPr lang="de-DE" b="1" dirty="0">
                <a:latin typeface="Arial" panose="020B0604020202020204" pitchFamily="34" charset="0"/>
                <a:cs typeface="Arial" panose="020B0604020202020204" pitchFamily="34" charset="0"/>
              </a:rPr>
              <a:t>Änderung (= vermehrter oder verminderter </a:t>
            </a:r>
            <a:r>
              <a:rPr lang="de-DE" dirty="0">
                <a:latin typeface="Arial" panose="020B0604020202020204" pitchFamily="34" charset="0"/>
                <a:cs typeface="Arial" panose="020B0604020202020204" pitchFamily="34" charset="0"/>
              </a:rPr>
              <a:t>Aufwand</a:t>
            </a:r>
            <a:r>
              <a:rPr lang="de-DE" b="1" dirty="0">
                <a:latin typeface="Arial" panose="020B0604020202020204" pitchFamily="34" charset="0"/>
                <a:cs typeface="Arial" panose="020B0604020202020204" pitchFamily="34" charset="0"/>
              </a:rPr>
              <a:t>)</a:t>
            </a:r>
            <a:r>
              <a:rPr lang="de-DE" dirty="0">
                <a:latin typeface="Arial" panose="020B0604020202020204" pitchFamily="34" charset="0"/>
                <a:cs typeface="Arial" panose="020B0604020202020204" pitchFamily="34" charset="0"/>
              </a:rPr>
              <a:t> ergibt sich aus einem Vergleich des für die ursprünglich vertraglich vereinbarte Gesamtleistung erforderlichen Aufwands mit dem Aufwand, der für die geänderte Gesamtleistung erforderlich ist. Sie kann in einer Aufwandsmehrung oder –</a:t>
            </a:r>
            <a:r>
              <a:rPr lang="de-DE" dirty="0" err="1">
                <a:latin typeface="Arial" panose="020B0604020202020204" pitchFamily="34" charset="0"/>
                <a:cs typeface="Arial" panose="020B0604020202020204" pitchFamily="34" charset="0"/>
              </a:rPr>
              <a:t>minderung</a:t>
            </a:r>
            <a:r>
              <a:rPr lang="de-DE" dirty="0">
                <a:latin typeface="Arial" panose="020B0604020202020204" pitchFamily="34" charset="0"/>
                <a:cs typeface="Arial" panose="020B0604020202020204" pitchFamily="34" charset="0"/>
              </a:rPr>
              <a:t> bestehen, wobei sich einzelne Teilleistungen mehren, andere mindern können. </a:t>
            </a:r>
          </a:p>
          <a:p>
            <a:pPr marL="0" indent="0">
              <a:buNone/>
            </a:pPr>
            <a:r>
              <a:rPr lang="de-DE" dirty="0">
                <a:latin typeface="Arial" panose="020B0604020202020204" pitchFamily="34" charset="0"/>
                <a:cs typeface="Arial" panose="020B0604020202020204" pitchFamily="34" charset="0"/>
              </a:rPr>
              <a:t>Anhaltspunkt kann das vom Unternehmer vorgelegte Angebot (§ 650b I 2 BGB) sein.</a:t>
            </a:r>
          </a:p>
        </p:txBody>
      </p:sp>
    </p:spTree>
    <p:extLst>
      <p:ext uri="{BB962C8B-B14F-4D97-AF65-F5344CB8AC3E}">
        <p14:creationId xmlns:p14="http://schemas.microsoft.com/office/powerpoint/2010/main" val="1866874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F64B8-8120-4529-82C8-4A9A665822E8}"/>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Ermittlung der Kosten</a:t>
            </a:r>
          </a:p>
        </p:txBody>
      </p:sp>
      <p:sp>
        <p:nvSpPr>
          <p:cNvPr id="3" name="Inhaltsplatzhalter 2">
            <a:extLst>
              <a:ext uri="{FF2B5EF4-FFF2-40B4-BE49-F238E27FC236}">
                <a16:creationId xmlns:a16="http://schemas.microsoft.com/office/drawing/2014/main" id="{810DB7D7-53CA-4B5D-958B-CB6EA3E44F3D}"/>
              </a:ext>
            </a:extLst>
          </p:cNvPr>
          <p:cNvSpPr>
            <a:spLocks noGrp="1"/>
          </p:cNvSpPr>
          <p:nvPr>
            <p:ph idx="1"/>
          </p:nvPr>
        </p:nvSpPr>
        <p:spPr/>
        <p:txBody>
          <a:bodyPr>
            <a:normAutofit fontScale="85000" lnSpcReduction="20000"/>
          </a:bodyPr>
          <a:lstStyle/>
          <a:p>
            <a:r>
              <a:rPr lang="de-DE" dirty="0">
                <a:latin typeface="Arial" panose="020B0604020202020204" pitchFamily="34" charset="0"/>
                <a:cs typeface="Arial" panose="020B0604020202020204" pitchFamily="34" charset="0"/>
              </a:rPr>
              <a:t>Kosten der Änderung sind anhand des festgestellten Mehr- oder Minderaufwands, der geänderten Leistungen zu ermitteln. Der Aufwand muss sich also aufgrund der Änderungsanordnung verändern (Kausalität).</a:t>
            </a:r>
          </a:p>
          <a:p>
            <a:r>
              <a:rPr lang="de-DE" dirty="0">
                <a:latin typeface="Arial" panose="020B0604020202020204" pitchFamily="34" charset="0"/>
                <a:cs typeface="Arial" panose="020B0604020202020204" pitchFamily="34" charset="0"/>
              </a:rPr>
              <a:t>Hypothetische Kosten der unveränderten Leistung vs. Tatsächliche Kosten der geänderten Leistung </a:t>
            </a:r>
            <a:r>
              <a:rPr lang="de-DE" dirty="0">
                <a:latin typeface="Arial" panose="020B0604020202020204" pitchFamily="34" charset="0"/>
                <a:cs typeface="Arial" panose="020B0604020202020204" pitchFamily="34" charset="0"/>
                <a:sym typeface="Wingdings" panose="05000000000000000000" pitchFamily="2" charset="2"/>
              </a:rPr>
              <a:t> führen zur Differenz also dem Nachtrag = Tatsächlich erforderliche Kosten.</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Dem Unternehmer steht ein Wahlrecht zwischen den Berechnungen nach Abs. 1 S. 1 und Abs. 2 zu, jedoch nur einmal. Sollten mehrere Anordnungen des Bestellers erfolgen, müssen diese in sich geschlossen sein, so dass für jede Anordnung gewählt werden darf. (</a:t>
            </a:r>
            <a:r>
              <a:rPr lang="de-DE" dirty="0" err="1">
                <a:latin typeface="Arial" panose="020B0604020202020204" pitchFamily="34" charset="0"/>
                <a:cs typeface="Arial" panose="020B0604020202020204" pitchFamily="34" charset="0"/>
              </a:rPr>
              <a:t>Leupertz</a:t>
            </a:r>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Preussner</a:t>
            </a:r>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Sienz</a:t>
            </a:r>
            <a:r>
              <a:rPr lang="de-DE" dirty="0">
                <a:latin typeface="Arial" panose="020B0604020202020204" pitchFamily="34" charset="0"/>
                <a:cs typeface="Arial" panose="020B0604020202020204" pitchFamily="34" charset="0"/>
              </a:rPr>
              <a:t> §650c </a:t>
            </a:r>
            <a:r>
              <a:rPr lang="de-DE" dirty="0" err="1">
                <a:latin typeface="Arial" panose="020B0604020202020204" pitchFamily="34" charset="0"/>
                <a:cs typeface="Arial" panose="020B0604020202020204" pitchFamily="34" charset="0"/>
              </a:rPr>
              <a:t>Rn</a:t>
            </a:r>
            <a:r>
              <a:rPr lang="de-DE" dirty="0">
                <a:latin typeface="Arial" panose="020B0604020202020204" pitchFamily="34" charset="0"/>
                <a:cs typeface="Arial" panose="020B0604020202020204" pitchFamily="34" charset="0"/>
              </a:rPr>
              <a:t>. 132, 136)</a:t>
            </a:r>
          </a:p>
          <a:p>
            <a:pPr marL="971550" lvl="1" indent="-514350">
              <a:buFont typeface="+mj-lt"/>
              <a:buAutoNum type="arabicParenBoth"/>
            </a:pPr>
            <a:r>
              <a:rPr lang="de-DE" sz="2800" dirty="0">
                <a:latin typeface="Arial" panose="020B0604020202020204" pitchFamily="34" charset="0"/>
                <a:cs typeface="Arial" panose="020B0604020202020204" pitchFamily="34" charset="0"/>
              </a:rPr>
              <a:t>Berechnung nach tatsächlich entstandenen Kosten, Abs. 1 S.1</a:t>
            </a:r>
          </a:p>
          <a:p>
            <a:pPr marL="971550" lvl="1" indent="-514350">
              <a:buFont typeface="+mj-lt"/>
              <a:buAutoNum type="arabicParenBoth"/>
            </a:pPr>
            <a:r>
              <a:rPr lang="de-DE" sz="2800" dirty="0">
                <a:latin typeface="Arial" panose="020B0604020202020204" pitchFamily="34" charset="0"/>
                <a:cs typeface="Arial" panose="020B0604020202020204" pitchFamily="34" charset="0"/>
              </a:rPr>
              <a:t>Rückgriff auf die Urkalkulation, Abs. 2</a:t>
            </a:r>
          </a:p>
          <a:p>
            <a:pPr marL="971550" lvl="1" indent="-514350">
              <a:buFont typeface="+mj-lt"/>
              <a:buAutoNum type="arabicParenBoth"/>
            </a:pPr>
            <a:r>
              <a:rPr lang="de-DE" sz="2800" dirty="0">
                <a:latin typeface="Arial" panose="020B0604020202020204" pitchFamily="34" charset="0"/>
                <a:cs typeface="Arial" panose="020B0604020202020204" pitchFamily="34" charset="0"/>
              </a:rPr>
              <a:t>Pauschalpreis	</a:t>
            </a:r>
            <a:r>
              <a:rPr lang="de-DE" dirty="0"/>
              <a:t>	</a:t>
            </a:r>
          </a:p>
        </p:txBody>
      </p:sp>
    </p:spTree>
    <p:extLst>
      <p:ext uri="{BB962C8B-B14F-4D97-AF65-F5344CB8AC3E}">
        <p14:creationId xmlns:p14="http://schemas.microsoft.com/office/powerpoint/2010/main" val="1826146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4F0BC-2FD7-48F5-8CF8-C59B0552A2DE}"/>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(1) Berechnung nach tatsächlich entstandenen Kosten, Abs. 1 S. 1</a:t>
            </a:r>
          </a:p>
        </p:txBody>
      </p:sp>
      <p:sp>
        <p:nvSpPr>
          <p:cNvPr id="3" name="Inhaltsplatzhalter 2">
            <a:extLst>
              <a:ext uri="{FF2B5EF4-FFF2-40B4-BE49-F238E27FC236}">
                <a16:creationId xmlns:a16="http://schemas.microsoft.com/office/drawing/2014/main" id="{F7ECD743-756D-44C9-893A-6A4ABE5C30D2}"/>
              </a:ext>
            </a:extLst>
          </p:cNvPr>
          <p:cNvSpPr>
            <a:spLocks noGrp="1"/>
          </p:cNvSpPr>
          <p:nvPr>
            <p:ph idx="1"/>
          </p:nvPr>
        </p:nvSpPr>
        <p:spPr/>
        <p:txBody>
          <a:bodyPr>
            <a:normAutofit fontScale="92500"/>
          </a:bodyPr>
          <a:lstStyle/>
          <a:p>
            <a:r>
              <a:rPr lang="de-DE" dirty="0">
                <a:latin typeface="Arial" panose="020B0604020202020204" pitchFamily="34" charset="0"/>
                <a:cs typeface="Arial" panose="020B0604020202020204" pitchFamily="34" charset="0"/>
              </a:rPr>
              <a:t>Die Berechnung berücksichtigt die aktuellen Materialkosten, Stundenlöhne </a:t>
            </a:r>
            <a:r>
              <a:rPr lang="de-DE" dirty="0" err="1">
                <a:latin typeface="Arial" panose="020B0604020202020204" pitchFamily="34" charset="0"/>
                <a:cs typeface="Arial" panose="020B0604020202020204" pitchFamily="34" charset="0"/>
              </a:rPr>
              <a:t>etc</a:t>
            </a:r>
            <a:r>
              <a:rPr lang="de-DE" dirty="0">
                <a:latin typeface="Arial" panose="020B0604020202020204" pitchFamily="34" charset="0"/>
                <a:cs typeface="Arial" panose="020B0604020202020204" pitchFamily="34" charset="0"/>
              </a:rPr>
              <a:t>,. statt die Kostenwerte der ursprünglichen Kalkulation.</a:t>
            </a:r>
          </a:p>
          <a:p>
            <a:r>
              <a:rPr lang="de-DE" dirty="0">
                <a:latin typeface="Arial" panose="020B0604020202020204" pitchFamily="34" charset="0"/>
                <a:cs typeface="Arial" panose="020B0604020202020204" pitchFamily="34" charset="0"/>
              </a:rPr>
              <a:t>Erfasst werden die Einzelkosten der jeweiligen Teilleistungen (EKT) inkl. der (umgelegten) Baustellengemeinkosten, insbes. für Material, Arbeitsstunden, Geräteeinsatz und Drittleistungen. (Wenn eindeutig feststellbar, auch für Kosten der Nachtragsbearbeitung.)</a:t>
            </a:r>
          </a:p>
          <a:p>
            <a:r>
              <a:rPr lang="de-DE" dirty="0">
                <a:latin typeface="Arial" panose="020B0604020202020204" pitchFamily="34" charset="0"/>
                <a:cs typeface="Arial" panose="020B0604020202020204" pitchFamily="34" charset="0"/>
              </a:rPr>
              <a:t>Für die AGK und </a:t>
            </a:r>
            <a:r>
              <a:rPr lang="de-DE" dirty="0" err="1">
                <a:latin typeface="Arial" panose="020B0604020202020204" pitchFamily="34" charset="0"/>
                <a:cs typeface="Arial" panose="020B0604020202020204" pitchFamily="34" charset="0"/>
              </a:rPr>
              <a:t>WuG</a:t>
            </a:r>
            <a:r>
              <a:rPr lang="de-DE" dirty="0">
                <a:latin typeface="Arial" panose="020B0604020202020204" pitchFamily="34" charset="0"/>
                <a:cs typeface="Arial" panose="020B0604020202020204" pitchFamily="34" charset="0"/>
              </a:rPr>
              <a:t> darf der Unternehmer einen angemessen Zuschlag festsetzen. Die Angemessenheit ergibt sich aus den Umständen des Einzelfalls. Ein Rückgriff auf die Urkalkulation scheidet aus.</a:t>
            </a:r>
          </a:p>
          <a:p>
            <a:endParaRPr lang="de-DE" dirty="0"/>
          </a:p>
        </p:txBody>
      </p:sp>
    </p:spTree>
    <p:extLst>
      <p:ext uri="{BB962C8B-B14F-4D97-AF65-F5344CB8AC3E}">
        <p14:creationId xmlns:p14="http://schemas.microsoft.com/office/powerpoint/2010/main" val="1639893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CDB69-0381-4864-A6F4-1B9872AB7615}"/>
              </a:ext>
            </a:extLst>
          </p:cNvPr>
          <p:cNvSpPr>
            <a:spLocks noGrp="1"/>
          </p:cNvSpPr>
          <p:nvPr>
            <p:ph type="title"/>
          </p:nvPr>
        </p:nvSpPr>
        <p:spPr/>
        <p:txBody>
          <a:bodyPr/>
          <a:lstStyle/>
          <a:p>
            <a:r>
              <a:rPr lang="de-DE" dirty="0"/>
              <a:t>(2) Rückgriff auf Urkalkulation, Abs. 2</a:t>
            </a:r>
          </a:p>
        </p:txBody>
      </p:sp>
      <p:sp>
        <p:nvSpPr>
          <p:cNvPr id="3" name="Inhaltsplatzhalter 2">
            <a:extLst>
              <a:ext uri="{FF2B5EF4-FFF2-40B4-BE49-F238E27FC236}">
                <a16:creationId xmlns:a16="http://schemas.microsoft.com/office/drawing/2014/main" id="{F82AB111-F547-4477-97F9-042F8ECF3BBF}"/>
              </a:ext>
            </a:extLst>
          </p:cNvPr>
          <p:cNvSpPr>
            <a:spLocks noGrp="1"/>
          </p:cNvSpPr>
          <p:nvPr>
            <p:ph idx="1"/>
          </p:nvPr>
        </p:nvSpPr>
        <p:spPr/>
        <p:txBody>
          <a:bodyPr>
            <a:normAutofit lnSpcReduction="10000"/>
          </a:bodyPr>
          <a:lstStyle/>
          <a:p>
            <a:r>
              <a:rPr lang="de-DE" dirty="0"/>
              <a:t>Die Urkalkulation muss vertraglich vereinbart und tatsächlich hinterlegt sein. Preise und Leistungen müssen hinreichend aufgeschlüsselt sein.</a:t>
            </a:r>
          </a:p>
          <a:p>
            <a:r>
              <a:rPr lang="de-DE" dirty="0"/>
              <a:t>Ist die Urkalkulation nicht ausreichend aufgeschlüsselt oder sind im Nachtrag Leistungen zu erbringen, die in der Urkalkulation nicht enthalten sind, kann der Unternehmer nicht auf die Urkalkulation zurückgreifen und ist auf Abs. 1 S. 1 verwiesen.</a:t>
            </a:r>
          </a:p>
          <a:p>
            <a:r>
              <a:rPr lang="de-DE" dirty="0"/>
              <a:t>Ein Nachreichen der Urkalkulation ist nicht möglich, ebenso wenig die spätere Aufschlüsslung der Kalkulation, daher sind auch die Leistungen und Preise für einen Subunternehmer näher Aufzuschlüsseln.</a:t>
            </a:r>
          </a:p>
        </p:txBody>
      </p:sp>
    </p:spTree>
    <p:extLst>
      <p:ext uri="{BB962C8B-B14F-4D97-AF65-F5344CB8AC3E}">
        <p14:creationId xmlns:p14="http://schemas.microsoft.com/office/powerpoint/2010/main" val="3229094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14F04-CEA3-402B-BCC2-DC67753DEC21}"/>
              </a:ext>
            </a:extLst>
          </p:cNvPr>
          <p:cNvSpPr>
            <a:spLocks noGrp="1"/>
          </p:cNvSpPr>
          <p:nvPr>
            <p:ph type="title"/>
          </p:nvPr>
        </p:nvSpPr>
        <p:spPr/>
        <p:txBody>
          <a:bodyPr/>
          <a:lstStyle/>
          <a:p>
            <a:r>
              <a:rPr lang="de-DE" dirty="0"/>
              <a:t>(3) Pauschalpreise</a:t>
            </a:r>
          </a:p>
        </p:txBody>
      </p:sp>
      <p:sp>
        <p:nvSpPr>
          <p:cNvPr id="3" name="Inhaltsplatzhalter 2">
            <a:extLst>
              <a:ext uri="{FF2B5EF4-FFF2-40B4-BE49-F238E27FC236}">
                <a16:creationId xmlns:a16="http://schemas.microsoft.com/office/drawing/2014/main" id="{7EBEFFB0-9B9A-4980-8611-EB42F0693109}"/>
              </a:ext>
            </a:extLst>
          </p:cNvPr>
          <p:cNvSpPr>
            <a:spLocks noGrp="1"/>
          </p:cNvSpPr>
          <p:nvPr>
            <p:ph idx="1"/>
          </p:nvPr>
        </p:nvSpPr>
        <p:spPr/>
        <p:txBody>
          <a:bodyPr/>
          <a:lstStyle/>
          <a:p>
            <a:r>
              <a:rPr lang="de-DE" dirty="0"/>
              <a:t>Trägt der Unternehmer das Risiko von Änderungen der geschuldeten Leistung, die sich während der Ausführung ergeben (§ 650b Abs. 1 S. 1 Nr. 2 BGB), scheidet eine Anpassung gemäß § 650c aus und es bleibt beim Pauschalpreis.</a:t>
            </a:r>
          </a:p>
          <a:p>
            <a:r>
              <a:rPr lang="de-DE" dirty="0"/>
              <a:t>Änderungen des vereinbarten Werkerfolgs (§ 650b Abs. 1 S. 1 Nr. 1 BGB) sind dagegen zu vergüten. Ein Rückgriff auf die Urkalkulation ist möglich, wenn Teilleistungen und Preise entsprechend ausgewiesen sind. – Ansonsten greift § 650c Abs. 1 S. 1 BGB.</a:t>
            </a:r>
          </a:p>
        </p:txBody>
      </p:sp>
    </p:spTree>
    <p:extLst>
      <p:ext uri="{BB962C8B-B14F-4D97-AF65-F5344CB8AC3E}">
        <p14:creationId xmlns:p14="http://schemas.microsoft.com/office/powerpoint/2010/main" val="2014001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88B9716F-B385-4C1C-9666-E31FB04588C3}"/>
              </a:ext>
            </a:extLst>
          </p:cNvPr>
          <p:cNvGraphicFramePr>
            <a:graphicFrameLocks noGrp="1"/>
          </p:cNvGraphicFramePr>
          <p:nvPr>
            <p:ph idx="1"/>
            <p:extLst>
              <p:ext uri="{D42A27DB-BD31-4B8C-83A1-F6EECF244321}">
                <p14:modId xmlns:p14="http://schemas.microsoft.com/office/powerpoint/2010/main" val="442797529"/>
              </p:ext>
            </p:extLst>
          </p:nvPr>
        </p:nvGraphicFramePr>
        <p:xfrm>
          <a:off x="838200" y="2392553"/>
          <a:ext cx="10515600" cy="2565400"/>
        </p:xfrm>
        <a:graphic>
          <a:graphicData uri="http://schemas.openxmlformats.org/drawingml/2006/table">
            <a:tbl>
              <a:tblPr firstRow="1" bandRow="1">
                <a:tableStyleId>{10A1B5D5-9B99-4C35-A422-299274C87663}</a:tableStyleId>
              </a:tblPr>
              <a:tblGrid>
                <a:gridCol w="5257800">
                  <a:extLst>
                    <a:ext uri="{9D8B030D-6E8A-4147-A177-3AD203B41FA5}">
                      <a16:colId xmlns:a16="http://schemas.microsoft.com/office/drawing/2014/main" val="3266508447"/>
                    </a:ext>
                  </a:extLst>
                </a:gridCol>
                <a:gridCol w="5257800">
                  <a:extLst>
                    <a:ext uri="{9D8B030D-6E8A-4147-A177-3AD203B41FA5}">
                      <a16:colId xmlns:a16="http://schemas.microsoft.com/office/drawing/2014/main" val="504954586"/>
                    </a:ext>
                  </a:extLst>
                </a:gridCol>
              </a:tblGrid>
              <a:tr h="370840">
                <a:tc>
                  <a:txBody>
                    <a:bodyPr/>
                    <a:lstStyle/>
                    <a:p>
                      <a:r>
                        <a:rPr lang="de-DE" dirty="0"/>
                        <a:t>§ 650c Abs. 1 BGB</a:t>
                      </a:r>
                    </a:p>
                  </a:txBody>
                  <a:tcPr/>
                </a:tc>
                <a:tc>
                  <a:txBody>
                    <a:bodyPr/>
                    <a:lstStyle/>
                    <a:p>
                      <a:r>
                        <a:rPr lang="de-DE" dirty="0"/>
                        <a:t>§ 2 Abs. 3 VOB/B</a:t>
                      </a:r>
                    </a:p>
                  </a:txBody>
                  <a:tcPr/>
                </a:tc>
                <a:extLst>
                  <a:ext uri="{0D108BD9-81ED-4DB2-BD59-A6C34878D82A}">
                    <a16:rowId xmlns:a16="http://schemas.microsoft.com/office/drawing/2014/main" val="3751104675"/>
                  </a:ext>
                </a:extLst>
              </a:tr>
              <a:tr h="370840">
                <a:tc>
                  <a:txBody>
                    <a:bodyPr/>
                    <a:lstStyle/>
                    <a:p>
                      <a:r>
                        <a:rPr lang="de-DE" dirty="0"/>
                        <a:t>Vergütung erweiterter oder verminderter Werkleistungen, die vom Auftraggeber angeordnet worden  sind.</a:t>
                      </a:r>
                    </a:p>
                  </a:txBody>
                  <a:tcPr/>
                </a:tc>
                <a:tc>
                  <a:txBody>
                    <a:bodyPr/>
                    <a:lstStyle/>
                    <a:p>
                      <a:r>
                        <a:rPr lang="de-DE" dirty="0"/>
                        <a:t>Vergütung vermehrter oder verminderter Werkmittel/ -leistungen.</a:t>
                      </a:r>
                    </a:p>
                  </a:txBody>
                  <a:tcPr/>
                </a:tc>
                <a:extLst>
                  <a:ext uri="{0D108BD9-81ED-4DB2-BD59-A6C34878D82A}">
                    <a16:rowId xmlns:a16="http://schemas.microsoft.com/office/drawing/2014/main" val="28937596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Bsp.: Statt eines Hauses sollen nun ein Haus mit einer Garage gebaut werden.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Bsp.: Zur Errichtung des Hauses sind statt 1 Tonne 2 Tonnen Estrich nötig.</a:t>
                      </a:r>
                    </a:p>
                  </a:txBody>
                  <a:tcPr/>
                </a:tc>
                <a:extLst>
                  <a:ext uri="{0D108BD9-81ED-4DB2-BD59-A6C34878D82A}">
                    <a16:rowId xmlns:a16="http://schemas.microsoft.com/office/drawing/2014/main" val="35370885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Folge: Der geschuldete Werkerfolg verändert sich. </a:t>
                      </a:r>
                    </a:p>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Folge: Der Werkerfolg bleibt der gleiche. Die Kosten, um den Erfolg herbeizuführen, verändert sich jedoch. </a:t>
                      </a:r>
                    </a:p>
                  </a:txBody>
                  <a:tcPr/>
                </a:tc>
                <a:extLst>
                  <a:ext uri="{0D108BD9-81ED-4DB2-BD59-A6C34878D82A}">
                    <a16:rowId xmlns:a16="http://schemas.microsoft.com/office/drawing/2014/main" val="386914118"/>
                  </a:ext>
                </a:extLst>
              </a:tr>
            </a:tbl>
          </a:graphicData>
        </a:graphic>
      </p:graphicFrame>
      <p:sp>
        <p:nvSpPr>
          <p:cNvPr id="3" name="Textfeld 2">
            <a:extLst>
              <a:ext uri="{FF2B5EF4-FFF2-40B4-BE49-F238E27FC236}">
                <a16:creationId xmlns:a16="http://schemas.microsoft.com/office/drawing/2014/main" id="{803A71A6-1DB2-41AE-939C-B58EDC4D54A1}"/>
              </a:ext>
            </a:extLst>
          </p:cNvPr>
          <p:cNvSpPr txBox="1"/>
          <p:nvPr/>
        </p:nvSpPr>
        <p:spPr>
          <a:xfrm>
            <a:off x="838200" y="1106424"/>
            <a:ext cx="10515600" cy="523220"/>
          </a:xfrm>
          <a:prstGeom prst="rect">
            <a:avLst/>
          </a:prstGeom>
          <a:noFill/>
        </p:spPr>
        <p:txBody>
          <a:bodyPr wrap="square" rtlCol="0">
            <a:spAutoFit/>
          </a:bodyPr>
          <a:lstStyle/>
          <a:p>
            <a:pPr algn="ctr"/>
            <a:r>
              <a:rPr lang="de-DE" sz="2800" dirty="0">
                <a:latin typeface="Arial" panose="020B0604020202020204" pitchFamily="34" charset="0"/>
                <a:cs typeface="Arial" panose="020B0604020202020204" pitchFamily="34" charset="0"/>
              </a:rPr>
              <a:t>Abgrenzung § 650c Abs. 1 BGB von § 2 Abs. 3 VOB/B</a:t>
            </a:r>
          </a:p>
        </p:txBody>
      </p:sp>
    </p:spTree>
    <p:extLst>
      <p:ext uri="{BB962C8B-B14F-4D97-AF65-F5344CB8AC3E}">
        <p14:creationId xmlns:p14="http://schemas.microsoft.com/office/powerpoint/2010/main" val="2846857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75738-A08C-401B-B06C-AE1DA1EAA5F7}"/>
              </a:ext>
            </a:extLst>
          </p:cNvPr>
          <p:cNvSpPr>
            <a:spLocks noGrp="1"/>
          </p:cNvSpPr>
          <p:nvPr>
            <p:ph type="title"/>
          </p:nvPr>
        </p:nvSpPr>
        <p:spPr/>
        <p:txBody>
          <a:bodyPr/>
          <a:lstStyle/>
          <a:p>
            <a:r>
              <a:rPr lang="de-DE" dirty="0"/>
              <a:t>§ 2 VOB/B</a:t>
            </a:r>
          </a:p>
        </p:txBody>
      </p:sp>
      <p:sp>
        <p:nvSpPr>
          <p:cNvPr id="3" name="Inhaltsplatzhalter 2">
            <a:extLst>
              <a:ext uri="{FF2B5EF4-FFF2-40B4-BE49-F238E27FC236}">
                <a16:creationId xmlns:a16="http://schemas.microsoft.com/office/drawing/2014/main" id="{1F7E3EFC-C432-497A-92BE-8B217DF0367B}"/>
              </a:ext>
            </a:extLst>
          </p:cNvPr>
          <p:cNvSpPr>
            <a:spLocks noGrp="1"/>
          </p:cNvSpPr>
          <p:nvPr>
            <p:ph idx="1"/>
          </p:nvPr>
        </p:nvSpPr>
        <p:spPr/>
        <p:txBody>
          <a:bodyPr/>
          <a:lstStyle/>
          <a:p>
            <a:r>
              <a:rPr lang="de-DE" dirty="0"/>
              <a:t>§ 2 VOB/B schließt die BGB-Vorschriften aus, die in seinem Anwendungsbereich fallen, um Vergütungsprobleme zu schließen. Soweit die Norm in Einzelfällen nicht greift, bleiben die Normen des BGB jedoch anwendbar. (Kapellmann/Messerschmidt, 6. Aufl., VOB/B § 2 </a:t>
            </a:r>
            <a:r>
              <a:rPr lang="de-DE" dirty="0" err="1"/>
              <a:t>Rn</a:t>
            </a:r>
            <a:r>
              <a:rPr lang="de-DE" dirty="0"/>
              <a:t>. 3 f.)</a:t>
            </a:r>
          </a:p>
          <a:p>
            <a:r>
              <a:rPr lang="de-DE" dirty="0"/>
              <a:t>Der Werkvertrag im BGB sieht strukturell einen Pauschalpreis vor (ein Werklohn für eine Werkleistung), während die VOB unterschiedliche Vergütungstypen unterscheidet (§ 5 VOB/A): Leistungsvertrag, Pauschalvertrag, Einheitspreisvertrag, Stundenlohnvertrag.</a:t>
            </a:r>
          </a:p>
        </p:txBody>
      </p:sp>
    </p:spTree>
    <p:extLst>
      <p:ext uri="{BB962C8B-B14F-4D97-AF65-F5344CB8AC3E}">
        <p14:creationId xmlns:p14="http://schemas.microsoft.com/office/powerpoint/2010/main" val="1576635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29142-28D8-443C-807E-2E531FC183E7}"/>
              </a:ext>
            </a:extLst>
          </p:cNvPr>
          <p:cNvSpPr>
            <a:spLocks noGrp="1"/>
          </p:cNvSpPr>
          <p:nvPr>
            <p:ph type="title"/>
          </p:nvPr>
        </p:nvSpPr>
        <p:spPr/>
        <p:txBody>
          <a:bodyPr/>
          <a:lstStyle/>
          <a:p>
            <a:r>
              <a:rPr lang="de-DE" dirty="0"/>
              <a:t>§ 2 Abs. 1 VOB/B</a:t>
            </a:r>
          </a:p>
        </p:txBody>
      </p:sp>
      <p:sp>
        <p:nvSpPr>
          <p:cNvPr id="3" name="Inhaltsplatzhalter 2">
            <a:extLst>
              <a:ext uri="{FF2B5EF4-FFF2-40B4-BE49-F238E27FC236}">
                <a16:creationId xmlns:a16="http://schemas.microsoft.com/office/drawing/2014/main" id="{4A92FBB2-7FBB-43C8-814E-8FCA0371573E}"/>
              </a:ext>
            </a:extLst>
          </p:cNvPr>
          <p:cNvSpPr>
            <a:spLocks noGrp="1"/>
          </p:cNvSpPr>
          <p:nvPr>
            <p:ph idx="1"/>
          </p:nvPr>
        </p:nvSpPr>
        <p:spPr/>
        <p:txBody>
          <a:bodyPr>
            <a:normAutofit fontScale="92500"/>
          </a:bodyPr>
          <a:lstStyle/>
          <a:p>
            <a:pPr marL="0" indent="0">
              <a:buNone/>
            </a:pPr>
            <a:r>
              <a:rPr lang="de-DE" dirty="0"/>
              <a:t>Durch die </a:t>
            </a:r>
            <a:r>
              <a:rPr lang="de-DE" b="1" dirty="0"/>
              <a:t>vereinbarten Preise </a:t>
            </a:r>
            <a:r>
              <a:rPr lang="de-DE" dirty="0"/>
              <a:t>werden </a:t>
            </a:r>
            <a:r>
              <a:rPr lang="de-DE" b="1" dirty="0"/>
              <a:t>alle Leistungen abgegolten</a:t>
            </a:r>
            <a:r>
              <a:rPr lang="de-DE" dirty="0"/>
              <a:t>, die nach </a:t>
            </a:r>
          </a:p>
          <a:p>
            <a:pPr marL="0" indent="0">
              <a:buNone/>
            </a:pPr>
            <a:r>
              <a:rPr lang="de-DE" dirty="0"/>
              <a:t>der Leistungsbeschreibung, </a:t>
            </a:r>
          </a:p>
          <a:p>
            <a:pPr marL="0" indent="0">
              <a:buNone/>
            </a:pPr>
            <a:r>
              <a:rPr lang="de-DE" dirty="0"/>
              <a:t>den Besonderen Vertragsbedingungen, </a:t>
            </a:r>
          </a:p>
          <a:p>
            <a:pPr marL="0" indent="0">
              <a:buNone/>
            </a:pPr>
            <a:r>
              <a:rPr lang="de-DE" dirty="0"/>
              <a:t>den Zusätzlichen Vertragsbedingungen,</a:t>
            </a:r>
          </a:p>
          <a:p>
            <a:pPr marL="0" indent="0">
              <a:buNone/>
            </a:pPr>
            <a:r>
              <a:rPr lang="de-DE" dirty="0"/>
              <a:t>den Zusätzlichen Technischen Vertragsbedingungen,</a:t>
            </a:r>
          </a:p>
          <a:p>
            <a:pPr marL="0" indent="0">
              <a:buNone/>
            </a:pPr>
            <a:r>
              <a:rPr lang="de-DE" dirty="0"/>
              <a:t>den Allgemeinen Technischen Vertragsbedingungen für Bauleistungen und</a:t>
            </a:r>
          </a:p>
          <a:p>
            <a:pPr marL="0" indent="0">
              <a:buNone/>
            </a:pPr>
            <a:r>
              <a:rPr lang="de-DE" dirty="0"/>
              <a:t>der gewerblichen Verkehrssitte</a:t>
            </a:r>
          </a:p>
          <a:p>
            <a:pPr marL="0" indent="0">
              <a:buNone/>
            </a:pPr>
            <a:r>
              <a:rPr lang="de-DE" b="1" dirty="0"/>
              <a:t>zur vertraglichen Leistung gehören</a:t>
            </a:r>
            <a:r>
              <a:rPr lang="de-DE" dirty="0"/>
              <a:t>. </a:t>
            </a:r>
          </a:p>
        </p:txBody>
      </p:sp>
    </p:spTree>
    <p:extLst>
      <p:ext uri="{BB962C8B-B14F-4D97-AF65-F5344CB8AC3E}">
        <p14:creationId xmlns:p14="http://schemas.microsoft.com/office/powerpoint/2010/main" val="2420172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0717" y="2320413"/>
            <a:ext cx="10188388" cy="3765756"/>
          </a:xfrm>
          <a:solidFill>
            <a:schemeClr val="accent4">
              <a:alpha val="25000"/>
            </a:schemeClr>
          </a:solidFill>
        </p:spPr>
        <p:txBody>
          <a:bodyPr>
            <a:noAutofit/>
          </a:bodyPr>
          <a:lstStyle/>
          <a:p>
            <a:r>
              <a:rPr lang="de-DE" sz="2000" dirty="0">
                <a:latin typeface="Arial" panose="020B0604020202020204" pitchFamily="34" charset="0"/>
                <a:cs typeface="Arial" panose="020B0604020202020204" pitchFamily="34" charset="0"/>
              </a:rPr>
              <a:t>Am Ende des Semesters  besteht die Möglichkeit eines Leistungsnachweises in Form einer Klausur (90 Minuten). Für den Klausurerfolg ist der Besuch der Vorlesung erforderlich. Es ist empfehlenswert, das Vorlesungsskript auszudrucken und die Erläuterungen während der Vorlesung als Ergänzungen zu notieren.</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Bei der Klausur sind als Hilfsmittel Gesetzestexte und das Vorlesungsskript (einschließlich der während der Vorlesung gefertigten Notizen) zugelassen.</a:t>
            </a: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Rechteck 3"/>
          <p:cNvSpPr/>
          <p:nvPr/>
        </p:nvSpPr>
        <p:spPr>
          <a:xfrm>
            <a:off x="5122119" y="2200400"/>
            <a:ext cx="6096000" cy="369332"/>
          </a:xfrm>
          <a:prstGeom prst="rect">
            <a:avLst/>
          </a:prstGeom>
        </p:spPr>
        <p:txBody>
          <a:bodyPr>
            <a:spAutoFit/>
          </a:bodyPr>
          <a:lstStyle/>
          <a:p>
            <a:endParaRPr lang="de-DE" dirty="0"/>
          </a:p>
        </p:txBody>
      </p:sp>
      <p:sp>
        <p:nvSpPr>
          <p:cNvPr id="5" name="Foliennummernplatzhalter 4"/>
          <p:cNvSpPr>
            <a:spLocks noGrp="1"/>
          </p:cNvSpPr>
          <p:nvPr>
            <p:ph type="sldNum" sz="quarter" idx="12"/>
          </p:nvPr>
        </p:nvSpPr>
        <p:spPr/>
        <p:txBody>
          <a:bodyPr/>
          <a:lstStyle/>
          <a:p>
            <a:fld id="{4396F751-E4A1-47A1-80D3-B71F4B343170}" type="slidenum">
              <a:rPr lang="de-DE" smtClean="0"/>
              <a:t>6</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
        <p:nvSpPr>
          <p:cNvPr id="7" name="Textfeld 6"/>
          <p:cNvSpPr txBox="1"/>
          <p:nvPr/>
        </p:nvSpPr>
        <p:spPr>
          <a:xfrm>
            <a:off x="668594" y="619432"/>
            <a:ext cx="10215716" cy="461665"/>
          </a:xfrm>
          <a:prstGeom prst="rect">
            <a:avLst/>
          </a:prstGeom>
          <a:solidFill>
            <a:schemeClr val="accent4"/>
          </a:solidFill>
        </p:spPr>
        <p:txBody>
          <a:bodyPr wrap="square" rtlCol="0">
            <a:spAutoFit/>
          </a:bodyPr>
          <a:lstStyle/>
          <a:p>
            <a:r>
              <a:rPr lang="de-DE" sz="2400" dirty="0">
                <a:latin typeface="Arial" panose="020B0604020202020204" pitchFamily="34" charset="0"/>
                <a:cs typeface="Arial" panose="020B0604020202020204" pitchFamily="34" charset="0"/>
              </a:rPr>
              <a:t>Besuch der Vorlesung und Klausurvorbereitung</a:t>
            </a:r>
          </a:p>
        </p:txBody>
      </p:sp>
    </p:spTree>
    <p:extLst>
      <p:ext uri="{BB962C8B-B14F-4D97-AF65-F5344CB8AC3E}">
        <p14:creationId xmlns:p14="http://schemas.microsoft.com/office/powerpoint/2010/main" val="471984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AD6-F715-4453-AE10-206A852EC593}"/>
              </a:ext>
            </a:extLst>
          </p:cNvPr>
          <p:cNvSpPr>
            <a:spLocks noGrp="1"/>
          </p:cNvSpPr>
          <p:nvPr>
            <p:ph type="title"/>
          </p:nvPr>
        </p:nvSpPr>
        <p:spPr/>
        <p:txBody>
          <a:bodyPr/>
          <a:lstStyle/>
          <a:p>
            <a:r>
              <a:rPr lang="de-DE" dirty="0"/>
              <a:t>§ 2 Abs. 2 VOB/B</a:t>
            </a:r>
          </a:p>
        </p:txBody>
      </p:sp>
      <p:sp>
        <p:nvSpPr>
          <p:cNvPr id="3" name="Inhaltsplatzhalter 2">
            <a:extLst>
              <a:ext uri="{FF2B5EF4-FFF2-40B4-BE49-F238E27FC236}">
                <a16:creationId xmlns:a16="http://schemas.microsoft.com/office/drawing/2014/main" id="{8904B881-4FEB-484E-8C8E-22886102B7C7}"/>
              </a:ext>
            </a:extLst>
          </p:cNvPr>
          <p:cNvSpPr>
            <a:spLocks noGrp="1"/>
          </p:cNvSpPr>
          <p:nvPr>
            <p:ph idx="1"/>
          </p:nvPr>
        </p:nvSpPr>
        <p:spPr/>
        <p:txBody>
          <a:bodyPr/>
          <a:lstStyle/>
          <a:p>
            <a:pPr marL="0" indent="0">
              <a:buNone/>
            </a:pPr>
            <a:r>
              <a:rPr lang="de-DE" dirty="0"/>
              <a:t>Die </a:t>
            </a:r>
            <a:r>
              <a:rPr lang="de-DE" b="1" dirty="0"/>
              <a:t>Vergütung</a:t>
            </a:r>
            <a:r>
              <a:rPr lang="de-DE" dirty="0"/>
              <a:t> wird nach den </a:t>
            </a:r>
            <a:r>
              <a:rPr lang="de-DE" b="1" dirty="0"/>
              <a:t>vertraglichen Einheitspreisen </a:t>
            </a:r>
            <a:r>
              <a:rPr lang="de-DE" b="1" u="sng" dirty="0"/>
              <a:t>und</a:t>
            </a:r>
            <a:r>
              <a:rPr lang="de-DE" dirty="0"/>
              <a:t> den </a:t>
            </a:r>
            <a:r>
              <a:rPr lang="de-DE" b="1" dirty="0"/>
              <a:t>tatsächlich ausgeführten Leistungen berechnet</a:t>
            </a:r>
            <a:r>
              <a:rPr lang="de-DE" dirty="0"/>
              <a:t>, </a:t>
            </a:r>
          </a:p>
          <a:p>
            <a:pPr marL="0" indent="0">
              <a:buNone/>
            </a:pPr>
            <a:endParaRPr lang="de-DE" dirty="0"/>
          </a:p>
          <a:p>
            <a:pPr marL="0" indent="0">
              <a:buNone/>
            </a:pPr>
            <a:r>
              <a:rPr lang="de-DE" b="1" dirty="0"/>
              <a:t>wenn keine andere Berechnungsart </a:t>
            </a:r>
            <a:r>
              <a:rPr lang="de-DE" dirty="0"/>
              <a:t>(z. B. durch Pauschalsumme, nach Stundenlohnsätzen, nach Selbstkosten) </a:t>
            </a:r>
            <a:r>
              <a:rPr lang="de-DE" b="1" dirty="0"/>
              <a:t>vereinbart</a:t>
            </a:r>
            <a:r>
              <a:rPr lang="de-DE" dirty="0"/>
              <a:t> ist.</a:t>
            </a:r>
          </a:p>
        </p:txBody>
      </p:sp>
    </p:spTree>
    <p:extLst>
      <p:ext uri="{BB962C8B-B14F-4D97-AF65-F5344CB8AC3E}">
        <p14:creationId xmlns:p14="http://schemas.microsoft.com/office/powerpoint/2010/main" val="4211339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FC643-99CF-4B2C-A156-12D161C0FCC5}"/>
              </a:ext>
            </a:extLst>
          </p:cNvPr>
          <p:cNvSpPr>
            <a:spLocks noGrp="1"/>
          </p:cNvSpPr>
          <p:nvPr>
            <p:ph type="title"/>
          </p:nvPr>
        </p:nvSpPr>
        <p:spPr/>
        <p:txBody>
          <a:bodyPr/>
          <a:lstStyle/>
          <a:p>
            <a:r>
              <a:rPr lang="de-DE" dirty="0"/>
              <a:t>§ 2 Abs. 3 VOB/B</a:t>
            </a:r>
          </a:p>
        </p:txBody>
      </p:sp>
      <p:sp>
        <p:nvSpPr>
          <p:cNvPr id="3" name="Inhaltsplatzhalter 2">
            <a:extLst>
              <a:ext uri="{FF2B5EF4-FFF2-40B4-BE49-F238E27FC236}">
                <a16:creationId xmlns:a16="http://schemas.microsoft.com/office/drawing/2014/main" id="{133F0015-F378-418A-BDE4-1BA4249F6A9C}"/>
              </a:ext>
            </a:extLst>
          </p:cNvPr>
          <p:cNvSpPr>
            <a:spLocks noGrp="1"/>
          </p:cNvSpPr>
          <p:nvPr>
            <p:ph idx="1"/>
          </p:nvPr>
        </p:nvSpPr>
        <p:spPr/>
        <p:txBody>
          <a:bodyPr>
            <a:normAutofit fontScale="70000" lnSpcReduction="20000"/>
          </a:bodyPr>
          <a:lstStyle/>
          <a:p>
            <a:pPr marL="514350" indent="-514350">
              <a:buFont typeface="+mj-lt"/>
              <a:buAutoNum type="arabicPeriod"/>
            </a:pPr>
            <a:r>
              <a:rPr lang="de-DE" dirty="0"/>
              <a:t>Weicht die ausgeführte Menge der unter einem Einheitspreis erfassten Leistung oder Teilleistung um nicht mehr als 10 v. H. von dem im Vertrag vorgesehenen Umfang ab, so gilt der vertragliche Einheitspreis.</a:t>
            </a:r>
          </a:p>
          <a:p>
            <a:pPr marL="514350" indent="-514350">
              <a:buFont typeface="+mj-lt"/>
              <a:buAutoNum type="arabicPeriod"/>
            </a:pPr>
            <a:r>
              <a:rPr lang="de-DE" dirty="0"/>
              <a:t>Für die über 10 v. H. hinausgehenden Überschreitung des Mengenansatzes ist auf Verlangen ein neuer Preis unter Berücksichtigung der Mehr- oder Minderkosten zu vereinbaren.</a:t>
            </a:r>
          </a:p>
          <a:p>
            <a:pPr marL="514350" indent="-514350">
              <a:buFont typeface="+mj-lt"/>
              <a:buAutoNum type="arabicPeriod"/>
            </a:pPr>
            <a:r>
              <a:rPr lang="de-DE" dirty="0"/>
              <a:t>Bei einer über 10 v. H. hinausgehenden Unterschreitung des Mengenansatzes ist auf Verlangen der Einheitspreis für die tatsächlich ausgeführte Menge der Leistung oder Teilleistung zu erhöhen, soweit der Auftragnehmer nicht durch Erhöhung der Mengen bei anderen Ordnungszahlen (Positionen) oder in anderer Weise einen Ausgleich erhält. Die Erhöhung des Einheitspreises soll im Wesentlichen dem Mehrbetrag entsprechen, der sich durch Verteilung der Baustelleneinrichtungs- und Baustellengemeinkosten und der Allgemeinen Geschäftskosten auf die verringerte Menge ergibt. Die Umsatzsteuer wird entsprechend dem neuen Preis vergütet.</a:t>
            </a:r>
          </a:p>
          <a:p>
            <a:pPr marL="514350" indent="-514350">
              <a:buFont typeface="+mj-lt"/>
              <a:buAutoNum type="arabicPeriod"/>
            </a:pPr>
            <a:r>
              <a:rPr lang="de-DE" dirty="0"/>
              <a:t>Sind von der unter einem Einheitspreis erfassten Leistung oder Teilleistung andere Leistungen abhängig, für die eine Pauschalsumme vereinbart ist, so kann mit der Änderung des Einheitspreises auch eine angemessene Änderung der Pauschalsumme gefordert werden.</a:t>
            </a:r>
          </a:p>
        </p:txBody>
      </p:sp>
    </p:spTree>
    <p:extLst>
      <p:ext uri="{BB962C8B-B14F-4D97-AF65-F5344CB8AC3E}">
        <p14:creationId xmlns:p14="http://schemas.microsoft.com/office/powerpoint/2010/main" val="3796986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8B34-5D5B-45D0-B056-2AD122231BD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9F5E39B-3B00-43EC-B477-969F3B39F703}"/>
              </a:ext>
            </a:extLst>
          </p:cNvPr>
          <p:cNvSpPr>
            <a:spLocks noGrp="1"/>
          </p:cNvSpPr>
          <p:nvPr>
            <p:ph idx="1"/>
          </p:nvPr>
        </p:nvSpPr>
        <p:spPr/>
        <p:txBody>
          <a:bodyPr>
            <a:normAutofit fontScale="77500" lnSpcReduction="20000"/>
          </a:bodyPr>
          <a:lstStyle/>
          <a:p>
            <a:r>
              <a:rPr lang="de-DE" dirty="0"/>
              <a:t>Der Einheitspreis nach Abs. 2 ist der Regelfall, soweit keine Pauschalsumme bestimmt worden ist. Der Vertrag bestimmt, nach welchen Einheiten (qm, Stückzahl) abgerechnet wird.</a:t>
            </a:r>
          </a:p>
          <a:p>
            <a:r>
              <a:rPr lang="de-DE" dirty="0"/>
              <a:t>Z.T. werden auch Preisgleitklauseln vereinbart, die Lohnerhöhungen oder Materialpreiserhöhungen durch eine Anpassung des Einheitspreises ausgleichen.</a:t>
            </a:r>
          </a:p>
          <a:p>
            <a:r>
              <a:rPr lang="de-DE" dirty="0"/>
              <a:t>Fehlt die Festlegung, ist nach den üblichen Preisen i.S.v. § 632 Abs. 2 BGB abzurechnen, jedoch muss der Auftragnehmer die behauptete Vergütungshöhe beweisen.</a:t>
            </a:r>
          </a:p>
          <a:p>
            <a:r>
              <a:rPr lang="de-DE" dirty="0"/>
              <a:t>Die Abs. 3-8 VOB/B behandeln Preis- oder Vergütungsänderungen.</a:t>
            </a:r>
          </a:p>
          <a:p>
            <a:r>
              <a:rPr lang="de-DE" dirty="0"/>
              <a:t>Der in § 650c BGB geregelte Rückgriff auf die Kalkulation ist auch in der VOB/B die praktischste Variante, um Mehrkosten zu berechnen. </a:t>
            </a:r>
          </a:p>
          <a:p>
            <a:r>
              <a:rPr lang="de-DE" dirty="0"/>
              <a:t>Abs. 3 ist sollte nicht abbedungen werden („VOB/B als Ganzes“), sonst würde eine Preisanpassung nur noch unter den engen Voraussetzungen des § 313 BGB in Betracht kommen. Insbesondere sind Regeln unwirksam, die für die Bildung des neuen Preises einzelne Preisbildungskriterien, z.B. Gewinn, ausschließt. </a:t>
            </a:r>
          </a:p>
        </p:txBody>
      </p:sp>
    </p:spTree>
    <p:extLst>
      <p:ext uri="{BB962C8B-B14F-4D97-AF65-F5344CB8AC3E}">
        <p14:creationId xmlns:p14="http://schemas.microsoft.com/office/powerpoint/2010/main" val="380512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60BF8F-9A63-4672-B283-F1458568AF1E}"/>
              </a:ext>
            </a:extLst>
          </p:cNvPr>
          <p:cNvSpPr>
            <a:spLocks noGrp="1"/>
          </p:cNvSpPr>
          <p:nvPr>
            <p:ph type="title"/>
          </p:nvPr>
        </p:nvSpPr>
        <p:spPr/>
        <p:txBody>
          <a:bodyPr/>
          <a:lstStyle/>
          <a:p>
            <a:r>
              <a:rPr lang="de-DE" dirty="0"/>
              <a:t>§ 2 Abs. 3 VOB/B</a:t>
            </a:r>
          </a:p>
        </p:txBody>
      </p:sp>
      <p:sp>
        <p:nvSpPr>
          <p:cNvPr id="3" name="Inhaltsplatzhalter 2">
            <a:extLst>
              <a:ext uri="{FF2B5EF4-FFF2-40B4-BE49-F238E27FC236}">
                <a16:creationId xmlns:a16="http://schemas.microsoft.com/office/drawing/2014/main" id="{418B2783-BBDC-4E2D-852C-D14148CD79E1}"/>
              </a:ext>
            </a:extLst>
          </p:cNvPr>
          <p:cNvSpPr>
            <a:spLocks noGrp="1"/>
          </p:cNvSpPr>
          <p:nvPr>
            <p:ph idx="1"/>
          </p:nvPr>
        </p:nvSpPr>
        <p:spPr/>
        <p:txBody>
          <a:bodyPr>
            <a:normAutofit fontScale="92500"/>
          </a:bodyPr>
          <a:lstStyle/>
          <a:p>
            <a:r>
              <a:rPr lang="de-DE" dirty="0"/>
              <a:t>Die Norm regelt Abweichungen der „unter einem Einheitspreis erfassten Leistung“. Damit ist sie auf andere Verträge (Pauschal-, Selbstkostenerstattungs- oder Stundenlohnverträge) nicht anwendbar.</a:t>
            </a:r>
          </a:p>
          <a:p>
            <a:r>
              <a:rPr lang="de-DE" dirty="0"/>
              <a:t>§ 2 Abs. 3 VOB/B dient dazu, einen Ausgleich zu schaffen, wenn für die Ausführungs- und Vergabeplanung bestimmte Positionen nur geschätzt werden konnten oder der Auftraggeber die Menge nicht kennt, z. B. beim Ausschachten bis auf tragfähigen Boden.</a:t>
            </a:r>
          </a:p>
          <a:p>
            <a:r>
              <a:rPr lang="de-DE" dirty="0"/>
              <a:t>Die veränderte Menge darf sich nur bei inhaltlich unverändertem </a:t>
            </a:r>
            <a:r>
              <a:rPr lang="de-DE" dirty="0" err="1"/>
              <a:t>Bausoll</a:t>
            </a:r>
            <a:r>
              <a:rPr lang="de-DE" dirty="0"/>
              <a:t> (unveränderter Planung) ergeben. Weicht das Bau-Ist vom Bau-Soll ab, hat beispielsweise der Auftraggeber eine Veränderung angeordnet, so ist das kein Fall von § 2 Abs. 3 VOB/B, sondern Abs. 5. </a:t>
            </a:r>
          </a:p>
          <a:p>
            <a:pPr marL="0" indent="0">
              <a:buNone/>
            </a:pPr>
            <a:endParaRPr lang="de-DE" dirty="0"/>
          </a:p>
        </p:txBody>
      </p:sp>
    </p:spTree>
    <p:extLst>
      <p:ext uri="{BB962C8B-B14F-4D97-AF65-F5344CB8AC3E}">
        <p14:creationId xmlns:p14="http://schemas.microsoft.com/office/powerpoint/2010/main" val="1020237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286E8-EB17-4159-A7D2-F391A9B3942E}"/>
              </a:ext>
            </a:extLst>
          </p:cNvPr>
          <p:cNvSpPr>
            <a:spLocks noGrp="1"/>
          </p:cNvSpPr>
          <p:nvPr>
            <p:ph type="title"/>
          </p:nvPr>
        </p:nvSpPr>
        <p:spPr/>
        <p:txBody>
          <a:bodyPr/>
          <a:lstStyle/>
          <a:p>
            <a:r>
              <a:rPr lang="de-DE" dirty="0"/>
              <a:t>§ 2 Abs. 3 Nr. 1 VOB/B</a:t>
            </a:r>
          </a:p>
        </p:txBody>
      </p:sp>
      <p:sp>
        <p:nvSpPr>
          <p:cNvPr id="3" name="Inhaltsplatzhalter 2">
            <a:extLst>
              <a:ext uri="{FF2B5EF4-FFF2-40B4-BE49-F238E27FC236}">
                <a16:creationId xmlns:a16="http://schemas.microsoft.com/office/drawing/2014/main" id="{DD9CBE33-E35E-4CAD-AEF6-28D4F31F4C11}"/>
              </a:ext>
            </a:extLst>
          </p:cNvPr>
          <p:cNvSpPr>
            <a:spLocks noGrp="1"/>
          </p:cNvSpPr>
          <p:nvPr>
            <p:ph idx="1"/>
          </p:nvPr>
        </p:nvSpPr>
        <p:spPr>
          <a:xfrm>
            <a:off x="838200" y="2751791"/>
            <a:ext cx="10515600" cy="2107080"/>
          </a:xfrm>
        </p:spPr>
        <p:txBody>
          <a:bodyPr>
            <a:normAutofit/>
          </a:bodyPr>
          <a:lstStyle/>
          <a:p>
            <a:r>
              <a:rPr lang="de-DE" dirty="0"/>
              <a:t>Weichen die im Vertrag bestimmten Mengeneinheiten von der tatsächlich erbrachten Menge ab, jedoch nicht mehr als 10%, so ändert sich der EP nicht. </a:t>
            </a:r>
          </a:p>
          <a:p>
            <a:r>
              <a:rPr lang="de-DE" dirty="0"/>
              <a:t>Übersteigt die Abweichung 10%, so greift § 2 Abs. 3 Nr. 2 VOB/B.</a:t>
            </a:r>
          </a:p>
          <a:p>
            <a:pPr marL="0" indent="0">
              <a:buNone/>
            </a:pPr>
            <a:endParaRPr lang="de-DE" dirty="0"/>
          </a:p>
        </p:txBody>
      </p:sp>
    </p:spTree>
    <p:extLst>
      <p:ext uri="{BB962C8B-B14F-4D97-AF65-F5344CB8AC3E}">
        <p14:creationId xmlns:p14="http://schemas.microsoft.com/office/powerpoint/2010/main" val="2921152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BA28C-C5E8-4C91-85C7-1A4B5194665D}"/>
              </a:ext>
            </a:extLst>
          </p:cNvPr>
          <p:cNvSpPr>
            <a:spLocks noGrp="1"/>
          </p:cNvSpPr>
          <p:nvPr>
            <p:ph type="title"/>
          </p:nvPr>
        </p:nvSpPr>
        <p:spPr/>
        <p:txBody>
          <a:bodyPr/>
          <a:lstStyle/>
          <a:p>
            <a:r>
              <a:rPr lang="de-DE" dirty="0"/>
              <a:t>§ 2 Abs. 3 Nr. 2 VOB/B</a:t>
            </a:r>
          </a:p>
        </p:txBody>
      </p:sp>
      <p:sp>
        <p:nvSpPr>
          <p:cNvPr id="3" name="Inhaltsplatzhalter 2">
            <a:extLst>
              <a:ext uri="{FF2B5EF4-FFF2-40B4-BE49-F238E27FC236}">
                <a16:creationId xmlns:a16="http://schemas.microsoft.com/office/drawing/2014/main" id="{2268F7B4-8FE5-46A7-AFC4-3DBC7E5B1FA2}"/>
              </a:ext>
            </a:extLst>
          </p:cNvPr>
          <p:cNvSpPr>
            <a:spLocks noGrp="1"/>
          </p:cNvSpPr>
          <p:nvPr>
            <p:ph idx="1"/>
          </p:nvPr>
        </p:nvSpPr>
        <p:spPr>
          <a:xfrm>
            <a:off x="838200" y="1431177"/>
            <a:ext cx="10515600" cy="5061697"/>
          </a:xfrm>
        </p:spPr>
        <p:txBody>
          <a:bodyPr>
            <a:noAutofit/>
          </a:bodyPr>
          <a:lstStyle/>
          <a:p>
            <a:r>
              <a:rPr lang="de-DE" sz="1600" dirty="0">
                <a:latin typeface="Arial" panose="020B0604020202020204" pitchFamily="34" charset="0"/>
                <a:cs typeface="Arial" panose="020B0604020202020204" pitchFamily="34" charset="0"/>
              </a:rPr>
              <a:t>Übersteigt die Abweichung einer einzelnen Einheit die 10%, besteht auf Verlangen des Bestellers oder Unternehmers die Pflicht zur Nachverhandlung des Preises. Hierbei kommt es nicht auf den Gesamtpreis, sondern auf die einzelnen Einheiten/Positionen an.</a:t>
            </a:r>
          </a:p>
          <a:p>
            <a:r>
              <a:rPr lang="de-DE" sz="1600" dirty="0">
                <a:latin typeface="Arial" panose="020B0604020202020204" pitchFamily="34" charset="0"/>
                <a:cs typeface="Arial" panose="020B0604020202020204" pitchFamily="34" charset="0"/>
              </a:rPr>
              <a:t>Wurden also 112% statt 100% Beton verarbeitet, werden über die 2%-Mehrkosten, die die 110 % übersteigen, Nachverhandlungen geführt. Der neue Einheitspreis ist dann (soweit keine andere Abrede besteht) nur auf die Mehrkosten zu beziehen.</a:t>
            </a:r>
          </a:p>
          <a:p>
            <a:r>
              <a:rPr lang="de-DE" sz="1600" dirty="0">
                <a:latin typeface="Arial" panose="020B0604020202020204" pitchFamily="34" charset="0"/>
                <a:cs typeface="Arial" panose="020B0604020202020204" pitchFamily="34" charset="0"/>
              </a:rPr>
              <a:t>Die Regelung ist notwendig, da beim Einheitspreisvertrag die Kalkulation der Einheitspreise nicht nur die direkten Kosten, sondern auch die Baustellengemeinkosten, die allg. Geschäftskosten sowie den Gewinn berücksichtigt, sodass bei einer Minderung des Leistungsumfangs eine Unterdeckung und bei Mehrmengen ein sachlich nicht gebotener Gewinn entstehen kann.</a:t>
            </a:r>
          </a:p>
          <a:p>
            <a:r>
              <a:rPr lang="de-DE" sz="1600" dirty="0">
                <a:latin typeface="Arial" panose="020B0604020202020204" pitchFamily="34" charset="0"/>
                <a:cs typeface="Arial" panose="020B0604020202020204" pitchFamily="34" charset="0"/>
              </a:rPr>
              <a:t>Lohn- und Materialpreisänderungen, die nach Abgabe des Angebots eintreten, werden bei der Nachverhandlung berücksichtigt, da insbesondere verlängerte Ausführungszeiten zu erhöhten Kosten führen.</a:t>
            </a:r>
          </a:p>
          <a:p>
            <a:r>
              <a:rPr lang="de-DE" sz="1600" dirty="0">
                <a:latin typeface="Arial" panose="020B0604020202020204" pitchFamily="34" charset="0"/>
                <a:cs typeface="Arial" panose="020B0604020202020204" pitchFamily="34" charset="0"/>
              </a:rPr>
              <a:t>Wurde auf den Marktpreis abgestellt, muss dies bei Mehrleistungen gemäß dem alten Preisgefüge so fortgeschrieben werden.</a:t>
            </a:r>
          </a:p>
          <a:p>
            <a:r>
              <a:rPr lang="de-DE" sz="1600" dirty="0">
                <a:latin typeface="Arial" panose="020B0604020202020204" pitchFamily="34" charset="0"/>
                <a:cs typeface="Arial" panose="020B0604020202020204" pitchFamily="34" charset="0"/>
              </a:rPr>
              <a:t>Der vereinbarte Einheitspreis ist auch dann Ausgangspunkt der Preisbestimmung, wenn die Mengenabweichung erheblich ist. In Ausnahmefällen kann jedoch, so der BGH (BGH </a:t>
            </a:r>
            <a:r>
              <a:rPr lang="de-DE" sz="1600" dirty="0" err="1">
                <a:latin typeface="Arial" panose="020B0604020202020204" pitchFamily="34" charset="0"/>
                <a:cs typeface="Arial" panose="020B0604020202020204" pitchFamily="34" charset="0"/>
              </a:rPr>
              <a:t>NZBau</a:t>
            </a:r>
            <a:r>
              <a:rPr lang="de-DE" sz="1600" dirty="0">
                <a:latin typeface="Arial" panose="020B0604020202020204" pitchFamily="34" charset="0"/>
                <a:cs typeface="Arial" panose="020B0604020202020204" pitchFamily="34" charset="0"/>
              </a:rPr>
              <a:t> 2011, 353 f.), die Geschäftsgrundlage entfallen, wenn die Parteien bei der Festlegung des Einheitspreises von einer bestimmten Menge ausgegangen sind und diese erheblich überschritten wird, sodass das Festhalten am Vertrag einer Partei nicht mehr zumutbar ist.  </a:t>
            </a:r>
          </a:p>
        </p:txBody>
      </p:sp>
    </p:spTree>
    <p:extLst>
      <p:ext uri="{BB962C8B-B14F-4D97-AF65-F5344CB8AC3E}">
        <p14:creationId xmlns:p14="http://schemas.microsoft.com/office/powerpoint/2010/main" val="2528792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BBB1A-97DB-4D6F-8D4C-EA58B5A3D9E7}"/>
              </a:ext>
            </a:extLst>
          </p:cNvPr>
          <p:cNvSpPr>
            <a:spLocks noGrp="1"/>
          </p:cNvSpPr>
          <p:nvPr>
            <p:ph type="title"/>
          </p:nvPr>
        </p:nvSpPr>
        <p:spPr/>
        <p:txBody>
          <a:bodyPr/>
          <a:lstStyle/>
          <a:p>
            <a:r>
              <a:rPr lang="de-DE" dirty="0"/>
              <a:t>§ 2 Abs. 3 Nr. 3 VOB/B</a:t>
            </a:r>
          </a:p>
        </p:txBody>
      </p:sp>
      <p:sp>
        <p:nvSpPr>
          <p:cNvPr id="3" name="Inhaltsplatzhalter 2">
            <a:extLst>
              <a:ext uri="{FF2B5EF4-FFF2-40B4-BE49-F238E27FC236}">
                <a16:creationId xmlns:a16="http://schemas.microsoft.com/office/drawing/2014/main" id="{F0424D3B-6FC1-4F9A-AD98-A0EBBF1B3716}"/>
              </a:ext>
            </a:extLst>
          </p:cNvPr>
          <p:cNvSpPr>
            <a:spLocks noGrp="1"/>
          </p:cNvSpPr>
          <p:nvPr>
            <p:ph idx="1"/>
          </p:nvPr>
        </p:nvSpPr>
        <p:spPr/>
        <p:txBody>
          <a:bodyPr>
            <a:normAutofit fontScale="70000" lnSpcReduction="20000"/>
          </a:bodyPr>
          <a:lstStyle/>
          <a:p>
            <a:r>
              <a:rPr lang="de-DE" dirty="0"/>
              <a:t>Nr. 3 kommt dann infrage, wenn bei Unterschreitung der festgelegten Leistung die Gewinnerwartung auch auf andere Weise nicht eintritt. </a:t>
            </a:r>
          </a:p>
          <a:p>
            <a:r>
              <a:rPr lang="de-DE" dirty="0"/>
              <a:t>Eine Pflicht zur Preisanpassung entsteht mit Verlangen einer Partei. Dabei besteht keine Frist, jedoch kann das Verlangen verwirkt werden. Der Auftragnehmer kann die Ansprüche nicht mehr durchsetzen, wenn der Auftraggeber unter Berücksichtigung von § 16 VOB/B eine Abschlusszahlung geleistet hat und der Auftragnehmer keinen Vorbehalt erklärt hat.</a:t>
            </a:r>
          </a:p>
          <a:p>
            <a:r>
              <a:rPr lang="de-DE" dirty="0"/>
              <a:t>Misslingt die Nachverhandlung, kann Klage auf Anpassung und Zahlung der erhöhten Vergütung erhoben werden. (BGH </a:t>
            </a:r>
            <a:r>
              <a:rPr lang="de-DE" dirty="0" err="1"/>
              <a:t>NZBau</a:t>
            </a:r>
            <a:r>
              <a:rPr lang="de-DE" dirty="0"/>
              <a:t> 2005, 455, 456)</a:t>
            </a:r>
          </a:p>
          <a:p>
            <a:r>
              <a:rPr lang="de-DE" dirty="0"/>
              <a:t>Ein Ausgleich der Gewinnerwartungen kann in Mehrleistungen bei anderen Leistungen (soweit dabei nicht der Einheitspreis angepasst wurde und so ein besonderer Vorteil nicht mehr vorhanden ist), in gesondert zu vergütenden Zusatzleistungen oder auch in der nachträglichen Anerkennung auftragslos erbrachter Leistungen des Auftragnehmers bestehen.</a:t>
            </a:r>
          </a:p>
          <a:p>
            <a:r>
              <a:rPr lang="de-DE" dirty="0"/>
              <a:t>Erhält der Auftragnehmer bei der Vergabe zwei Aufträge, kann hier kein Ausgleich geschaffen werden, wenn der eine Auftrag mehr Gewinn erwirtschaftet als erwartet, während der andere den Erwartungen zurückbleibt. Ausnahme ist der Fall, dass die Leistungen als zusätzliche nach § 1 Abs. 4 VOB/B in einen der Verträge hätte einbezogen werden können. In diesem Fall lässt eine Aufspaltung in zwei Verträge keine unterschiedliche Beurteilung der Vergütungsfrage zu.</a:t>
            </a:r>
          </a:p>
        </p:txBody>
      </p:sp>
    </p:spTree>
    <p:extLst>
      <p:ext uri="{BB962C8B-B14F-4D97-AF65-F5344CB8AC3E}">
        <p14:creationId xmlns:p14="http://schemas.microsoft.com/office/powerpoint/2010/main" val="3311801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C8D88-37D5-40C7-9640-40E122B821A6}"/>
              </a:ext>
            </a:extLst>
          </p:cNvPr>
          <p:cNvSpPr>
            <a:spLocks noGrp="1"/>
          </p:cNvSpPr>
          <p:nvPr>
            <p:ph type="title"/>
          </p:nvPr>
        </p:nvSpPr>
        <p:spPr/>
        <p:txBody>
          <a:bodyPr/>
          <a:lstStyle/>
          <a:p>
            <a:r>
              <a:rPr lang="de-DE" dirty="0"/>
              <a:t>§ 2 Abs. 3 Nr. 3 VOB/B</a:t>
            </a:r>
          </a:p>
        </p:txBody>
      </p:sp>
      <p:sp>
        <p:nvSpPr>
          <p:cNvPr id="3" name="Inhaltsplatzhalter 2">
            <a:extLst>
              <a:ext uri="{FF2B5EF4-FFF2-40B4-BE49-F238E27FC236}">
                <a16:creationId xmlns:a16="http://schemas.microsoft.com/office/drawing/2014/main" id="{8831F5DD-E22A-4AB7-84BC-935B5C3D82CB}"/>
              </a:ext>
            </a:extLst>
          </p:cNvPr>
          <p:cNvSpPr>
            <a:spLocks noGrp="1"/>
          </p:cNvSpPr>
          <p:nvPr>
            <p:ph idx="1"/>
          </p:nvPr>
        </p:nvSpPr>
        <p:spPr/>
        <p:txBody>
          <a:bodyPr>
            <a:normAutofit fontScale="85000" lnSpcReduction="10000"/>
          </a:bodyPr>
          <a:lstStyle/>
          <a:p>
            <a:r>
              <a:rPr lang="de-DE" dirty="0"/>
              <a:t>Wenn die Minderleistung nicht ausgeglichen wird, kann die Vereinbarung eines höheren Einheitspreises verlangt werden. Der neue Preis gilt für die gesamte nach dem Einheitspreis zu vergütende Leistung.</a:t>
            </a:r>
          </a:p>
          <a:p>
            <a:r>
              <a:rPr lang="de-DE" dirty="0"/>
              <a:t>Orientiert wird sich am Maß der eingerechneten Kosten (Baustelleneinrichtung, Gemeinkosten) in den vorgesehenen Einheitspreis, der wegen der geringen Menge eine Anpassung erfordert. Erfasst wird hierbei die gesamte Unterschreitung, nicht nur die über 10% hinausgehenden.</a:t>
            </a:r>
          </a:p>
          <a:p>
            <a:r>
              <a:rPr lang="de-DE" dirty="0"/>
              <a:t>Eine exakte Anpassung ist nicht notwendig, wodurch eine exakte Berechnung dieser Kosten vom Auftragnehmer nicht verlangt werden kann. Die Kostenfaktoren (Baustelleneinrichtung, Gemeinkosten) müssen lediglich in ihrer ungefähren Höhe bezeichnet werden.</a:t>
            </a:r>
          </a:p>
          <a:p>
            <a:r>
              <a:rPr lang="de-DE" dirty="0"/>
              <a:t>Der Gewinnanteil ist nach Abs. 3 Nr. 3 S.2 nicht ohne Weiteres in voller Höhe in die Preisanpassung mit einzubeziehen.</a:t>
            </a:r>
          </a:p>
        </p:txBody>
      </p:sp>
    </p:spTree>
    <p:extLst>
      <p:ext uri="{BB962C8B-B14F-4D97-AF65-F5344CB8AC3E}">
        <p14:creationId xmlns:p14="http://schemas.microsoft.com/office/powerpoint/2010/main" val="1198871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83A3F-0DBD-4D1F-986E-A3F5832171B4}"/>
              </a:ext>
            </a:extLst>
          </p:cNvPr>
          <p:cNvSpPr>
            <a:spLocks noGrp="1"/>
          </p:cNvSpPr>
          <p:nvPr>
            <p:ph type="title"/>
          </p:nvPr>
        </p:nvSpPr>
        <p:spPr/>
        <p:txBody>
          <a:bodyPr/>
          <a:lstStyle/>
          <a:p>
            <a:r>
              <a:rPr lang="de-DE" dirty="0"/>
              <a:t>Ausgleichsrechnungen i.S.v. § 2 Abs. 3 Nr. 3 VOB/B</a:t>
            </a:r>
          </a:p>
        </p:txBody>
      </p:sp>
      <p:sp>
        <p:nvSpPr>
          <p:cNvPr id="3" name="Inhaltsplatzhalter 2">
            <a:extLst>
              <a:ext uri="{FF2B5EF4-FFF2-40B4-BE49-F238E27FC236}">
                <a16:creationId xmlns:a16="http://schemas.microsoft.com/office/drawing/2014/main" id="{42990833-AF34-4B26-8956-3D57FB3A3F92}"/>
              </a:ext>
            </a:extLst>
          </p:cNvPr>
          <p:cNvSpPr>
            <a:spLocks noGrp="1"/>
          </p:cNvSpPr>
          <p:nvPr>
            <p:ph idx="1"/>
          </p:nvPr>
        </p:nvSpPr>
        <p:spPr/>
        <p:txBody>
          <a:bodyPr/>
          <a:lstStyle/>
          <a:p>
            <a:r>
              <a:rPr lang="de-DE" dirty="0"/>
              <a:t>Auch wenn es sich um eine Nullposition handelt, die Position also gar nicht verwendet wurde, muss eine Ausgleichsberechnung erfolgen. (BGH „Nullpositionen“ </a:t>
            </a:r>
            <a:r>
              <a:rPr lang="de-DE" dirty="0" err="1"/>
              <a:t>NZBau</a:t>
            </a:r>
            <a:r>
              <a:rPr lang="de-DE" dirty="0"/>
              <a:t> 2012, 226 = </a:t>
            </a:r>
            <a:r>
              <a:rPr lang="de-DE" dirty="0" err="1"/>
              <a:t>BauR</a:t>
            </a:r>
            <a:r>
              <a:rPr lang="de-DE" dirty="0"/>
              <a:t> 2012/640)</a:t>
            </a:r>
          </a:p>
          <a:p>
            <a:r>
              <a:rPr lang="de-DE" dirty="0"/>
              <a:t>Baustellengemeinkosten und allgemeine Geschäftskosten werden vollständig ausgeglichen. Ebenso (Wagnis und) Gewinn.</a:t>
            </a:r>
          </a:p>
          <a:p>
            <a:r>
              <a:rPr lang="de-DE" dirty="0"/>
              <a:t>Die Norm soll dem Auftragnehmer bei verringerter Menge insbes. die kalkulatorischen Deckungsbeiträge gemäß Vordersatzmenge erhalten. Durch eine andere Position, die überdeckt ist, kann durch das Verrechnen mit einer unterdeckten Position ein Ausgleich erzielt werden.</a:t>
            </a:r>
          </a:p>
        </p:txBody>
      </p:sp>
    </p:spTree>
    <p:extLst>
      <p:ext uri="{BB962C8B-B14F-4D97-AF65-F5344CB8AC3E}">
        <p14:creationId xmlns:p14="http://schemas.microsoft.com/office/powerpoint/2010/main" val="3512316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A3328-D6DC-4730-9E73-4D894940ACA5}"/>
              </a:ext>
            </a:extLst>
          </p:cNvPr>
          <p:cNvSpPr>
            <a:spLocks noGrp="1"/>
          </p:cNvSpPr>
          <p:nvPr>
            <p:ph type="title"/>
          </p:nvPr>
        </p:nvSpPr>
        <p:spPr/>
        <p:txBody>
          <a:bodyPr/>
          <a:lstStyle/>
          <a:p>
            <a:r>
              <a:rPr lang="de-DE" dirty="0"/>
              <a:t>§ 2 Abs. 3 Nr. 4 VOB/B</a:t>
            </a:r>
          </a:p>
        </p:txBody>
      </p:sp>
      <p:sp>
        <p:nvSpPr>
          <p:cNvPr id="3" name="Inhaltsplatzhalter 2">
            <a:extLst>
              <a:ext uri="{FF2B5EF4-FFF2-40B4-BE49-F238E27FC236}">
                <a16:creationId xmlns:a16="http://schemas.microsoft.com/office/drawing/2014/main" id="{74B54DCD-D4DC-44D3-9036-9168AE0AE024}"/>
              </a:ext>
            </a:extLst>
          </p:cNvPr>
          <p:cNvSpPr>
            <a:spLocks noGrp="1"/>
          </p:cNvSpPr>
          <p:nvPr>
            <p:ph idx="1"/>
          </p:nvPr>
        </p:nvSpPr>
        <p:spPr/>
        <p:txBody>
          <a:bodyPr>
            <a:normAutofit/>
          </a:bodyPr>
          <a:lstStyle/>
          <a:p>
            <a:r>
              <a:rPr lang="de-DE" dirty="0"/>
              <a:t>Die Pauschale wird nur mit dem Einheitspreis zusammen angepasst.</a:t>
            </a:r>
          </a:p>
          <a:p>
            <a:r>
              <a:rPr lang="de-DE" dirty="0"/>
              <a:t>Eine Anpassung bis zur Grenze einer mengenmäßigen Abweichung von 10% bezogen auf die nach Einheitspreisen vergüteten Leistungen scheidet aus, vgl. dazu Nr. 1.</a:t>
            </a:r>
          </a:p>
          <a:p>
            <a:r>
              <a:rPr lang="de-DE" dirty="0"/>
              <a:t>Da Mengenänderungen gemäß § 2 Abs. 3 VOB/B eine gleich bleibende Planung voraussetzen, gibt es diesen Fall praktisch nicht! (Kapellmann/Messerschmidt, 6. Aufl., § 2 VOB/B </a:t>
            </a:r>
            <a:r>
              <a:rPr lang="de-DE" dirty="0" err="1"/>
              <a:t>Rn</a:t>
            </a:r>
            <a:r>
              <a:rPr lang="de-DE" dirty="0"/>
              <a:t>. 168)</a:t>
            </a:r>
          </a:p>
          <a:p>
            <a:pPr marL="0" indent="0">
              <a:buNone/>
            </a:pPr>
            <a:endParaRPr lang="de-DE" dirty="0"/>
          </a:p>
        </p:txBody>
      </p:sp>
    </p:spTree>
    <p:extLst>
      <p:ext uri="{BB962C8B-B14F-4D97-AF65-F5344CB8AC3E}">
        <p14:creationId xmlns:p14="http://schemas.microsoft.com/office/powerpoint/2010/main" val="1831499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0717" y="1385454"/>
            <a:ext cx="10188388" cy="4970895"/>
          </a:xfrm>
          <a:solidFill>
            <a:schemeClr val="accent4">
              <a:alpha val="25000"/>
            </a:schemeClr>
          </a:solidFill>
        </p:spPr>
        <p:txBody>
          <a:bodyPr>
            <a:noAutofit/>
          </a:bodyPr>
          <a:lstStyle/>
          <a:p>
            <a:r>
              <a:rPr lang="de-DE" sz="2000" b="1" dirty="0">
                <a:latin typeface="Arial" panose="020B0604020202020204" pitchFamily="34" charset="0"/>
                <a:cs typeface="Arial" panose="020B0604020202020204" pitchFamily="34" charset="0"/>
              </a:rPr>
              <a:t>Der Vorlesung liegt das ab dem 01.01.2018 geltende neue Bauvertragsrecht zu Grunde.</a:t>
            </a:r>
            <a:br>
              <a:rPr lang="de-DE" sz="2000" b="1"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Gegenstand der Vorlesung ist der Werkvertrag in der Gestalt des Bauvertrags, § 650a BGB. Mit der Vorlesung soll u. a. das Wissen vermittelt werden, aus der Sicht eines bauleitenden Ingenieurs auf der Grundlage vertraglicher Regelungen z. B. Bauausführungen und Rechnungen der Bauunternehmen zu überprüfen.</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Ausgangspunkt ist das Werkvertragsrecht des BGB, modifiziert durch die Allgemeinen Geschäftsbedingungen der VOB/B. Der Zusammenhang der vertraglichen Regelungen mit den allgemein anerkannten Regeln der Technik und der VOB/C wird erläutert.</a:t>
            </a:r>
            <a:br>
              <a:rPr lang="de-DE" sz="2000" dirty="0">
                <a:latin typeface="Arial" panose="020B0604020202020204" pitchFamily="34" charset="0"/>
                <a:cs typeface="Arial" panose="020B0604020202020204" pitchFamily="34" charset="0"/>
              </a:rPr>
            </a:br>
            <a:br>
              <a:rPr lang="de-DE" sz="2000" dirty="0">
                <a:latin typeface="Arial" panose="020B0604020202020204" pitchFamily="34" charset="0"/>
                <a:cs typeface="Arial" panose="020B0604020202020204" pitchFamily="34" charset="0"/>
              </a:rPr>
            </a:br>
            <a:r>
              <a:rPr lang="de-DE" sz="2000" dirty="0">
                <a:latin typeface="Arial" panose="020B0604020202020204" pitchFamily="34" charset="0"/>
                <a:cs typeface="Arial" panose="020B0604020202020204" pitchFamily="34" charset="0"/>
              </a:rPr>
              <a:t>Anhand von Fallstudien aus der Rechtsprechung wird die Anwendung wichtiger vertraglicher Regelungen und gesetzlicher Normen geübt.</a:t>
            </a:r>
          </a:p>
        </p:txBody>
      </p:sp>
      <p:pic>
        <p:nvPicPr>
          <p:cNvPr id="3" name="Grafik 2"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4" name="Rechteck 3"/>
          <p:cNvSpPr/>
          <p:nvPr/>
        </p:nvSpPr>
        <p:spPr>
          <a:xfrm>
            <a:off x="5122119" y="2200400"/>
            <a:ext cx="6096000" cy="369332"/>
          </a:xfrm>
          <a:prstGeom prst="rect">
            <a:avLst/>
          </a:prstGeom>
        </p:spPr>
        <p:txBody>
          <a:bodyPr>
            <a:spAutoFit/>
          </a:bodyPr>
          <a:lstStyle/>
          <a:p>
            <a:endParaRPr lang="de-DE" dirty="0"/>
          </a:p>
        </p:txBody>
      </p:sp>
      <p:sp>
        <p:nvSpPr>
          <p:cNvPr id="5" name="Foliennummernplatzhalter 4"/>
          <p:cNvSpPr>
            <a:spLocks noGrp="1"/>
          </p:cNvSpPr>
          <p:nvPr>
            <p:ph type="sldNum" sz="quarter" idx="12"/>
          </p:nvPr>
        </p:nvSpPr>
        <p:spPr/>
        <p:txBody>
          <a:bodyPr/>
          <a:lstStyle/>
          <a:p>
            <a:fld id="{4396F751-E4A1-47A1-80D3-B71F4B343170}" type="slidenum">
              <a:rPr lang="de-DE" smtClean="0"/>
              <a:t>7</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
        <p:nvSpPr>
          <p:cNvPr id="7" name="Textfeld 6"/>
          <p:cNvSpPr txBox="1"/>
          <p:nvPr/>
        </p:nvSpPr>
        <p:spPr>
          <a:xfrm>
            <a:off x="668594" y="619432"/>
            <a:ext cx="10215716" cy="461665"/>
          </a:xfrm>
          <a:prstGeom prst="rect">
            <a:avLst/>
          </a:prstGeom>
          <a:solidFill>
            <a:schemeClr val="accent4"/>
          </a:solidFill>
        </p:spPr>
        <p:txBody>
          <a:bodyPr wrap="square" rtlCol="0">
            <a:spAutoFit/>
          </a:bodyPr>
          <a:lstStyle/>
          <a:p>
            <a:r>
              <a:rPr lang="de-DE" sz="2400" dirty="0">
                <a:latin typeface="Arial" panose="020B0604020202020204" pitchFamily="34" charset="0"/>
                <a:cs typeface="Arial" panose="020B0604020202020204" pitchFamily="34" charset="0"/>
              </a:rPr>
              <a:t>Gegenstand der Vorlesung: „</a:t>
            </a:r>
            <a:r>
              <a:rPr lang="de-DE" sz="2400" dirty="0" err="1">
                <a:latin typeface="Arial" panose="020B0604020202020204" pitchFamily="34" charset="0"/>
                <a:cs typeface="Arial" panose="020B0604020202020204" pitchFamily="34" charset="0"/>
              </a:rPr>
              <a:t>BauR</a:t>
            </a:r>
            <a:r>
              <a:rPr lang="de-DE" sz="2400" dirty="0">
                <a:latin typeface="Arial" panose="020B0604020202020204" pitchFamily="34" charset="0"/>
                <a:cs typeface="Arial" panose="020B0604020202020204" pitchFamily="34" charset="0"/>
              </a:rPr>
              <a:t> I“</a:t>
            </a:r>
          </a:p>
        </p:txBody>
      </p:sp>
    </p:spTree>
    <p:extLst>
      <p:ext uri="{BB962C8B-B14F-4D97-AF65-F5344CB8AC3E}">
        <p14:creationId xmlns:p14="http://schemas.microsoft.com/office/powerpoint/2010/main" val="2882169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3A80E9-8CCF-4B5F-86C6-FB10FFE57554}"/>
              </a:ext>
            </a:extLst>
          </p:cNvPr>
          <p:cNvSpPr>
            <a:spLocks noGrp="1"/>
          </p:cNvSpPr>
          <p:nvPr>
            <p:ph type="title"/>
          </p:nvPr>
        </p:nvSpPr>
        <p:spPr/>
        <p:txBody>
          <a:bodyPr/>
          <a:lstStyle/>
          <a:p>
            <a:r>
              <a:rPr lang="de-DE" dirty="0"/>
              <a:t>Preiskorrektur „nach unten“</a:t>
            </a:r>
          </a:p>
        </p:txBody>
      </p:sp>
      <p:sp>
        <p:nvSpPr>
          <p:cNvPr id="3" name="Inhaltsplatzhalter 2">
            <a:extLst>
              <a:ext uri="{FF2B5EF4-FFF2-40B4-BE49-F238E27FC236}">
                <a16:creationId xmlns:a16="http://schemas.microsoft.com/office/drawing/2014/main" id="{C6FD169F-B886-4C75-97A0-8ACD272B03EF}"/>
              </a:ext>
            </a:extLst>
          </p:cNvPr>
          <p:cNvSpPr>
            <a:spLocks noGrp="1"/>
          </p:cNvSpPr>
          <p:nvPr>
            <p:ph idx="1"/>
          </p:nvPr>
        </p:nvSpPr>
        <p:spPr/>
        <p:txBody>
          <a:bodyPr/>
          <a:lstStyle/>
          <a:p>
            <a:r>
              <a:rPr lang="de-DE" dirty="0"/>
              <a:t>Ist der Preis einer einzelnen Position im Vergleich zu der üblichen Vergütung weit überteuert, dass angenommen werden kann, bei dieser Position wird auf eine Mehrung spekuliert, sieht der BGH (BGHZ 179, 213, 217 Tz. 9 ff = NJW 2009, 835) hierin bereits eine sittenwidrige Preisbildung und legt einen objektiven Wert für die Mehrleistung fest. Dagegen spricht jedoch, dass bei der Sittenwidrigkeit auf den Gesamtpreis abzustellen ist und nicht auf einzelne Positionen in der Kalkulation. (Messerschmidt/Voit, 3. Aufl. § 2 VOB/B </a:t>
            </a:r>
            <a:r>
              <a:rPr lang="de-DE" dirty="0" err="1"/>
              <a:t>Rn</a:t>
            </a:r>
            <a:r>
              <a:rPr lang="de-DE" dirty="0"/>
              <a:t>. 9). Folglich sind solche Fälle über die Störung der Geschäftsgrundlage (§ 313 BGB) zu lösen. (Kapellmann/Messerschmidt, Aufl. 6, § 2 VOB/B </a:t>
            </a:r>
            <a:r>
              <a:rPr lang="de-DE" dirty="0" err="1"/>
              <a:t>Rn</a:t>
            </a:r>
            <a:r>
              <a:rPr lang="de-DE" dirty="0"/>
              <a:t>. 162).</a:t>
            </a:r>
          </a:p>
        </p:txBody>
      </p:sp>
    </p:spTree>
    <p:extLst>
      <p:ext uri="{BB962C8B-B14F-4D97-AF65-F5344CB8AC3E}">
        <p14:creationId xmlns:p14="http://schemas.microsoft.com/office/powerpoint/2010/main" val="795164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4D36BC-9C55-44CB-ADEE-533D0491B155}"/>
              </a:ext>
            </a:extLst>
          </p:cNvPr>
          <p:cNvSpPr>
            <a:spLocks noGrp="1"/>
          </p:cNvSpPr>
          <p:nvPr>
            <p:ph type="title"/>
          </p:nvPr>
        </p:nvSpPr>
        <p:spPr/>
        <p:txBody>
          <a:bodyPr/>
          <a:lstStyle/>
          <a:p>
            <a:r>
              <a:rPr lang="de-DE" dirty="0"/>
              <a:t>Preiskorrektur „nach oben“ - Kalkulationsirrtum</a:t>
            </a:r>
          </a:p>
        </p:txBody>
      </p:sp>
      <p:sp>
        <p:nvSpPr>
          <p:cNvPr id="3" name="Inhaltsplatzhalter 2">
            <a:extLst>
              <a:ext uri="{FF2B5EF4-FFF2-40B4-BE49-F238E27FC236}">
                <a16:creationId xmlns:a16="http://schemas.microsoft.com/office/drawing/2014/main" id="{2684C893-6673-4243-B8B7-7A0A41CD23C0}"/>
              </a:ext>
            </a:extLst>
          </p:cNvPr>
          <p:cNvSpPr>
            <a:spLocks noGrp="1"/>
          </p:cNvSpPr>
          <p:nvPr>
            <p:ph idx="1"/>
          </p:nvPr>
        </p:nvSpPr>
        <p:spPr/>
        <p:txBody>
          <a:bodyPr>
            <a:normAutofit fontScale="92500" lnSpcReduction="20000"/>
          </a:bodyPr>
          <a:lstStyle/>
          <a:p>
            <a:r>
              <a:rPr lang="de-DE" dirty="0"/>
              <a:t>Unter engen Voraussetzungen kann der Auftragnehmer ihm unterlaufene Kalkulationsirrtümer korrigieren, z.B. wenn vergessen wurde notwendige Kosten einzurechnen. Werden dagegen bewusst niedrige Preise angeboten liegt kein Kalkulationsirrtum vor.</a:t>
            </a:r>
          </a:p>
          <a:p>
            <a:r>
              <a:rPr lang="de-DE" dirty="0"/>
              <a:t>Eine Anfechtung des Kalkulationsirrtums ist nicht möglich (BGH „Kalkulationsirrtum“ </a:t>
            </a:r>
            <a:r>
              <a:rPr lang="de-DE" dirty="0" err="1"/>
              <a:t>BauR</a:t>
            </a:r>
            <a:r>
              <a:rPr lang="de-DE" dirty="0"/>
              <a:t> 1998, 1089). Jedoch darf der Bieter, so der BGH, nicht an sein irrtümliches Angebot festgehalten werden und auf die Durchsetzung des Vertrages bestanden, wenn (1) für den Auftragnehmer „unzumutbare Folgen“ entstehen würden und (2) der Auftraggeber muss den Irrtum kennen oder in Kenntnis gesetzt worden sein.</a:t>
            </a:r>
          </a:p>
          <a:p>
            <a:r>
              <a:rPr lang="de-DE" dirty="0"/>
              <a:t>Ohne jede Einschränkung gibt es die Korrekturmöglichkeiten, wenn der Auftraggeber seinerseits den Kalkulationsfehler erkannt hat, den Bieter aber nicht darauf hingewiesen hat.</a:t>
            </a:r>
          </a:p>
        </p:txBody>
      </p:sp>
    </p:spTree>
    <p:extLst>
      <p:ext uri="{BB962C8B-B14F-4D97-AF65-F5344CB8AC3E}">
        <p14:creationId xmlns:p14="http://schemas.microsoft.com/office/powerpoint/2010/main" val="268812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49780-093C-4BC1-A2B3-52525A193CED}"/>
              </a:ext>
            </a:extLst>
          </p:cNvPr>
          <p:cNvSpPr>
            <a:spLocks noGrp="1"/>
          </p:cNvSpPr>
          <p:nvPr>
            <p:ph type="title"/>
          </p:nvPr>
        </p:nvSpPr>
        <p:spPr/>
        <p:txBody>
          <a:bodyPr/>
          <a:lstStyle/>
          <a:p>
            <a:r>
              <a:rPr lang="de-DE" dirty="0"/>
              <a:t>Preiskorrektur „nach oben“ – Änderung der Personal- oder Materialkosten</a:t>
            </a:r>
          </a:p>
        </p:txBody>
      </p:sp>
      <p:sp>
        <p:nvSpPr>
          <p:cNvPr id="3" name="Inhaltsplatzhalter 2">
            <a:extLst>
              <a:ext uri="{FF2B5EF4-FFF2-40B4-BE49-F238E27FC236}">
                <a16:creationId xmlns:a16="http://schemas.microsoft.com/office/drawing/2014/main" id="{350D426F-89A4-464C-9879-697067731D33}"/>
              </a:ext>
            </a:extLst>
          </p:cNvPr>
          <p:cNvSpPr>
            <a:spLocks noGrp="1"/>
          </p:cNvSpPr>
          <p:nvPr>
            <p:ph idx="1"/>
          </p:nvPr>
        </p:nvSpPr>
        <p:spPr/>
        <p:txBody>
          <a:bodyPr/>
          <a:lstStyle/>
          <a:p>
            <a:r>
              <a:rPr lang="de-DE" dirty="0"/>
              <a:t>Sind die Personal- oder Materialkosten nach Vertragsschluss gestiegen, kann der Auftragnehmer nach Überschreiten der 110% die Erhöhung des neuen Einheitspreises auf jeden Fall mit berücksichtigen.</a:t>
            </a:r>
          </a:p>
          <a:p>
            <a:r>
              <a:rPr lang="de-DE" dirty="0"/>
              <a:t>Zwar muss der Auftragnehmer den Preis bis 110% kalkulieren, für darüber hinausgehende Mengenveränderungen muss dies Risiko nachträglicher Preisänderungen jedoch nicht berücksichtigt werden.</a:t>
            </a:r>
          </a:p>
        </p:txBody>
      </p:sp>
    </p:spTree>
    <p:extLst>
      <p:ext uri="{BB962C8B-B14F-4D97-AF65-F5344CB8AC3E}">
        <p14:creationId xmlns:p14="http://schemas.microsoft.com/office/powerpoint/2010/main" val="6565808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1A0FD8-3636-4860-8530-AFCB9CA2988A}"/>
              </a:ext>
            </a:extLst>
          </p:cNvPr>
          <p:cNvSpPr>
            <a:spLocks noGrp="1"/>
          </p:cNvSpPr>
          <p:nvPr>
            <p:ph type="title"/>
          </p:nvPr>
        </p:nvSpPr>
        <p:spPr/>
        <p:txBody>
          <a:bodyPr/>
          <a:lstStyle/>
          <a:p>
            <a:r>
              <a:rPr lang="de-DE" dirty="0"/>
              <a:t>Preiskorrektur „nach oben“ – Unsorgfältige Planung</a:t>
            </a:r>
          </a:p>
        </p:txBody>
      </p:sp>
      <p:sp>
        <p:nvSpPr>
          <p:cNvPr id="3" name="Inhaltsplatzhalter 2">
            <a:extLst>
              <a:ext uri="{FF2B5EF4-FFF2-40B4-BE49-F238E27FC236}">
                <a16:creationId xmlns:a16="http://schemas.microsoft.com/office/drawing/2014/main" id="{AB3C4F7B-27B2-46F2-883E-8D1A48900CDD}"/>
              </a:ext>
            </a:extLst>
          </p:cNvPr>
          <p:cNvSpPr>
            <a:spLocks noGrp="1"/>
          </p:cNvSpPr>
          <p:nvPr>
            <p:ph idx="1"/>
          </p:nvPr>
        </p:nvSpPr>
        <p:spPr/>
        <p:txBody>
          <a:bodyPr/>
          <a:lstStyle/>
          <a:p>
            <a:r>
              <a:rPr lang="de-DE" dirty="0"/>
              <a:t>Muss aufgrund der vorgefundenen Verhältnisse die Menge erhöht werden und ist dies auf die unsorgfältige Planung des Auftraggebers zurückzuführen, ist der Auftragnehmer nach überschreiten der 110% nicht mehr an den alten Preis gebunden. (OLG Rostock JBR 2009, 257)</a:t>
            </a:r>
          </a:p>
          <a:p>
            <a:r>
              <a:rPr lang="de-DE" dirty="0"/>
              <a:t>Unsorgfältige Planung liegt immer dann vor, wenn der Auftraggeber Mengen ausgeschrieben hat, ohne vorher die entsprechende Ausführungsplanung fertiggestellt zu haben. Ansonsten kommen Abwägungen des Einzelfalls mit in Betracht.</a:t>
            </a:r>
          </a:p>
          <a:p>
            <a:endParaRPr lang="de-DE" dirty="0"/>
          </a:p>
        </p:txBody>
      </p:sp>
    </p:spTree>
    <p:extLst>
      <p:ext uri="{BB962C8B-B14F-4D97-AF65-F5344CB8AC3E}">
        <p14:creationId xmlns:p14="http://schemas.microsoft.com/office/powerpoint/2010/main" val="3697724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5DCF2-2C06-434E-9C6A-00690BA6E9A8}"/>
              </a:ext>
            </a:extLst>
          </p:cNvPr>
          <p:cNvSpPr>
            <a:spLocks noGrp="1"/>
          </p:cNvSpPr>
          <p:nvPr>
            <p:ph type="title"/>
          </p:nvPr>
        </p:nvSpPr>
        <p:spPr/>
        <p:txBody>
          <a:bodyPr>
            <a:normAutofit/>
          </a:bodyPr>
          <a:lstStyle/>
          <a:p>
            <a:r>
              <a:rPr lang="de-DE" dirty="0"/>
              <a:t>Preiskorrektur – Skonti und Nachlässe</a:t>
            </a:r>
          </a:p>
        </p:txBody>
      </p:sp>
      <p:sp>
        <p:nvSpPr>
          <p:cNvPr id="3" name="Inhaltsplatzhalter 2">
            <a:extLst>
              <a:ext uri="{FF2B5EF4-FFF2-40B4-BE49-F238E27FC236}">
                <a16:creationId xmlns:a16="http://schemas.microsoft.com/office/drawing/2014/main" id="{77FA8224-DFDA-42AF-939C-FBA9BADC6177}"/>
              </a:ext>
            </a:extLst>
          </p:cNvPr>
          <p:cNvSpPr>
            <a:spLocks noGrp="1"/>
          </p:cNvSpPr>
          <p:nvPr>
            <p:ph idx="1"/>
          </p:nvPr>
        </p:nvSpPr>
        <p:spPr/>
        <p:txBody>
          <a:bodyPr/>
          <a:lstStyle/>
          <a:p>
            <a:r>
              <a:rPr lang="de-DE" dirty="0"/>
              <a:t>Skonti sind vereinbarte Zahlungsmodalitäten und betreffen nicht die Kosten laut Auftragskalkulation. Sie wirken sich somit nicht auf die Feststellung eines neuen Einheitspreises aus, sind aber auch für den neuen Preis zu beachten.</a:t>
            </a:r>
          </a:p>
          <a:p>
            <a:r>
              <a:rPr lang="de-DE" dirty="0"/>
              <a:t>Summenmäßige Nachlässe sind auf diese Summe beschränkt. Die Berechnung neuer Einheitspreise erfolgt ohne Berücksichtigung dieser Nachlässe. </a:t>
            </a:r>
          </a:p>
        </p:txBody>
      </p:sp>
    </p:spTree>
    <p:extLst>
      <p:ext uri="{BB962C8B-B14F-4D97-AF65-F5344CB8AC3E}">
        <p14:creationId xmlns:p14="http://schemas.microsoft.com/office/powerpoint/2010/main" val="4127864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78DC9-621E-4612-8B95-A0FA0F24C93C}"/>
              </a:ext>
            </a:extLst>
          </p:cNvPr>
          <p:cNvSpPr>
            <a:spLocks noGrp="1"/>
          </p:cNvSpPr>
          <p:nvPr>
            <p:ph type="title"/>
          </p:nvPr>
        </p:nvSpPr>
        <p:spPr/>
        <p:txBody>
          <a:bodyPr/>
          <a:lstStyle/>
          <a:p>
            <a:r>
              <a:rPr lang="de-DE" dirty="0"/>
              <a:t>§ 2 Abs. 5 VOB/B</a:t>
            </a:r>
          </a:p>
        </p:txBody>
      </p:sp>
      <p:sp>
        <p:nvSpPr>
          <p:cNvPr id="3" name="Inhaltsplatzhalter 2">
            <a:extLst>
              <a:ext uri="{FF2B5EF4-FFF2-40B4-BE49-F238E27FC236}">
                <a16:creationId xmlns:a16="http://schemas.microsoft.com/office/drawing/2014/main" id="{4040464D-BD1D-4262-B53F-398BA58FCEB6}"/>
              </a:ext>
            </a:extLst>
          </p:cNvPr>
          <p:cNvSpPr>
            <a:spLocks noGrp="1"/>
          </p:cNvSpPr>
          <p:nvPr>
            <p:ph idx="1"/>
          </p:nvPr>
        </p:nvSpPr>
        <p:spPr/>
        <p:txBody>
          <a:bodyPr/>
          <a:lstStyle/>
          <a:p>
            <a:pPr marL="0" indent="0" algn="just">
              <a:buNone/>
            </a:pPr>
            <a:r>
              <a:rPr lang="de-DE" sz="1800" dirty="0"/>
              <a:t>1</a:t>
            </a:r>
            <a:r>
              <a:rPr lang="de-DE" dirty="0"/>
              <a:t>Werden durch Änderung des Bauentwurfs oder andere Anordnungen des Auftraggebers die Grundlagen des Preises für eine im Vertrag vorgesehene Leistung geändert, so ist ein neuer Preis unter Berücksichtigung der Mehr- oder Minderkosten zu vereinbaren. </a:t>
            </a:r>
            <a:r>
              <a:rPr lang="de-DE" sz="1800" dirty="0"/>
              <a:t>2</a:t>
            </a:r>
            <a:r>
              <a:rPr lang="de-DE" dirty="0"/>
              <a:t>Die Vereinbarung soll vor der Ausführung getroffen werden.</a:t>
            </a:r>
          </a:p>
        </p:txBody>
      </p:sp>
    </p:spTree>
    <p:extLst>
      <p:ext uri="{BB962C8B-B14F-4D97-AF65-F5344CB8AC3E}">
        <p14:creationId xmlns:p14="http://schemas.microsoft.com/office/powerpoint/2010/main" val="2121590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B465C-AD92-4DBA-868D-18FE65052770}"/>
              </a:ext>
            </a:extLst>
          </p:cNvPr>
          <p:cNvSpPr>
            <a:spLocks noGrp="1"/>
          </p:cNvSpPr>
          <p:nvPr>
            <p:ph type="title"/>
          </p:nvPr>
        </p:nvSpPr>
        <p:spPr/>
        <p:txBody>
          <a:bodyPr/>
          <a:lstStyle/>
          <a:p>
            <a:r>
              <a:rPr lang="de-DE" dirty="0"/>
              <a:t>§ 650c Abs. 1 BGB / § 2 Abs. 5 VOB/B</a:t>
            </a:r>
          </a:p>
        </p:txBody>
      </p:sp>
      <p:sp>
        <p:nvSpPr>
          <p:cNvPr id="3" name="Inhaltsplatzhalter 2">
            <a:extLst>
              <a:ext uri="{FF2B5EF4-FFF2-40B4-BE49-F238E27FC236}">
                <a16:creationId xmlns:a16="http://schemas.microsoft.com/office/drawing/2014/main" id="{604F8FD2-DEA9-42A3-92A6-685AC4EB7EA0}"/>
              </a:ext>
            </a:extLst>
          </p:cNvPr>
          <p:cNvSpPr>
            <a:spLocks noGrp="1"/>
          </p:cNvSpPr>
          <p:nvPr>
            <p:ph idx="1"/>
          </p:nvPr>
        </p:nvSpPr>
        <p:spPr/>
        <p:txBody>
          <a:bodyPr numCol="2">
            <a:normAutofit fontScale="92500" lnSpcReduction="10000"/>
          </a:bodyPr>
          <a:lstStyle/>
          <a:p>
            <a:r>
              <a:rPr lang="de-DE" dirty="0"/>
              <a:t>§650c Abs. 1 BGB: </a:t>
            </a:r>
            <a:r>
              <a:rPr lang="de-DE" sz="1600" dirty="0"/>
              <a:t>1</a:t>
            </a:r>
            <a:r>
              <a:rPr lang="de-DE" dirty="0"/>
              <a:t>Die Höhe des Vergütungsanspruchs für den infolge einer Anordnung des Bestellers nach § 650b Abs. 2 vermehrten oder verminderten Aufwand ist nach den tatsächlich erforderlichen Kosten mit angemessenen Zuschlägen für allgemeine Geschäftskosten, Wagnis und Gewinn zu ermitteln.</a:t>
            </a:r>
          </a:p>
          <a:p>
            <a:endParaRPr lang="de-DE" dirty="0"/>
          </a:p>
          <a:p>
            <a:pPr marL="0" indent="0">
              <a:buNone/>
            </a:pPr>
            <a:endParaRPr lang="de-DE" dirty="0"/>
          </a:p>
          <a:p>
            <a:pPr marL="0" indent="0">
              <a:buNone/>
            </a:pPr>
            <a:endParaRPr lang="de-DE" dirty="0"/>
          </a:p>
          <a:p>
            <a:r>
              <a:rPr lang="de-DE" sz="2600" dirty="0"/>
              <a:t>§ 2 Abs. 5 VOB/B: </a:t>
            </a:r>
            <a:r>
              <a:rPr lang="de-DE" sz="1800" dirty="0"/>
              <a:t>1</a:t>
            </a:r>
            <a:r>
              <a:rPr lang="de-DE" dirty="0"/>
              <a:t>Werden durch Änderung des Bauentwurfs oder andere Anordnungen des Auftraggebers die Grundlagen des Preises für eine im Vertrag vorgesehene Leistung geändert, so ist ein neuer Preis unter Berücksichtigung der Mehr- oder Minderkosten zu vereinbaren. </a:t>
            </a:r>
            <a:r>
              <a:rPr lang="de-DE" sz="1800" dirty="0"/>
              <a:t>2</a:t>
            </a:r>
            <a:r>
              <a:rPr lang="de-DE" dirty="0"/>
              <a:t>Die Vereinbarung soll vor der Ausführung getroffen werden.</a:t>
            </a:r>
          </a:p>
          <a:p>
            <a:endParaRPr lang="de-DE" dirty="0"/>
          </a:p>
          <a:p>
            <a:endParaRPr lang="de-DE" dirty="0"/>
          </a:p>
        </p:txBody>
      </p:sp>
    </p:spTree>
    <p:extLst>
      <p:ext uri="{BB962C8B-B14F-4D97-AF65-F5344CB8AC3E}">
        <p14:creationId xmlns:p14="http://schemas.microsoft.com/office/powerpoint/2010/main" val="735039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78DC9-621E-4612-8B95-A0FA0F24C93C}"/>
              </a:ext>
            </a:extLst>
          </p:cNvPr>
          <p:cNvSpPr>
            <a:spLocks noGrp="1"/>
          </p:cNvSpPr>
          <p:nvPr>
            <p:ph type="title"/>
          </p:nvPr>
        </p:nvSpPr>
        <p:spPr/>
        <p:txBody>
          <a:bodyPr/>
          <a:lstStyle/>
          <a:p>
            <a:r>
              <a:rPr lang="de-DE" dirty="0"/>
              <a:t>§ 2 Abs. 5 VOB/B</a:t>
            </a:r>
          </a:p>
        </p:txBody>
      </p:sp>
      <p:sp>
        <p:nvSpPr>
          <p:cNvPr id="3" name="Inhaltsplatzhalter 2">
            <a:extLst>
              <a:ext uri="{FF2B5EF4-FFF2-40B4-BE49-F238E27FC236}">
                <a16:creationId xmlns:a16="http://schemas.microsoft.com/office/drawing/2014/main" id="{4040464D-BD1D-4262-B53F-398BA58FCEB6}"/>
              </a:ext>
            </a:extLst>
          </p:cNvPr>
          <p:cNvSpPr>
            <a:spLocks noGrp="1"/>
          </p:cNvSpPr>
          <p:nvPr>
            <p:ph idx="1"/>
          </p:nvPr>
        </p:nvSpPr>
        <p:spPr/>
        <p:txBody>
          <a:bodyPr/>
          <a:lstStyle/>
          <a:p>
            <a:pPr marL="0" indent="0" algn="just">
              <a:buNone/>
            </a:pPr>
            <a:r>
              <a:rPr lang="de-DE" sz="1800" dirty="0"/>
              <a:t>1</a:t>
            </a:r>
            <a:r>
              <a:rPr lang="de-DE" dirty="0"/>
              <a:t>Werden durch </a:t>
            </a:r>
            <a:r>
              <a:rPr lang="de-DE" b="1" dirty="0"/>
              <a:t>Änderung des Bauentwurfs </a:t>
            </a:r>
            <a:r>
              <a:rPr lang="de-DE" dirty="0"/>
              <a:t>oder </a:t>
            </a:r>
            <a:r>
              <a:rPr lang="de-DE" b="1" dirty="0"/>
              <a:t>andere Anordnungen </a:t>
            </a:r>
            <a:r>
              <a:rPr lang="de-DE" dirty="0"/>
              <a:t>des Auftraggebers die </a:t>
            </a:r>
            <a:r>
              <a:rPr lang="de-DE" b="1" dirty="0"/>
              <a:t>Grundlagen des Preises</a:t>
            </a:r>
            <a:r>
              <a:rPr lang="de-DE" dirty="0"/>
              <a:t> für eine im </a:t>
            </a:r>
            <a:r>
              <a:rPr lang="de-DE" b="1" dirty="0"/>
              <a:t>Vertrag vorgesehene Leistung geändert</a:t>
            </a:r>
            <a:r>
              <a:rPr lang="de-DE" dirty="0"/>
              <a:t>, so ist ein </a:t>
            </a:r>
            <a:r>
              <a:rPr lang="de-DE" b="1" dirty="0"/>
              <a:t>neuer Preis</a:t>
            </a:r>
            <a:r>
              <a:rPr lang="de-DE" dirty="0"/>
              <a:t> unter </a:t>
            </a:r>
            <a:r>
              <a:rPr lang="de-DE" b="1" dirty="0"/>
              <a:t>Berücksichtigung der Mehr- oder Minderkosten</a:t>
            </a:r>
            <a:r>
              <a:rPr lang="de-DE" dirty="0"/>
              <a:t> </a:t>
            </a:r>
            <a:r>
              <a:rPr lang="de-DE" b="1" dirty="0"/>
              <a:t>zu vereinbaren</a:t>
            </a:r>
            <a:r>
              <a:rPr lang="de-DE" dirty="0"/>
              <a:t>. </a:t>
            </a:r>
          </a:p>
          <a:p>
            <a:pPr marL="0" indent="0" algn="just">
              <a:buNone/>
            </a:pPr>
            <a:r>
              <a:rPr lang="de-DE" sz="1800" dirty="0"/>
              <a:t>2</a:t>
            </a:r>
            <a:r>
              <a:rPr lang="de-DE" dirty="0"/>
              <a:t>Die </a:t>
            </a:r>
            <a:r>
              <a:rPr lang="de-DE" b="1" dirty="0"/>
              <a:t>Vereinbarung</a:t>
            </a:r>
            <a:r>
              <a:rPr lang="de-DE" dirty="0"/>
              <a:t> </a:t>
            </a:r>
            <a:r>
              <a:rPr lang="de-DE" u="sng" dirty="0"/>
              <a:t>soll</a:t>
            </a:r>
            <a:r>
              <a:rPr lang="de-DE" dirty="0"/>
              <a:t> </a:t>
            </a:r>
            <a:r>
              <a:rPr lang="de-DE" b="1" dirty="0"/>
              <a:t>vor</a:t>
            </a:r>
            <a:r>
              <a:rPr lang="de-DE" dirty="0"/>
              <a:t> der </a:t>
            </a:r>
            <a:r>
              <a:rPr lang="de-DE" b="1" dirty="0"/>
              <a:t>Ausführung getroffen</a:t>
            </a:r>
            <a:r>
              <a:rPr lang="de-DE" dirty="0"/>
              <a:t> werden.</a:t>
            </a:r>
          </a:p>
        </p:txBody>
      </p:sp>
    </p:spTree>
    <p:extLst>
      <p:ext uri="{BB962C8B-B14F-4D97-AF65-F5344CB8AC3E}">
        <p14:creationId xmlns:p14="http://schemas.microsoft.com/office/powerpoint/2010/main" val="36265701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FB465C-AD92-4DBA-868D-18FE65052770}"/>
              </a:ext>
            </a:extLst>
          </p:cNvPr>
          <p:cNvSpPr>
            <a:spLocks noGrp="1"/>
          </p:cNvSpPr>
          <p:nvPr>
            <p:ph type="title"/>
          </p:nvPr>
        </p:nvSpPr>
        <p:spPr/>
        <p:txBody>
          <a:bodyPr/>
          <a:lstStyle/>
          <a:p>
            <a:r>
              <a:rPr lang="de-DE" dirty="0"/>
              <a:t>§ 1 Abs. 3 VOB/B / § 2 Abs. 5 VOB/B</a:t>
            </a:r>
          </a:p>
        </p:txBody>
      </p:sp>
      <p:sp>
        <p:nvSpPr>
          <p:cNvPr id="3" name="Inhaltsplatzhalter 2">
            <a:extLst>
              <a:ext uri="{FF2B5EF4-FFF2-40B4-BE49-F238E27FC236}">
                <a16:creationId xmlns:a16="http://schemas.microsoft.com/office/drawing/2014/main" id="{604F8FD2-DEA9-42A3-92A6-685AC4EB7EA0}"/>
              </a:ext>
            </a:extLst>
          </p:cNvPr>
          <p:cNvSpPr>
            <a:spLocks noGrp="1"/>
          </p:cNvSpPr>
          <p:nvPr>
            <p:ph idx="1"/>
          </p:nvPr>
        </p:nvSpPr>
        <p:spPr/>
        <p:txBody>
          <a:bodyPr numCol="2">
            <a:normAutofit fontScale="92500" lnSpcReduction="10000"/>
          </a:bodyPr>
          <a:lstStyle/>
          <a:p>
            <a:r>
              <a:rPr lang="de-DE" dirty="0"/>
              <a:t>§ 1 Abs. 3 VOB/B: Änderungen des Bauentwurfs anzuordnen, bleibt dem Auftraggeber vorbehalten.</a:t>
            </a:r>
          </a:p>
          <a:p>
            <a:endParaRPr lang="de-DE" dirty="0"/>
          </a:p>
          <a:p>
            <a:endParaRPr lang="de-DE" dirty="0"/>
          </a:p>
          <a:p>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r>
              <a:rPr lang="de-DE" sz="2600" dirty="0"/>
              <a:t>§ 2 Abs. 5 VOB/B: </a:t>
            </a:r>
            <a:r>
              <a:rPr lang="de-DE" sz="1800" dirty="0"/>
              <a:t>1</a:t>
            </a:r>
            <a:r>
              <a:rPr lang="de-DE" dirty="0"/>
              <a:t>Werden durch Änderung des Bauentwurfs oder andere Anordnungen des Auftraggebers die Grundlagen des Preises für eine im Vertrag vorgesehene Leistung geändert, so ist ein neuer Preis unter Berücksichtigung der Mehr- oder Minderkosten zu vereinbaren. </a:t>
            </a:r>
            <a:r>
              <a:rPr lang="de-DE" sz="1800" dirty="0"/>
              <a:t>2</a:t>
            </a:r>
            <a:r>
              <a:rPr lang="de-DE" dirty="0"/>
              <a:t>Die Vereinbarung soll vor der Ausführung getroffen werden.</a:t>
            </a:r>
          </a:p>
          <a:p>
            <a:endParaRPr lang="de-DE" dirty="0"/>
          </a:p>
          <a:p>
            <a:endParaRPr lang="de-DE" dirty="0"/>
          </a:p>
        </p:txBody>
      </p:sp>
    </p:spTree>
    <p:extLst>
      <p:ext uri="{BB962C8B-B14F-4D97-AF65-F5344CB8AC3E}">
        <p14:creationId xmlns:p14="http://schemas.microsoft.com/office/powerpoint/2010/main" val="3421498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01857D-B0C3-4319-8AF4-9E0A6A1A1AD1}"/>
              </a:ext>
            </a:extLst>
          </p:cNvPr>
          <p:cNvSpPr>
            <a:spLocks noGrp="1"/>
          </p:cNvSpPr>
          <p:nvPr>
            <p:ph type="title"/>
          </p:nvPr>
        </p:nvSpPr>
        <p:spPr/>
        <p:txBody>
          <a:bodyPr/>
          <a:lstStyle/>
          <a:p>
            <a:r>
              <a:rPr lang="de-DE" dirty="0"/>
              <a:t>§ 1 Abs. 3 VOB/B / § 2 Abs. 5 VOB/B</a:t>
            </a:r>
          </a:p>
        </p:txBody>
      </p:sp>
      <p:sp>
        <p:nvSpPr>
          <p:cNvPr id="3" name="Inhaltsplatzhalter 2">
            <a:extLst>
              <a:ext uri="{FF2B5EF4-FFF2-40B4-BE49-F238E27FC236}">
                <a16:creationId xmlns:a16="http://schemas.microsoft.com/office/drawing/2014/main" id="{98998A36-C5B0-4D21-9A9E-B911C73213CB}"/>
              </a:ext>
            </a:extLst>
          </p:cNvPr>
          <p:cNvSpPr>
            <a:spLocks noGrp="1"/>
          </p:cNvSpPr>
          <p:nvPr>
            <p:ph idx="1"/>
          </p:nvPr>
        </p:nvSpPr>
        <p:spPr/>
        <p:txBody>
          <a:bodyPr>
            <a:normAutofit fontScale="92500" lnSpcReduction="10000"/>
          </a:bodyPr>
          <a:lstStyle/>
          <a:p>
            <a:r>
              <a:rPr lang="de-DE" dirty="0"/>
              <a:t>§ 1 Abs. 3 und 4 VOB/B ermöglichen es dem Auftraggeber, modifizierte Leistungen einseitig nach Vertragsschluss und ohne Zustimmung des Auftragnehmers anzuordnen. Der Auftragnehmer muss diese modifizierten Leistungen ausführen. </a:t>
            </a:r>
          </a:p>
          <a:p>
            <a:r>
              <a:rPr lang="de-DE" dirty="0"/>
              <a:t>Auf der anderen Seite erhält er einen einseitigen Anspruch auf Vergütungsanpassung, der mit der modifizierten Leistung korrespondiert und ebenfalls nicht von der Zustimmung des Auftraggebers abhängt.</a:t>
            </a:r>
          </a:p>
          <a:p>
            <a:r>
              <a:rPr lang="de-DE" dirty="0"/>
              <a:t>§ 2 Abs. 5 VOB/B regelt nur die Vergütung und setzt die Änderungsbefugnis des AG voraus.</a:t>
            </a:r>
          </a:p>
          <a:p>
            <a:r>
              <a:rPr lang="de-DE" dirty="0"/>
              <a:t>Alternativ kann zwischen den Parteien ein Änderungsvertrag geschlossen werden. In diesem Fall kann der Auftragnehmer frei kalkulieren, ohne an die vorherigen Preise gebunden zu sein.</a:t>
            </a:r>
          </a:p>
        </p:txBody>
      </p:sp>
    </p:spTree>
    <p:extLst>
      <p:ext uri="{BB962C8B-B14F-4D97-AF65-F5344CB8AC3E}">
        <p14:creationId xmlns:p14="http://schemas.microsoft.com/office/powerpoint/2010/main" val="2994222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http://www.fh-potsdam.de/fileadmin/Resources/Public/images/logo_wh.png">
            <a:hlinkClick r:id="rId2" tgtFrame="&quot;_self&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18119" y="4027170"/>
            <a:ext cx="426720" cy="2461260"/>
          </a:xfrm>
          <a:prstGeom prst="rect">
            <a:avLst/>
          </a:prstGeom>
          <a:noFill/>
          <a:ln>
            <a:noFill/>
          </a:ln>
        </p:spPr>
      </p:pic>
      <p:sp>
        <p:nvSpPr>
          <p:cNvPr id="3" name="Titel 2"/>
          <p:cNvSpPr>
            <a:spLocks noGrp="1"/>
          </p:cNvSpPr>
          <p:nvPr>
            <p:ph type="ctrTitle"/>
          </p:nvPr>
        </p:nvSpPr>
        <p:spPr>
          <a:xfrm>
            <a:off x="546846" y="546847"/>
            <a:ext cx="9144000" cy="999845"/>
          </a:xfrm>
          <a:solidFill>
            <a:schemeClr val="accent2">
              <a:lumMod val="20000"/>
              <a:lumOff val="80000"/>
            </a:schemeClr>
          </a:solidFill>
        </p:spPr>
        <p:txBody>
          <a:bodyPr>
            <a:normAutofit/>
          </a:bodyPr>
          <a:lstStyle/>
          <a:p>
            <a:pPr algn="l">
              <a:lnSpc>
                <a:spcPct val="100000"/>
              </a:lnSpc>
            </a:pPr>
            <a:r>
              <a:rPr lang="de-DE" sz="4800" dirty="0"/>
              <a:t>Literaturempfehlungen (Auswahl):</a:t>
            </a:r>
          </a:p>
        </p:txBody>
      </p:sp>
      <p:sp>
        <p:nvSpPr>
          <p:cNvPr id="4" name="Untertitel 3"/>
          <p:cNvSpPr>
            <a:spLocks noGrp="1"/>
          </p:cNvSpPr>
          <p:nvPr>
            <p:ph type="subTitle" idx="1"/>
          </p:nvPr>
        </p:nvSpPr>
        <p:spPr>
          <a:xfrm>
            <a:off x="546845" y="2131826"/>
            <a:ext cx="10309413" cy="4242080"/>
          </a:xfrm>
          <a:solidFill>
            <a:schemeClr val="accent2">
              <a:lumMod val="20000"/>
              <a:lumOff val="80000"/>
            </a:schemeClr>
          </a:solidFill>
        </p:spPr>
        <p:txBody>
          <a:bodyPr/>
          <a:lstStyle/>
          <a:p>
            <a:pPr algn="l"/>
            <a:r>
              <a:rPr lang="de-DE" dirty="0"/>
              <a:t>Gesetzestexte:		Beck-Texte im dtv, </a:t>
            </a:r>
            <a:r>
              <a:rPr lang="de-DE" b="1" dirty="0"/>
              <a:t>VOB/HOAI</a:t>
            </a:r>
            <a:endParaRPr lang="de-DE" dirty="0"/>
          </a:p>
          <a:p>
            <a:pPr algn="l"/>
            <a:r>
              <a:rPr lang="de-DE" dirty="0"/>
              <a:t>					       </a:t>
            </a:r>
            <a:r>
              <a:rPr lang="de-DE" b="1" dirty="0"/>
              <a:t>Vergaberecht</a:t>
            </a:r>
            <a:endParaRPr lang="de-DE" dirty="0"/>
          </a:p>
          <a:p>
            <a:pPr marL="5110163" algn="l"/>
            <a:r>
              <a:rPr lang="de-DE" b="1" dirty="0"/>
              <a:t>BGB</a:t>
            </a:r>
            <a:r>
              <a:rPr lang="de-DE" dirty="0"/>
              <a:t>,</a:t>
            </a:r>
          </a:p>
          <a:p>
            <a:pPr marL="5110163" algn="l"/>
            <a:r>
              <a:rPr lang="de-DE" dirty="0"/>
              <a:t>laufend aktualisiert!</a:t>
            </a:r>
          </a:p>
          <a:p>
            <a:pPr algn="l"/>
            <a:r>
              <a:rPr lang="de-DE" dirty="0"/>
              <a:t>Kommentare:		Palandt, </a:t>
            </a:r>
            <a:r>
              <a:rPr lang="de-DE" b="1" dirty="0"/>
              <a:t>BGB-Kommentar</a:t>
            </a:r>
            <a:r>
              <a:rPr lang="de-DE" dirty="0"/>
              <a:t>, 79. Aufl. 2020</a:t>
            </a:r>
          </a:p>
          <a:p>
            <a:pPr marL="2779713" indent="-2779713" algn="l"/>
            <a:r>
              <a:rPr lang="de-DE" dirty="0"/>
              <a:t>	Ingenstau/Korbion, </a:t>
            </a:r>
            <a:r>
              <a:rPr lang="de-DE" b="1" dirty="0"/>
              <a:t>VOB-Kommentar</a:t>
            </a:r>
            <a:r>
              <a:rPr lang="de-DE" dirty="0"/>
              <a:t>, 21. Aufl. 2019</a:t>
            </a:r>
          </a:p>
          <a:p>
            <a:pPr marL="2779713" algn="l"/>
            <a:r>
              <a:rPr lang="de-DE" dirty="0"/>
              <a:t>Locher/Koeble/Frik, </a:t>
            </a:r>
            <a:r>
              <a:rPr lang="de-DE" b="1" dirty="0"/>
              <a:t>HOAI-Kommentar</a:t>
            </a:r>
            <a:endParaRPr lang="de-DE" dirty="0"/>
          </a:p>
          <a:p>
            <a:pPr marL="2779713" algn="l"/>
            <a:r>
              <a:rPr lang="de-DE" dirty="0"/>
              <a:t>Weyand, </a:t>
            </a:r>
            <a:r>
              <a:rPr lang="de-DE" b="1" dirty="0"/>
              <a:t>Vergaberecht-Praxiskommentar</a:t>
            </a:r>
            <a:endParaRPr lang="de-DE" dirty="0"/>
          </a:p>
        </p:txBody>
      </p:sp>
      <p:sp>
        <p:nvSpPr>
          <p:cNvPr id="5" name="Foliennummernplatzhalter 4"/>
          <p:cNvSpPr>
            <a:spLocks noGrp="1"/>
          </p:cNvSpPr>
          <p:nvPr>
            <p:ph type="sldNum" sz="quarter" idx="12"/>
          </p:nvPr>
        </p:nvSpPr>
        <p:spPr/>
        <p:txBody>
          <a:bodyPr/>
          <a:lstStyle/>
          <a:p>
            <a:fld id="{4396F751-E4A1-47A1-80D3-B71F4B343170}" type="slidenum">
              <a:rPr lang="de-DE" smtClean="0"/>
              <a:t>8</a:t>
            </a:fld>
            <a:endParaRPr lang="de-DE"/>
          </a:p>
        </p:txBody>
      </p:sp>
      <p:sp>
        <p:nvSpPr>
          <p:cNvPr id="6" name="Fußzeilenplatzhalter 5"/>
          <p:cNvSpPr>
            <a:spLocks noGrp="1"/>
          </p:cNvSpPr>
          <p:nvPr>
            <p:ph type="ftr" sz="quarter" idx="11"/>
          </p:nvPr>
        </p:nvSpPr>
        <p:spPr/>
        <p:txBody>
          <a:bodyPr/>
          <a:lstStyle/>
          <a:p>
            <a:r>
              <a:rPr lang="de-DE"/>
              <a:t>Copyright RA Gerald Süchting, Berlin</a:t>
            </a:r>
          </a:p>
        </p:txBody>
      </p:sp>
    </p:spTree>
    <p:extLst>
      <p:ext uri="{BB962C8B-B14F-4D97-AF65-F5344CB8AC3E}">
        <p14:creationId xmlns:p14="http://schemas.microsoft.com/office/powerpoint/2010/main" val="42667876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7AFAD-4AF3-4A0B-B4C9-CD5F3F94B7B7}"/>
              </a:ext>
            </a:extLst>
          </p:cNvPr>
          <p:cNvSpPr>
            <a:spLocks noGrp="1"/>
          </p:cNvSpPr>
          <p:nvPr>
            <p:ph type="title"/>
          </p:nvPr>
        </p:nvSpPr>
        <p:spPr/>
        <p:txBody>
          <a:bodyPr/>
          <a:lstStyle/>
          <a:p>
            <a:r>
              <a:rPr lang="de-DE" dirty="0"/>
              <a:t>Berechnung der neuen Vergütung</a:t>
            </a:r>
          </a:p>
        </p:txBody>
      </p:sp>
      <p:sp>
        <p:nvSpPr>
          <p:cNvPr id="3" name="Inhaltsplatzhalter 2">
            <a:extLst>
              <a:ext uri="{FF2B5EF4-FFF2-40B4-BE49-F238E27FC236}">
                <a16:creationId xmlns:a16="http://schemas.microsoft.com/office/drawing/2014/main" id="{0A4037A6-9365-4DBE-A7E3-5F2ABFC16F5E}"/>
              </a:ext>
            </a:extLst>
          </p:cNvPr>
          <p:cNvSpPr>
            <a:spLocks noGrp="1"/>
          </p:cNvSpPr>
          <p:nvPr>
            <p:ph idx="1"/>
          </p:nvPr>
        </p:nvSpPr>
        <p:spPr/>
        <p:txBody>
          <a:bodyPr/>
          <a:lstStyle/>
          <a:p>
            <a:r>
              <a:rPr lang="de-DE" dirty="0"/>
              <a:t>Die Berechnungsmethodik der neuen Vergütung ist für alle Tatbestände gleich – sie deckt sich mit der Ermittlung der Vergütung bei § 2 Abs. 3 VOB/B.</a:t>
            </a:r>
          </a:p>
          <a:p>
            <a:r>
              <a:rPr lang="de-DE" dirty="0"/>
              <a:t>Ausgangspunkt sind die tatsächlichen Mehr- und Minderkosten unter Berücksichtigung der Auftragskalkulation bei </a:t>
            </a:r>
            <a:r>
              <a:rPr lang="de-DE"/>
              <a:t>den Zuschlägen.</a:t>
            </a:r>
            <a:endParaRPr lang="de-DE" dirty="0"/>
          </a:p>
        </p:txBody>
      </p:sp>
    </p:spTree>
    <p:extLst>
      <p:ext uri="{BB962C8B-B14F-4D97-AF65-F5344CB8AC3E}">
        <p14:creationId xmlns:p14="http://schemas.microsoft.com/office/powerpoint/2010/main" val="1676222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C636B-0DA6-4F9C-988D-F6E4F0A51CE2}"/>
              </a:ext>
            </a:extLst>
          </p:cNvPr>
          <p:cNvSpPr>
            <a:spLocks noGrp="1"/>
          </p:cNvSpPr>
          <p:nvPr>
            <p:ph type="title"/>
          </p:nvPr>
        </p:nvSpPr>
        <p:spPr/>
        <p:txBody>
          <a:bodyPr/>
          <a:lstStyle/>
          <a:p>
            <a:r>
              <a:rPr lang="de-DE" dirty="0"/>
              <a:t>Die Änderung</a:t>
            </a:r>
          </a:p>
        </p:txBody>
      </p:sp>
      <p:sp>
        <p:nvSpPr>
          <p:cNvPr id="3" name="Inhaltsplatzhalter 2">
            <a:extLst>
              <a:ext uri="{FF2B5EF4-FFF2-40B4-BE49-F238E27FC236}">
                <a16:creationId xmlns:a16="http://schemas.microsoft.com/office/drawing/2014/main" id="{862B7C97-C672-4F48-B459-280A82A71061}"/>
              </a:ext>
            </a:extLst>
          </p:cNvPr>
          <p:cNvSpPr>
            <a:spLocks noGrp="1"/>
          </p:cNvSpPr>
          <p:nvPr>
            <p:ph idx="1"/>
          </p:nvPr>
        </p:nvSpPr>
        <p:spPr/>
        <p:txBody>
          <a:bodyPr>
            <a:normAutofit fontScale="92500" lnSpcReduction="10000"/>
          </a:bodyPr>
          <a:lstStyle/>
          <a:p>
            <a:r>
              <a:rPr lang="de-DE" dirty="0"/>
              <a:t>Die Änderung der Bauleistung muss in der Anordnung selbst liegen, eine Erschwerung der Leistung durch äußere Einflüsse stellt keine Änderung dar. Selbst eine Behinderung des Auftragnehmers durch den Auftraggeber kann nicht als Anordnung gewertet werden.</a:t>
            </a:r>
          </a:p>
          <a:p>
            <a:r>
              <a:rPr lang="de-DE" dirty="0"/>
              <a:t>Ist im Vertrag die Bodenklasse festgelegt, so liegt dennoch kein Fall von Abs. 5 vor, wenn der Baugrund ein anderer ist. Fallen deswegen jedoch weitere Kosten an, kann ein Vergütungsanspruch entstehen. Hierbei werden gemäß § 645 BGB grundsätzlich dem Auftraggeber die Kosten als </a:t>
            </a:r>
            <a:r>
              <a:rPr lang="de-DE" dirty="0" err="1"/>
              <a:t>Sowiesokosten</a:t>
            </a:r>
            <a:r>
              <a:rPr lang="de-DE" dirty="0"/>
              <a:t> auferlegt. </a:t>
            </a:r>
          </a:p>
          <a:p>
            <a:r>
              <a:rPr lang="de-DE" dirty="0"/>
              <a:t>Das Änderungsrecht betrifft nur den Entwurf, also nicht die Bauumstände (Produktionsablauf), der der Dispositionsfreiheit des Auftragnehmers unterliegt, insbesondere die Bauzeit.</a:t>
            </a:r>
          </a:p>
        </p:txBody>
      </p:sp>
    </p:spTree>
    <p:extLst>
      <p:ext uri="{BB962C8B-B14F-4D97-AF65-F5344CB8AC3E}">
        <p14:creationId xmlns:p14="http://schemas.microsoft.com/office/powerpoint/2010/main" val="551478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57A20-B7CD-46C9-A6C6-56BF46BCE8C3}"/>
              </a:ext>
            </a:extLst>
          </p:cNvPr>
          <p:cNvSpPr>
            <a:spLocks noGrp="1"/>
          </p:cNvSpPr>
          <p:nvPr>
            <p:ph type="title"/>
          </p:nvPr>
        </p:nvSpPr>
        <p:spPr/>
        <p:txBody>
          <a:bodyPr/>
          <a:lstStyle/>
          <a:p>
            <a:r>
              <a:rPr lang="de-DE" dirty="0"/>
              <a:t>Abgrenzung Abs. 5 von Abs. 6</a:t>
            </a:r>
          </a:p>
        </p:txBody>
      </p:sp>
      <p:sp>
        <p:nvSpPr>
          <p:cNvPr id="3" name="Inhaltsplatzhalter 2">
            <a:extLst>
              <a:ext uri="{FF2B5EF4-FFF2-40B4-BE49-F238E27FC236}">
                <a16:creationId xmlns:a16="http://schemas.microsoft.com/office/drawing/2014/main" id="{FE97C4AD-BF96-4A8C-9D7F-6157F5B7C873}"/>
              </a:ext>
            </a:extLst>
          </p:cNvPr>
          <p:cNvSpPr>
            <a:spLocks noGrp="1"/>
          </p:cNvSpPr>
          <p:nvPr>
            <p:ph idx="1"/>
          </p:nvPr>
        </p:nvSpPr>
        <p:spPr/>
        <p:txBody>
          <a:bodyPr>
            <a:normAutofit fontScale="92500" lnSpcReduction="10000"/>
          </a:bodyPr>
          <a:lstStyle/>
          <a:p>
            <a:r>
              <a:rPr lang="de-DE" dirty="0"/>
              <a:t>Beide Absätze regeln die Vergütung von Leistungen, die im Vertrag nicht vorgesehen waren. Einziger Unterschied zwischen den tatbestandlichen Voraussetzungen ist, dass der Auftragnehmer nach Abs. 6 Nr. 1 Satz 2 seinen Anspruch auf Mehrvergütung vor Leistungserbringung anzeigen muss.</a:t>
            </a:r>
          </a:p>
          <a:p>
            <a:r>
              <a:rPr lang="de-DE" dirty="0"/>
              <a:t>Alle angeordneten geänderten oder zusätzlichen Leistungen beruhen auf Planänderungen des Auftraggebers. Abs. 6 greift solche Leistungen heraus, die zu einer zusätzlichen Leistung außerhalb des Bauentwurfs führen.</a:t>
            </a:r>
          </a:p>
          <a:p>
            <a:r>
              <a:rPr lang="de-DE" dirty="0"/>
              <a:t>Eine Abgrenzung ist nicht notwendig, wenn der Auftraggeber, von vornherein Mehrkosten angekündigt hat, da bei beiden Absätzen die Rechtsfolgen identisch sind. Unterbleibt die Ankündigung, ist eine Abgrenzung erforderlich.</a:t>
            </a:r>
          </a:p>
          <a:p>
            <a:endParaRPr lang="de-DE" dirty="0"/>
          </a:p>
        </p:txBody>
      </p:sp>
    </p:spTree>
    <p:extLst>
      <p:ext uri="{BB962C8B-B14F-4D97-AF65-F5344CB8AC3E}">
        <p14:creationId xmlns:p14="http://schemas.microsoft.com/office/powerpoint/2010/main" val="39946670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1F82E-BE48-4E1D-BD6B-07411CC95CE1}"/>
              </a:ext>
            </a:extLst>
          </p:cNvPr>
          <p:cNvSpPr>
            <a:spLocks noGrp="1"/>
          </p:cNvSpPr>
          <p:nvPr>
            <p:ph type="title"/>
          </p:nvPr>
        </p:nvSpPr>
        <p:spPr/>
        <p:txBody>
          <a:bodyPr/>
          <a:lstStyle/>
          <a:p>
            <a:r>
              <a:rPr lang="de-DE" dirty="0"/>
              <a:t>Qualitative Änderung der Bauleistung</a:t>
            </a:r>
          </a:p>
        </p:txBody>
      </p:sp>
      <p:sp>
        <p:nvSpPr>
          <p:cNvPr id="3" name="Inhaltsplatzhalter 2">
            <a:extLst>
              <a:ext uri="{FF2B5EF4-FFF2-40B4-BE49-F238E27FC236}">
                <a16:creationId xmlns:a16="http://schemas.microsoft.com/office/drawing/2014/main" id="{2E232470-52D2-43FD-8979-B105FC80A3EF}"/>
              </a:ext>
            </a:extLst>
          </p:cNvPr>
          <p:cNvSpPr>
            <a:spLocks noGrp="1"/>
          </p:cNvSpPr>
          <p:nvPr>
            <p:ph idx="1"/>
          </p:nvPr>
        </p:nvSpPr>
        <p:spPr/>
        <p:txBody>
          <a:bodyPr>
            <a:normAutofit fontScale="70000" lnSpcReduction="20000"/>
          </a:bodyPr>
          <a:lstStyle/>
          <a:p>
            <a:r>
              <a:rPr lang="de-DE" dirty="0"/>
              <a:t>Soll ein Bad auf 1,40m Höhe verfliest werden, der Auftraggeber dann aber 1,80m anordnet, ist die „Mehrverfliesung“ dann geänderte (Abs. 5) Leistung der bisherigen Leistung oder zusätzliche (Abs. 6) Leistung zur bisherigen Leistung? </a:t>
            </a:r>
          </a:p>
          <a:p>
            <a:r>
              <a:rPr lang="de-DE" dirty="0"/>
              <a:t>Abs. 5 will nach seinem Wortlaut eine Änderung des Bauentwurfs, während Abs. 6 eine im Vertrag nicht vorgesehene Leistung verlangt. Um einen sinnvollen Anwendungsbereich von Abs. 6 zu erhalten, müssen die beiden Absätze im Zusammenhang interpretiert werden. Danach werden Mehrleistungen von Abs. 6 erfasst, da diese im Vertrag noch nicht vorgesehen waren und Abs. 5 keine Mehrleistung vorsieht. Nach Abs. 5 ist somit keine quantitative, sondern eine qualitative Leistungsänderung zu verstehen.</a:t>
            </a:r>
          </a:p>
          <a:p>
            <a:r>
              <a:rPr lang="de-DE" dirty="0"/>
              <a:t>Eine bauinhaltliche Leistungsmodifikation unterfällt nicht Abs. 5, wenn nicht aus einer vorhandenen Teilleistung entweder ein Leistungselement entfällt oder ein Leistungselement hinzutritt oder an die Stelle eines entfallenden Elements ein verändertes tritt. Bleibt der qualitative Inhalt unverändert, unterfällt die Modifikation, wie hier, nicht Abs.5. </a:t>
            </a:r>
          </a:p>
          <a:p>
            <a:r>
              <a:rPr lang="de-DE" dirty="0"/>
              <a:t>Ist die qualitative Abweichung jedoch so groß, dass eine Ableitung des neuen Preises aus den bisherigen Preisermittlungsgrundlagen nicht mehr möglich ist, die Leistung damit jedenfalls kalkulatorisch „neu“ ist, sodass § 2 Abs. 6 VOB/B anzuwenden ist.</a:t>
            </a:r>
          </a:p>
        </p:txBody>
      </p:sp>
    </p:spTree>
    <p:extLst>
      <p:ext uri="{BB962C8B-B14F-4D97-AF65-F5344CB8AC3E}">
        <p14:creationId xmlns:p14="http://schemas.microsoft.com/office/powerpoint/2010/main" val="41295035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CD5B23-1C31-42D8-9E16-DC46DCFD5698}"/>
              </a:ext>
            </a:extLst>
          </p:cNvPr>
          <p:cNvSpPr>
            <a:spLocks noGrp="1"/>
          </p:cNvSpPr>
          <p:nvPr>
            <p:ph type="title"/>
          </p:nvPr>
        </p:nvSpPr>
        <p:spPr/>
        <p:txBody>
          <a:bodyPr>
            <a:normAutofit fontScale="90000"/>
          </a:bodyPr>
          <a:lstStyle/>
          <a:p>
            <a:r>
              <a:rPr lang="de-DE" dirty="0"/>
              <a:t>Abgrenzung nach dem Ausmaß der qualitativen Abweichung im Produktionsverfahren</a:t>
            </a:r>
          </a:p>
        </p:txBody>
      </p:sp>
      <p:sp>
        <p:nvSpPr>
          <p:cNvPr id="3" name="Inhaltsplatzhalter 2">
            <a:extLst>
              <a:ext uri="{FF2B5EF4-FFF2-40B4-BE49-F238E27FC236}">
                <a16:creationId xmlns:a16="http://schemas.microsoft.com/office/drawing/2014/main" id="{18FCF313-CF27-406D-9792-772AECDF587D}"/>
              </a:ext>
            </a:extLst>
          </p:cNvPr>
          <p:cNvSpPr>
            <a:spLocks noGrp="1"/>
          </p:cNvSpPr>
          <p:nvPr>
            <p:ph idx="1"/>
          </p:nvPr>
        </p:nvSpPr>
        <p:spPr/>
        <p:txBody>
          <a:bodyPr>
            <a:normAutofit fontScale="85000" lnSpcReduction="20000"/>
          </a:bodyPr>
          <a:lstStyle/>
          <a:p>
            <a:r>
              <a:rPr lang="de-DE" dirty="0"/>
              <a:t>Für eine Abgrenzung zu Abs. 6 reicht es nicht aus, dass es sich um wirklich zusätzliche, gänzlich außerhalb des bisherigen Vertragsumfangs liegende Leistungsanforderungen des Auftraggebers handelt. (OLG Nürnberg </a:t>
            </a:r>
            <a:r>
              <a:rPr lang="de-DE" dirty="0" err="1"/>
              <a:t>NZBau</a:t>
            </a:r>
            <a:r>
              <a:rPr lang="de-DE" dirty="0"/>
              <a:t> 2000, 518). Ebenso ist eine qualitative Änderung kein geeignetes Unterscheidungsmerkmal – denn schon der bloße Wegfall führt zur qualitativen Änderung.</a:t>
            </a:r>
          </a:p>
          <a:p>
            <a:r>
              <a:rPr lang="de-DE" dirty="0"/>
              <a:t>Entscheidend ist, ob sich die qualitative Änderung noch als „Änderung der Grundlagen der Preisermittlung“ erfassen lässt oder nicht. – Können unter den Vertragsleistungen Bezugspunkte zu Teilleistungen und insbes. Elemente der Angebotskalkulation als Ausgangspunkte für die Nachtragskalkulation der modifizierten Leistung verwertet werden, um einen neuen Preis zu ermitteln, ist der Bauinhalt </a:t>
            </a:r>
            <a:r>
              <a:rPr lang="de-DE" u="sng" dirty="0"/>
              <a:t>nur geändert</a:t>
            </a:r>
            <a:r>
              <a:rPr lang="de-DE" dirty="0"/>
              <a:t>. Fehlt im Vertrag dagegen eine solche Leistung, dass Elemente der Angebotskalkulation als Ausgangspunkt für die Nachtragskalkulation verwendet werden kann, so sind die modifizierten Leistungen nicht mehr nur ändernd, sondern zusätzlich und damit von § 2 Abs. 6 VOB/B erfasst.</a:t>
            </a:r>
          </a:p>
        </p:txBody>
      </p:sp>
    </p:spTree>
    <p:extLst>
      <p:ext uri="{BB962C8B-B14F-4D97-AF65-F5344CB8AC3E}">
        <p14:creationId xmlns:p14="http://schemas.microsoft.com/office/powerpoint/2010/main" val="26004677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1D48D0-514C-4C57-B593-5AE9BD9F3C29}"/>
              </a:ext>
            </a:extLst>
          </p:cNvPr>
          <p:cNvSpPr>
            <a:spLocks noGrp="1"/>
          </p:cNvSpPr>
          <p:nvPr>
            <p:ph type="title"/>
          </p:nvPr>
        </p:nvSpPr>
        <p:spPr/>
        <p:txBody>
          <a:bodyPr/>
          <a:lstStyle/>
          <a:p>
            <a:r>
              <a:rPr lang="de-DE" dirty="0"/>
              <a:t>Fallgruppe (a): Änderung von Bauumständen</a:t>
            </a:r>
          </a:p>
        </p:txBody>
      </p:sp>
      <p:sp>
        <p:nvSpPr>
          <p:cNvPr id="3" name="Inhaltsplatzhalter 2">
            <a:extLst>
              <a:ext uri="{FF2B5EF4-FFF2-40B4-BE49-F238E27FC236}">
                <a16:creationId xmlns:a16="http://schemas.microsoft.com/office/drawing/2014/main" id="{F541D16E-B61E-4DF7-8C0D-04936AE3181A}"/>
              </a:ext>
            </a:extLst>
          </p:cNvPr>
          <p:cNvSpPr>
            <a:spLocks noGrp="1"/>
          </p:cNvSpPr>
          <p:nvPr>
            <p:ph idx="1"/>
          </p:nvPr>
        </p:nvSpPr>
        <p:spPr/>
        <p:txBody>
          <a:bodyPr>
            <a:normAutofit fontScale="85000" lnSpcReduction="10000"/>
          </a:bodyPr>
          <a:lstStyle/>
          <a:p>
            <a:r>
              <a:rPr lang="de-DE" dirty="0"/>
              <a:t>Liegen Bauumstände vor, die nicht im Risikobereich des Auftragnehmers liegen, weswegen das </a:t>
            </a:r>
            <a:r>
              <a:rPr lang="de-DE" dirty="0" err="1"/>
              <a:t>Bauist</a:t>
            </a:r>
            <a:r>
              <a:rPr lang="de-DE" dirty="0"/>
              <a:t> vom </a:t>
            </a:r>
            <a:r>
              <a:rPr lang="de-DE" dirty="0" err="1"/>
              <a:t>Bausoll</a:t>
            </a:r>
            <a:r>
              <a:rPr lang="de-DE" dirty="0"/>
              <a:t> abweicht, so hat der Auftragnehmer bei veränderten Kosten Anspruch auf veränderte Vergütung, und zwar bei entsprechender Anordnung des Auftraggebers gemäß Abs. 5.</a:t>
            </a:r>
          </a:p>
          <a:p>
            <a:r>
              <a:rPr lang="de-DE" dirty="0"/>
              <a:t>Bsp.: Der Vertrag schreibt Eisenbahntransport vor, die dazu im Vertrag vorgesehene Eisenbahnstrecke ist aber nicht geeignet. (BGH „Eisenbahnbrücke“ </a:t>
            </a:r>
            <a:r>
              <a:rPr lang="de-DE" dirty="0" err="1"/>
              <a:t>BauR</a:t>
            </a:r>
            <a:r>
              <a:rPr lang="de-DE" dirty="0"/>
              <a:t> 1999, 897).</a:t>
            </a:r>
          </a:p>
          <a:p>
            <a:r>
              <a:rPr lang="de-DE" dirty="0"/>
              <a:t>Bsp.: Die vertraglich vorgesehene vollständige Sperrung einer zweispurigen Richtungsfahrbahn erfolgt nicht. (OLG Köln </a:t>
            </a:r>
            <a:r>
              <a:rPr lang="de-DE" dirty="0" err="1"/>
              <a:t>BauR</a:t>
            </a:r>
            <a:r>
              <a:rPr lang="de-DE" dirty="0"/>
              <a:t> 2004, 65).</a:t>
            </a:r>
          </a:p>
          <a:p>
            <a:r>
              <a:rPr lang="de-DE" dirty="0"/>
              <a:t>Erfolgt dies ohne Anordnung ergeben sich ggf. Ansprüche aus § 2 Abs. 8 Nr. 2, 3 VOB/B dagegen nicht aus „Verschulden bei Vertragsschluss“ (§§ 311, 280 BGB). Konkurrierende Ansprüche können sich gemäß § 6 Abs. 6 VOB/B, § 642 BGB ergeben.</a:t>
            </a:r>
          </a:p>
        </p:txBody>
      </p:sp>
    </p:spTree>
    <p:extLst>
      <p:ext uri="{BB962C8B-B14F-4D97-AF65-F5344CB8AC3E}">
        <p14:creationId xmlns:p14="http://schemas.microsoft.com/office/powerpoint/2010/main" val="2064455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511A4-F015-4BC4-AE4B-2799942BD29C}"/>
              </a:ext>
            </a:extLst>
          </p:cNvPr>
          <p:cNvSpPr>
            <a:spLocks noGrp="1"/>
          </p:cNvSpPr>
          <p:nvPr>
            <p:ph type="title"/>
          </p:nvPr>
        </p:nvSpPr>
        <p:spPr/>
        <p:txBody>
          <a:bodyPr/>
          <a:lstStyle/>
          <a:p>
            <a:r>
              <a:rPr lang="de-DE" dirty="0"/>
              <a:t>Fallgruppe (b): Baugrund- und Grundwasserfälle</a:t>
            </a:r>
          </a:p>
        </p:txBody>
      </p:sp>
      <p:sp>
        <p:nvSpPr>
          <p:cNvPr id="3" name="Inhaltsplatzhalter 2">
            <a:extLst>
              <a:ext uri="{FF2B5EF4-FFF2-40B4-BE49-F238E27FC236}">
                <a16:creationId xmlns:a16="http://schemas.microsoft.com/office/drawing/2014/main" id="{8B4B39B9-242E-4F0C-813E-53DFBD01B9C7}"/>
              </a:ext>
            </a:extLst>
          </p:cNvPr>
          <p:cNvSpPr>
            <a:spLocks noGrp="1"/>
          </p:cNvSpPr>
          <p:nvPr>
            <p:ph idx="1"/>
          </p:nvPr>
        </p:nvSpPr>
        <p:spPr/>
        <p:txBody>
          <a:bodyPr>
            <a:normAutofit fontScale="92500" lnSpcReduction="20000"/>
          </a:bodyPr>
          <a:lstStyle/>
          <a:p>
            <a:r>
              <a:rPr lang="de-DE" dirty="0"/>
              <a:t>In der Praxis sind Baugrund- und Grundwasserfälle häufige Streitfälle.</a:t>
            </a:r>
          </a:p>
          <a:p>
            <a:r>
              <a:rPr lang="de-DE" dirty="0"/>
              <a:t>Daher ist die richtige Bausollbestimmung besonders notwendig. Enthalten die Vertragsunterlagen keine Angaben dazu, ist nach Empfängerhorizont der Bieter das </a:t>
            </a:r>
            <a:r>
              <a:rPr lang="de-DE" dirty="0" err="1"/>
              <a:t>Bausoll</a:t>
            </a:r>
            <a:r>
              <a:rPr lang="de-DE" dirty="0"/>
              <a:t> zu ermitteln.(Kapellmann/Messerschmidt </a:t>
            </a:r>
            <a:r>
              <a:rPr lang="de-DE" dirty="0" err="1"/>
              <a:t>Rn</a:t>
            </a:r>
            <a:r>
              <a:rPr lang="de-DE" dirty="0"/>
              <a:t>. 186)</a:t>
            </a:r>
          </a:p>
          <a:p>
            <a:r>
              <a:rPr lang="de-DE" dirty="0"/>
              <a:t>Bsp.: Eine LV-Position lautet: 1.000 m³ Bodenaushub bei 2m Tiefe. Ordnet der Auftraggeber </a:t>
            </a:r>
            <a:r>
              <a:rPr lang="de-DE" dirty="0" err="1"/>
              <a:t>Tieferschachtung</a:t>
            </a:r>
            <a:r>
              <a:rPr lang="de-DE" dirty="0"/>
              <a:t> an, so ist dies angeordnete Mehrmenge, § 2 Abs. 6 VOB/B und nicht Leistungsänderung gemäß Abs. 5. (LG Köln </a:t>
            </a:r>
            <a:r>
              <a:rPr lang="de-DE" dirty="0" err="1"/>
              <a:t>BauR</a:t>
            </a:r>
            <a:r>
              <a:rPr lang="de-DE" dirty="0"/>
              <a:t> 1980, 368).</a:t>
            </a:r>
          </a:p>
          <a:p>
            <a:r>
              <a:rPr lang="de-DE" dirty="0"/>
              <a:t>Bsp.: Für Kanalbauarbeiten ist der Verbau mit Kanaldielen genau vorgeschrieben, als Bodenart ist „Fließsand“ angegeben. Der vorgefundene Fließsand ist so fein, dass er zwischen den Kanaldielen durchfließt, also mit der vom Auftraggeber vorgesehenen Ausführungsmethode nicht zu behandeln ist. Das ist ein Fall von § 2 Abs. 5 VOB/B.</a:t>
            </a:r>
          </a:p>
          <a:p>
            <a:endParaRPr lang="de-DE" dirty="0"/>
          </a:p>
        </p:txBody>
      </p:sp>
    </p:spTree>
    <p:extLst>
      <p:ext uri="{BB962C8B-B14F-4D97-AF65-F5344CB8AC3E}">
        <p14:creationId xmlns:p14="http://schemas.microsoft.com/office/powerpoint/2010/main" val="12963659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A70A6-9431-4C70-A2DE-60A465BD2C95}"/>
              </a:ext>
            </a:extLst>
          </p:cNvPr>
          <p:cNvSpPr>
            <a:spLocks noGrp="1"/>
          </p:cNvSpPr>
          <p:nvPr>
            <p:ph type="title"/>
          </p:nvPr>
        </p:nvSpPr>
        <p:spPr/>
        <p:txBody>
          <a:bodyPr/>
          <a:lstStyle/>
          <a:p>
            <a:r>
              <a:rPr lang="de-DE" dirty="0"/>
              <a:t>Fallgruppe (c): Angeordnete Mengenmehrung</a:t>
            </a:r>
          </a:p>
        </p:txBody>
      </p:sp>
      <p:sp>
        <p:nvSpPr>
          <p:cNvPr id="3" name="Inhaltsplatzhalter 2">
            <a:extLst>
              <a:ext uri="{FF2B5EF4-FFF2-40B4-BE49-F238E27FC236}">
                <a16:creationId xmlns:a16="http://schemas.microsoft.com/office/drawing/2014/main" id="{6311E66C-2FDB-4D91-8621-4892594B9FD3}"/>
              </a:ext>
            </a:extLst>
          </p:cNvPr>
          <p:cNvSpPr>
            <a:spLocks noGrp="1"/>
          </p:cNvSpPr>
          <p:nvPr>
            <p:ph idx="1"/>
          </p:nvPr>
        </p:nvSpPr>
        <p:spPr/>
        <p:txBody>
          <a:bodyPr/>
          <a:lstStyle/>
          <a:p>
            <a:r>
              <a:rPr lang="de-DE" dirty="0"/>
              <a:t>Wird eine Vermehrung bei inhaltlich unveränderten Leistungselemente angeordnet, liegt ein Fall von § 2 Abs. 6 VOB/B vor.</a:t>
            </a:r>
          </a:p>
          <a:p>
            <a:r>
              <a:rPr lang="de-DE" dirty="0"/>
              <a:t>Ist die Menge größer als in der Leistungsbeschreibung angegeben und liegt keine Anordnung vor – so handelt es sich beim Einheitspreisvertrag um einen Fall von § 2 Abs. 3 VOB/B.</a:t>
            </a:r>
          </a:p>
          <a:p>
            <a:r>
              <a:rPr lang="de-DE" dirty="0"/>
              <a:t>Pauschalverträge sind schwerer zu beurteilen, inwieweit die in den Vertragsunterlagen angegebene Mengen nicht doch </a:t>
            </a:r>
            <a:r>
              <a:rPr lang="de-DE" dirty="0" err="1"/>
              <a:t>Bausoll</a:t>
            </a:r>
            <a:r>
              <a:rPr lang="de-DE" dirty="0"/>
              <a:t> sind und die Überschreitung zur Vergütungspflicht führt (Preislistenpauschale). </a:t>
            </a:r>
          </a:p>
        </p:txBody>
      </p:sp>
    </p:spTree>
    <p:extLst>
      <p:ext uri="{BB962C8B-B14F-4D97-AF65-F5344CB8AC3E}">
        <p14:creationId xmlns:p14="http://schemas.microsoft.com/office/powerpoint/2010/main" val="5514470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68A8E-5D1D-42E5-ADD0-720319BA49DE}"/>
              </a:ext>
            </a:extLst>
          </p:cNvPr>
          <p:cNvSpPr>
            <a:spLocks noGrp="1"/>
          </p:cNvSpPr>
          <p:nvPr>
            <p:ph type="title"/>
          </p:nvPr>
        </p:nvSpPr>
        <p:spPr/>
        <p:txBody>
          <a:bodyPr/>
          <a:lstStyle/>
          <a:p>
            <a:r>
              <a:rPr lang="de-DE" dirty="0"/>
              <a:t>Fallgruppe (d): Konkretisierung der Ausführungsplanung</a:t>
            </a:r>
          </a:p>
        </p:txBody>
      </p:sp>
      <p:sp>
        <p:nvSpPr>
          <p:cNvPr id="3" name="Inhaltsplatzhalter 2">
            <a:extLst>
              <a:ext uri="{FF2B5EF4-FFF2-40B4-BE49-F238E27FC236}">
                <a16:creationId xmlns:a16="http://schemas.microsoft.com/office/drawing/2014/main" id="{51CB805C-53B5-467E-8EA2-6727DF6B32C8}"/>
              </a:ext>
            </a:extLst>
          </p:cNvPr>
          <p:cNvSpPr>
            <a:spLocks noGrp="1"/>
          </p:cNvSpPr>
          <p:nvPr>
            <p:ph idx="1"/>
          </p:nvPr>
        </p:nvSpPr>
        <p:spPr/>
        <p:txBody>
          <a:bodyPr>
            <a:normAutofit fontScale="92500"/>
          </a:bodyPr>
          <a:lstStyle/>
          <a:p>
            <a:r>
              <a:rPr lang="de-DE" dirty="0"/>
              <a:t>Ausführungsplanungen sind notwendig für die Entwurfsplanung, können aber auch zu Änderungen führen.</a:t>
            </a:r>
          </a:p>
          <a:p>
            <a:r>
              <a:rPr lang="de-DE" dirty="0"/>
              <a:t>Waren Ausführungszeichnungen nicht Gegenstand des Vertrages (</a:t>
            </a:r>
            <a:r>
              <a:rPr lang="de-DE" dirty="0" err="1"/>
              <a:t>Bausoll</a:t>
            </a:r>
            <a:r>
              <a:rPr lang="de-DE" dirty="0"/>
              <a:t>) ist zu unterscheiden. Ausführungsplanungen die lediglich die Detail Gestaltung der Entwurfsplanung enthalten, sind stets zu erwarten. Modifizierungen also geänderte oder zusätzliche Leistungen dagegen nicht.</a:t>
            </a:r>
          </a:p>
          <a:p>
            <a:r>
              <a:rPr lang="de-DE" dirty="0"/>
              <a:t>Erfolgt mehr als eine Konkretisierung der Entwurfsplanung, ist darin eine Anordnung einer geänderten oder zusätzlichen Leistung zu sehen.</a:t>
            </a:r>
          </a:p>
          <a:p>
            <a:r>
              <a:rPr lang="de-DE" dirty="0"/>
              <a:t>Der Auftragnehmer muss die konkreten Teilleistungen aus den Entwurfsunterlagen kalkulieren können. </a:t>
            </a:r>
          </a:p>
        </p:txBody>
      </p:sp>
    </p:spTree>
    <p:extLst>
      <p:ext uri="{BB962C8B-B14F-4D97-AF65-F5344CB8AC3E}">
        <p14:creationId xmlns:p14="http://schemas.microsoft.com/office/powerpoint/2010/main" val="2320209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780E8D-7446-436C-A66F-676EAA8B9547}"/>
              </a:ext>
            </a:extLst>
          </p:cNvPr>
          <p:cNvSpPr>
            <a:spLocks noGrp="1"/>
          </p:cNvSpPr>
          <p:nvPr>
            <p:ph type="title"/>
          </p:nvPr>
        </p:nvSpPr>
        <p:spPr/>
        <p:txBody>
          <a:bodyPr/>
          <a:lstStyle/>
          <a:p>
            <a:r>
              <a:rPr lang="de-DE" dirty="0"/>
              <a:t>Die Anordnung</a:t>
            </a:r>
          </a:p>
        </p:txBody>
      </p:sp>
      <p:sp>
        <p:nvSpPr>
          <p:cNvPr id="3" name="Inhaltsplatzhalter 2">
            <a:extLst>
              <a:ext uri="{FF2B5EF4-FFF2-40B4-BE49-F238E27FC236}">
                <a16:creationId xmlns:a16="http://schemas.microsoft.com/office/drawing/2014/main" id="{899825EA-E16E-4268-94FA-4B61692281C3}"/>
              </a:ext>
            </a:extLst>
          </p:cNvPr>
          <p:cNvSpPr>
            <a:spLocks noGrp="1"/>
          </p:cNvSpPr>
          <p:nvPr>
            <p:ph idx="1"/>
          </p:nvPr>
        </p:nvSpPr>
        <p:spPr>
          <a:xfrm>
            <a:off x="838200" y="1825625"/>
            <a:ext cx="10515600" cy="4351338"/>
          </a:xfrm>
        </p:spPr>
        <p:txBody>
          <a:bodyPr>
            <a:normAutofit fontScale="62500" lnSpcReduction="20000"/>
          </a:bodyPr>
          <a:lstStyle/>
          <a:p>
            <a:r>
              <a:rPr lang="de-DE" dirty="0"/>
              <a:t>Die Anordnung kann ausdrücklich oder konkludent erfolgen. In Abs. 6 wird dagegen von Forderung gesprochen.</a:t>
            </a:r>
          </a:p>
          <a:p>
            <a:r>
              <a:rPr lang="de-DE" dirty="0"/>
              <a:t>Die „sonstigen Anordnungen“ im § 2 Abs. 5 VOB/B betreffen die Bauumstände ohne ein bauzeitbezogenes Anordnungsrecht. Ein bauzeitbezogenes Anordnungsrecht wurde auch nicht in die Neufassung des § 650b BGB mit aufgenommen. </a:t>
            </a:r>
          </a:p>
          <a:p>
            <a:r>
              <a:rPr lang="de-DE" dirty="0"/>
              <a:t>Teilt der Auftragnehmer dem Auftraggeber eine notwendige Änderung mit, und schweigt dieser daraufhin, kann darin eine konkludente Anordnung liegen – dies ist jedoch durch Auslegung für den Einzelfall zu beurteilen. Grundsätzlich muss es jedoch dem Auftraggeber überlassen bleiben Änderungsanordnungen zu treffen.</a:t>
            </a:r>
          </a:p>
          <a:p>
            <a:r>
              <a:rPr lang="de-DE" dirty="0"/>
              <a:t>Verzögerungen bei der Entscheidung können nach den Grundsätzen der Behinderung ausgeglichen werden. Eine eigenmächtige Handlung des Auftragnehmers ist dadurch nicht gerechtfertigt.</a:t>
            </a:r>
          </a:p>
          <a:p>
            <a:r>
              <a:rPr lang="de-DE" dirty="0"/>
              <a:t>Führt der Unternehmer erforderliche Leistungen ohne Anordnung aus, so bestimmt sich der Ersatzanspruch aus § 2 Abs. 8 VOB/B.</a:t>
            </a:r>
          </a:p>
          <a:p>
            <a:r>
              <a:rPr lang="de-DE" dirty="0"/>
              <a:t>Die Anwendung von Abs. 5 bei Anordnungen von Behörden oder nicht bevollmächtigten Dritten kommt nur infrage, wenn sich der Auftraggeber sich diese zu eigen macht.</a:t>
            </a:r>
          </a:p>
          <a:p>
            <a:r>
              <a:rPr lang="de-DE" dirty="0"/>
              <a:t>Den „</a:t>
            </a:r>
            <a:r>
              <a:rPr lang="de-DE" dirty="0" err="1"/>
              <a:t>Bausoll</a:t>
            </a:r>
            <a:r>
              <a:rPr lang="de-DE" dirty="0"/>
              <a:t> ändernden Charakter“ seiner Anordnung braucht sich der Auftraggeber nicht bewusst zu sein.</a:t>
            </a:r>
          </a:p>
        </p:txBody>
      </p:sp>
    </p:spTree>
    <p:extLst>
      <p:ext uri="{BB962C8B-B14F-4D97-AF65-F5344CB8AC3E}">
        <p14:creationId xmlns:p14="http://schemas.microsoft.com/office/powerpoint/2010/main" val="369629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4988F-EE07-46F0-AE18-F14289642883}"/>
              </a:ext>
            </a:extLst>
          </p:cNvPr>
          <p:cNvSpPr>
            <a:spLocks noGrp="1"/>
          </p:cNvSpPr>
          <p:nvPr>
            <p:ph type="title"/>
          </p:nvPr>
        </p:nvSpPr>
        <p:spPr/>
        <p:txBody>
          <a:bodyPr/>
          <a:lstStyle/>
          <a:p>
            <a:pPr algn="ctr"/>
            <a:r>
              <a:rPr lang="de-DE" dirty="0"/>
              <a:t>Aktuelle Entwicklungen im </a:t>
            </a:r>
            <a:br>
              <a:rPr lang="de-DE" dirty="0"/>
            </a:br>
            <a:r>
              <a:rPr lang="de-DE" dirty="0"/>
              <a:t>privaten </a:t>
            </a:r>
            <a:r>
              <a:rPr lang="de-DE" dirty="0" err="1"/>
              <a:t>BauR</a:t>
            </a:r>
            <a:r>
              <a:rPr lang="de-DE" dirty="0"/>
              <a:t> 2019:</a:t>
            </a:r>
          </a:p>
        </p:txBody>
      </p:sp>
      <p:sp>
        <p:nvSpPr>
          <p:cNvPr id="4" name="Fußzeilenplatzhalter 3">
            <a:extLst>
              <a:ext uri="{FF2B5EF4-FFF2-40B4-BE49-F238E27FC236}">
                <a16:creationId xmlns:a16="http://schemas.microsoft.com/office/drawing/2014/main" id="{91D614CE-908F-4FBE-BB79-BDB992487512}"/>
              </a:ext>
            </a:extLst>
          </p:cNvPr>
          <p:cNvSpPr>
            <a:spLocks noGrp="1"/>
          </p:cNvSpPr>
          <p:nvPr>
            <p:ph type="ftr" sz="quarter" idx="11"/>
          </p:nvPr>
        </p:nvSpPr>
        <p:spPr/>
        <p:txBody>
          <a:bodyPr/>
          <a:lstStyle/>
          <a:p>
            <a:r>
              <a:rPr lang="de-DE"/>
              <a:t>Copyright RA Gerald Süchting, Berlin</a:t>
            </a:r>
          </a:p>
        </p:txBody>
      </p:sp>
      <p:sp>
        <p:nvSpPr>
          <p:cNvPr id="5" name="Foliennummernplatzhalter 4">
            <a:extLst>
              <a:ext uri="{FF2B5EF4-FFF2-40B4-BE49-F238E27FC236}">
                <a16:creationId xmlns:a16="http://schemas.microsoft.com/office/drawing/2014/main" id="{8C2A1821-75DE-4B01-A694-D5479DE61202}"/>
              </a:ext>
            </a:extLst>
          </p:cNvPr>
          <p:cNvSpPr>
            <a:spLocks noGrp="1"/>
          </p:cNvSpPr>
          <p:nvPr>
            <p:ph type="sldNum" sz="quarter" idx="12"/>
          </p:nvPr>
        </p:nvSpPr>
        <p:spPr/>
        <p:txBody>
          <a:bodyPr/>
          <a:lstStyle/>
          <a:p>
            <a:fld id="{4396F751-E4A1-47A1-80D3-B71F4B343170}" type="slidenum">
              <a:rPr lang="de-DE" smtClean="0"/>
              <a:t>9</a:t>
            </a:fld>
            <a:endParaRPr lang="de-DE"/>
          </a:p>
        </p:txBody>
      </p:sp>
      <p:graphicFrame>
        <p:nvGraphicFramePr>
          <p:cNvPr id="6" name="Inhaltsplatzhalter 5">
            <a:extLst>
              <a:ext uri="{FF2B5EF4-FFF2-40B4-BE49-F238E27FC236}">
                <a16:creationId xmlns:a16="http://schemas.microsoft.com/office/drawing/2014/main" id="{2785C378-9076-4681-A9BB-AB4E287874E1}"/>
              </a:ext>
            </a:extLst>
          </p:cNvPr>
          <p:cNvGraphicFramePr>
            <a:graphicFrameLocks noGrp="1" noChangeAspect="1"/>
          </p:cNvGraphicFramePr>
          <p:nvPr>
            <p:ph idx="1"/>
            <p:extLst>
              <p:ext uri="{D42A27DB-BD31-4B8C-83A1-F6EECF244321}">
                <p14:modId xmlns:p14="http://schemas.microsoft.com/office/powerpoint/2010/main" val="1937398492"/>
              </p:ext>
            </p:extLst>
          </p:nvPr>
        </p:nvGraphicFramePr>
        <p:xfrm>
          <a:off x="4892068" y="2321622"/>
          <a:ext cx="2407864" cy="2354073"/>
        </p:xfrm>
        <a:graphic>
          <a:graphicData uri="http://schemas.openxmlformats.org/presentationml/2006/ole">
            <mc:AlternateContent xmlns:mc="http://schemas.openxmlformats.org/markup-compatibility/2006">
              <mc:Choice xmlns:v="urn:schemas-microsoft-com:vml" Requires="v">
                <p:oleObj spid="_x0000_s21529" name="Acrobat Document" r:id="rId3" imgW="5667480" imgH="8010360" progId="AcroExch.Document.DC">
                  <p:embed/>
                </p:oleObj>
              </mc:Choice>
              <mc:Fallback>
                <p:oleObj name="Acrobat Document" r:id="rId3" imgW="5667480" imgH="8010360" progId="AcroExch.Document.DC">
                  <p:embed/>
                  <p:pic>
                    <p:nvPicPr>
                      <p:cNvPr id="0" name=""/>
                      <p:cNvPicPr/>
                      <p:nvPr/>
                    </p:nvPicPr>
                    <p:blipFill>
                      <a:blip r:embed="rId4"/>
                      <a:stretch>
                        <a:fillRect/>
                      </a:stretch>
                    </p:blipFill>
                    <p:spPr>
                      <a:xfrm>
                        <a:off x="4892068" y="2321622"/>
                        <a:ext cx="2407864" cy="2354073"/>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7212281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A529D-1382-4CCA-8C7D-204BC24D1DE5}"/>
              </a:ext>
            </a:extLst>
          </p:cNvPr>
          <p:cNvSpPr>
            <a:spLocks noGrp="1"/>
          </p:cNvSpPr>
          <p:nvPr>
            <p:ph type="title"/>
          </p:nvPr>
        </p:nvSpPr>
        <p:spPr/>
        <p:txBody>
          <a:bodyPr/>
          <a:lstStyle/>
          <a:p>
            <a:r>
              <a:rPr lang="de-DE" dirty="0"/>
              <a:t>Irrtümliche oder irrelevante „Anordnungen“</a:t>
            </a:r>
          </a:p>
        </p:txBody>
      </p:sp>
      <p:sp>
        <p:nvSpPr>
          <p:cNvPr id="3" name="Inhaltsplatzhalter 2">
            <a:extLst>
              <a:ext uri="{FF2B5EF4-FFF2-40B4-BE49-F238E27FC236}">
                <a16:creationId xmlns:a16="http://schemas.microsoft.com/office/drawing/2014/main" id="{258790A7-CA77-47F7-A855-53FEBBA547EE}"/>
              </a:ext>
            </a:extLst>
          </p:cNvPr>
          <p:cNvSpPr>
            <a:spLocks noGrp="1"/>
          </p:cNvSpPr>
          <p:nvPr>
            <p:ph idx="1"/>
          </p:nvPr>
        </p:nvSpPr>
        <p:spPr/>
        <p:txBody>
          <a:bodyPr>
            <a:normAutofit fontScale="62500" lnSpcReduction="20000"/>
          </a:bodyPr>
          <a:lstStyle/>
          <a:p>
            <a:r>
              <a:rPr lang="de-DE" dirty="0"/>
              <a:t>In der Praxis ordnen Auftraggeber oft Leistungen an, ohne sich bewusst zu sein, ob es sich hierbei um eine Modifizierung des </a:t>
            </a:r>
            <a:r>
              <a:rPr lang="de-DE" dirty="0" err="1"/>
              <a:t>Bausolls</a:t>
            </a:r>
            <a:r>
              <a:rPr lang="de-DE" dirty="0"/>
              <a:t> handelt oder nicht. Selbst wenn er irrtümlich oder wider besseres Wissen ausdrücklich erklärt, dass er etwas anordne, dieses sich aber seiner Meinung nach innerhalb des </a:t>
            </a:r>
            <a:r>
              <a:rPr lang="de-DE" dirty="0" err="1"/>
              <a:t>Bausolls</a:t>
            </a:r>
            <a:r>
              <a:rPr lang="de-DE" dirty="0"/>
              <a:t> bewege, und er deshalb keine Mehrkosten zahlen werde – ist dies unbeachtlich!</a:t>
            </a:r>
          </a:p>
          <a:p>
            <a:r>
              <a:rPr lang="de-DE" dirty="0"/>
              <a:t>„Neben allgemeinen Grundsätzen zur Willenserklärung versteht sich das jedenfalls beim VOB-Vertrag von selbst: Der Auftraggeber hat sowohl gemäß § 4 Abs. 1 Nr. 3 VOB/B das Recht, gegenüber dem Auftragnehmer (unter Wahrung der dem Auftragnehmer zustehenden Leistung) Anordnungen zu treffen, die zur vertragsgemäßen Ausführung der Leistung notwendig sind (also Anordnungen bei unverändertem </a:t>
            </a:r>
            <a:r>
              <a:rPr lang="de-DE" dirty="0" err="1"/>
              <a:t>Bausoll</a:t>
            </a:r>
            <a:r>
              <a:rPr lang="de-DE" dirty="0"/>
              <a:t>) wie gemäß § 1 Abs. 3, Abs. 4 VOB/B das Recht, Anordnungen zu treffen, deren Ausführung vom </a:t>
            </a:r>
            <a:r>
              <a:rPr lang="de-DE" dirty="0" err="1"/>
              <a:t>Bausoll</a:t>
            </a:r>
            <a:r>
              <a:rPr lang="de-DE" dirty="0"/>
              <a:t> abweicht, also zu geänderten oder zusätzlichen Leistungen führt. Der Auftragnehmer braucht bei einer Anordnung des Auftraggebers nicht zu erforschen, wie der Auftraggeber die Rechtsfolge seiner Anordnung beurteilt. Für die Auswirkung dieser Anordnung kommt es allein auf den objektiven Sachverhalt an ohne Berücksichtigung der subjektiven Willensrichtung des Auftraggebers; liegt die Anordnung innerhalb des </a:t>
            </a:r>
            <a:r>
              <a:rPr lang="de-DE" dirty="0" err="1"/>
              <a:t>Bausolls</a:t>
            </a:r>
            <a:r>
              <a:rPr lang="de-DE" dirty="0"/>
              <a:t>, beurteilen sich die Folgen nach § 4 Abs. 1 Nr. 3 VOB/B; liegt die Anordnung innerhalb des </a:t>
            </a:r>
            <a:r>
              <a:rPr lang="de-DE" dirty="0" err="1"/>
              <a:t>Bausolls</a:t>
            </a:r>
            <a:r>
              <a:rPr lang="de-DE" dirty="0"/>
              <a:t>, beurteilen sich die Folgen nach § 4 Abs. 1 Nr. 3 VOB/B; liegt sie außerhalb, greift § 1 Abs. 3, 4 </a:t>
            </a:r>
            <a:r>
              <a:rPr lang="de-DE" dirty="0" err="1"/>
              <a:t>i.V.m</a:t>
            </a:r>
            <a:r>
              <a:rPr lang="de-DE" dirty="0"/>
              <a:t>. § 2 Abs. 5, 6 VOB/B ein.“ (Kapellmann/Messerschmidt, 6. Aufl., § 2 VOB/B </a:t>
            </a:r>
            <a:r>
              <a:rPr lang="de-DE" dirty="0" err="1"/>
              <a:t>Rn</a:t>
            </a:r>
            <a:r>
              <a:rPr lang="de-DE" dirty="0"/>
              <a:t>. 191). (Siehe auch: BGH „Bistroküche“ </a:t>
            </a:r>
            <a:r>
              <a:rPr lang="de-DE" dirty="0" err="1"/>
              <a:t>BauR</a:t>
            </a:r>
            <a:r>
              <a:rPr lang="de-DE" dirty="0"/>
              <a:t> 2008, 1131; BGH </a:t>
            </a:r>
            <a:r>
              <a:rPr lang="de-DE" dirty="0" err="1"/>
              <a:t>BauR</a:t>
            </a:r>
            <a:r>
              <a:rPr lang="de-DE" dirty="0"/>
              <a:t> 1992, 759).</a:t>
            </a:r>
          </a:p>
        </p:txBody>
      </p:sp>
    </p:spTree>
    <p:extLst>
      <p:ext uri="{BB962C8B-B14F-4D97-AF65-F5344CB8AC3E}">
        <p14:creationId xmlns:p14="http://schemas.microsoft.com/office/powerpoint/2010/main" val="2265925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10015-D7BC-4F3C-B242-597C81F7F970}"/>
              </a:ext>
            </a:extLst>
          </p:cNvPr>
          <p:cNvSpPr>
            <a:spLocks noGrp="1"/>
          </p:cNvSpPr>
          <p:nvPr>
            <p:ph type="title"/>
          </p:nvPr>
        </p:nvSpPr>
        <p:spPr/>
        <p:txBody>
          <a:bodyPr/>
          <a:lstStyle/>
          <a:p>
            <a:r>
              <a:rPr lang="de-DE" dirty="0"/>
              <a:t>Auswahlpositionen</a:t>
            </a:r>
          </a:p>
        </p:txBody>
      </p:sp>
      <p:sp>
        <p:nvSpPr>
          <p:cNvPr id="3" name="Inhaltsplatzhalter 2">
            <a:extLst>
              <a:ext uri="{FF2B5EF4-FFF2-40B4-BE49-F238E27FC236}">
                <a16:creationId xmlns:a16="http://schemas.microsoft.com/office/drawing/2014/main" id="{C9B4DC88-79D4-4D7D-969C-606A24D80ABE}"/>
              </a:ext>
            </a:extLst>
          </p:cNvPr>
          <p:cNvSpPr>
            <a:spLocks noGrp="1"/>
          </p:cNvSpPr>
          <p:nvPr>
            <p:ph idx="1"/>
          </p:nvPr>
        </p:nvSpPr>
        <p:spPr/>
        <p:txBody>
          <a:bodyPr/>
          <a:lstStyle/>
          <a:p>
            <a:r>
              <a:rPr lang="de-DE" dirty="0"/>
              <a:t>Enthält der Vertrag Auswahlpositionen für den Auftraggeber (vgl. VOB/A § 4 Abs. 1, 2), die dieser nach Vertragsschluss nach seiner Wahl trifft, liegt keine Anordnung vor, da er sich im vertraglichen </a:t>
            </a:r>
            <a:r>
              <a:rPr lang="de-DE" dirty="0" err="1"/>
              <a:t>Bausoll</a:t>
            </a:r>
            <a:r>
              <a:rPr lang="de-DE" dirty="0"/>
              <a:t> bewegt.</a:t>
            </a:r>
          </a:p>
          <a:p>
            <a:r>
              <a:rPr lang="de-DE" dirty="0"/>
              <a:t>Es sei denn, die Wahl überschreitet die vertraglich zulässigen Auswahlmöglichkeiten, die vom Empfängerhorizont des Bieters nicht mehr als Standard erwartet werden können. Dadurch würde eine modifizierte Vergütung ausgelöst werden.</a:t>
            </a:r>
          </a:p>
        </p:txBody>
      </p:sp>
    </p:spTree>
    <p:extLst>
      <p:ext uri="{BB962C8B-B14F-4D97-AF65-F5344CB8AC3E}">
        <p14:creationId xmlns:p14="http://schemas.microsoft.com/office/powerpoint/2010/main" val="2768275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F7F77E-E4D5-47BC-A919-5DC4E8905EE6}"/>
              </a:ext>
            </a:extLst>
          </p:cNvPr>
          <p:cNvSpPr>
            <a:spLocks noGrp="1"/>
          </p:cNvSpPr>
          <p:nvPr>
            <p:ph type="title"/>
          </p:nvPr>
        </p:nvSpPr>
        <p:spPr/>
        <p:txBody>
          <a:bodyPr/>
          <a:lstStyle/>
          <a:p>
            <a:r>
              <a:rPr lang="de-DE" dirty="0"/>
              <a:t>(a) Ausdrückliche Anordnung</a:t>
            </a:r>
          </a:p>
        </p:txBody>
      </p:sp>
      <p:sp>
        <p:nvSpPr>
          <p:cNvPr id="3" name="Inhaltsplatzhalter 2">
            <a:extLst>
              <a:ext uri="{FF2B5EF4-FFF2-40B4-BE49-F238E27FC236}">
                <a16:creationId xmlns:a16="http://schemas.microsoft.com/office/drawing/2014/main" id="{C7424602-F72C-45C3-8214-AB353D9F1FD0}"/>
              </a:ext>
            </a:extLst>
          </p:cNvPr>
          <p:cNvSpPr>
            <a:spLocks noGrp="1"/>
          </p:cNvSpPr>
          <p:nvPr>
            <p:ph idx="1"/>
          </p:nvPr>
        </p:nvSpPr>
        <p:spPr/>
        <p:txBody>
          <a:bodyPr/>
          <a:lstStyle/>
          <a:p>
            <a:r>
              <a:rPr lang="de-DE" dirty="0"/>
              <a:t>Eine ausdrückliche Anordnung kann verbal, aber auch durch Vorlage von geänderten Plänen erfolgen.</a:t>
            </a:r>
          </a:p>
          <a:p>
            <a:r>
              <a:rPr lang="de-DE" dirty="0"/>
              <a:t>Ist vertraglich ein Schriftformerfordernis vorgesehen, reichen geänderte Pläne dafür bereits aus. (BGH </a:t>
            </a:r>
            <a:r>
              <a:rPr lang="de-DE" dirty="0" err="1"/>
              <a:t>BauR</a:t>
            </a:r>
            <a:r>
              <a:rPr lang="de-DE" dirty="0"/>
              <a:t> 1998, 874).</a:t>
            </a:r>
          </a:p>
        </p:txBody>
      </p:sp>
    </p:spTree>
    <p:extLst>
      <p:ext uri="{BB962C8B-B14F-4D97-AF65-F5344CB8AC3E}">
        <p14:creationId xmlns:p14="http://schemas.microsoft.com/office/powerpoint/2010/main" val="7497295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48FF1-057A-4C7D-847B-4F08DFD3E9DD}"/>
              </a:ext>
            </a:extLst>
          </p:cNvPr>
          <p:cNvSpPr>
            <a:spLocks noGrp="1"/>
          </p:cNvSpPr>
          <p:nvPr>
            <p:ph type="title"/>
          </p:nvPr>
        </p:nvSpPr>
        <p:spPr/>
        <p:txBody>
          <a:bodyPr/>
          <a:lstStyle/>
          <a:p>
            <a:r>
              <a:rPr lang="de-DE" dirty="0"/>
              <a:t>(b) Konkludente Anordnung</a:t>
            </a:r>
          </a:p>
        </p:txBody>
      </p:sp>
      <p:sp>
        <p:nvSpPr>
          <p:cNvPr id="3" name="Inhaltsplatzhalter 2">
            <a:extLst>
              <a:ext uri="{FF2B5EF4-FFF2-40B4-BE49-F238E27FC236}">
                <a16:creationId xmlns:a16="http://schemas.microsoft.com/office/drawing/2014/main" id="{13E48C17-EE7A-488E-B674-D0E609AA2FF9}"/>
              </a:ext>
            </a:extLst>
          </p:cNvPr>
          <p:cNvSpPr>
            <a:spLocks noGrp="1"/>
          </p:cNvSpPr>
          <p:nvPr>
            <p:ph idx="1"/>
          </p:nvPr>
        </p:nvSpPr>
        <p:spPr/>
        <p:txBody>
          <a:bodyPr>
            <a:normAutofit fontScale="92500"/>
          </a:bodyPr>
          <a:lstStyle/>
          <a:p>
            <a:r>
              <a:rPr lang="de-DE" dirty="0"/>
              <a:t>Eine konkludente Anordnung ist die Erklärung durch schlüssiges Verhalten. Diese erfolgen häufig, wenn ausdrückliche Anordnungen, zwangsläufig zu einer Teiländerung einer davon abhängigen Teilleistung führen.</a:t>
            </a:r>
          </a:p>
          <a:p>
            <a:r>
              <a:rPr lang="de-DE" dirty="0"/>
              <a:t>Konkludente Anordnungen können sich aber auch für die Bauumstände ergeben, die auf Änderungen des Bauinhalts zurückzuführen sind, ohne dass dies konkret angesprochen wird.</a:t>
            </a:r>
          </a:p>
          <a:p>
            <a:r>
              <a:rPr lang="de-DE" dirty="0"/>
              <a:t>Die Freigabe von </a:t>
            </a:r>
            <a:r>
              <a:rPr lang="de-DE" dirty="0" err="1"/>
              <a:t>auftragnehmerseitigen</a:t>
            </a:r>
            <a:r>
              <a:rPr lang="de-DE" dirty="0"/>
              <a:t> Ausführungsplänen oder Montageplänen ist grundsätzlich keine Anordnung. Sind hierin jedoch Abweichungen von der Entwurfsplanung eingearbeitet, und diese mit dem Auftraggeber besprochen, so liegt in der Genehmigung die „Freigabe“ - also eine Änderungsanordnung.  </a:t>
            </a:r>
          </a:p>
        </p:txBody>
      </p:sp>
    </p:spTree>
    <p:extLst>
      <p:ext uri="{BB962C8B-B14F-4D97-AF65-F5344CB8AC3E}">
        <p14:creationId xmlns:p14="http://schemas.microsoft.com/office/powerpoint/2010/main" val="7995793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473E6-6A62-46EC-AC8C-77A217725DA3}"/>
              </a:ext>
            </a:extLst>
          </p:cNvPr>
          <p:cNvSpPr>
            <a:spLocks noGrp="1"/>
          </p:cNvSpPr>
          <p:nvPr>
            <p:ph type="title"/>
          </p:nvPr>
        </p:nvSpPr>
        <p:spPr/>
        <p:txBody>
          <a:bodyPr/>
          <a:lstStyle/>
          <a:p>
            <a:r>
              <a:rPr lang="de-DE" dirty="0"/>
              <a:t>(c) Stillschweigende Anordnung </a:t>
            </a:r>
          </a:p>
        </p:txBody>
      </p:sp>
      <p:sp>
        <p:nvSpPr>
          <p:cNvPr id="3" name="Inhaltsplatzhalter 2">
            <a:extLst>
              <a:ext uri="{FF2B5EF4-FFF2-40B4-BE49-F238E27FC236}">
                <a16:creationId xmlns:a16="http://schemas.microsoft.com/office/drawing/2014/main" id="{4A36E8B3-39DA-4487-92A5-8DF49FCB1220}"/>
              </a:ext>
            </a:extLst>
          </p:cNvPr>
          <p:cNvSpPr>
            <a:spLocks noGrp="1"/>
          </p:cNvSpPr>
          <p:nvPr>
            <p:ph idx="1"/>
          </p:nvPr>
        </p:nvSpPr>
        <p:spPr/>
        <p:txBody>
          <a:bodyPr>
            <a:normAutofit fontScale="92500" lnSpcReduction="10000"/>
          </a:bodyPr>
          <a:lstStyle/>
          <a:p>
            <a:r>
              <a:rPr lang="de-DE" dirty="0"/>
              <a:t>Ist statt dem Beschaffenheitssoll (bindigen Bodens) leichter Fels gegeben, so bestehen zwei Möglichkeiten:</a:t>
            </a:r>
          </a:p>
          <a:p>
            <a:pPr lvl="1"/>
            <a:r>
              <a:rPr lang="de-DE" dirty="0"/>
              <a:t>(1) Der Auftragnehmer informiert den Auftraggeber nicht. Dieser kennt selbst auch nicht die Situation und der Auftragnehmer erbringt die geänderte oder zusätzliche Leistung. – Dadurch fehlt selbst eine stillschweigende Anordnung und eine Vergütung ist allein nach § 2 Abs. 8 Nr. 2 oder Nr. 3 VOB/B möglich.</a:t>
            </a:r>
          </a:p>
          <a:p>
            <a:pPr lvl="1"/>
            <a:r>
              <a:rPr lang="de-DE" dirty="0"/>
              <a:t>(2) Kennt der Auftraggeber die Situation und die geplanten Baumaßnahmen, sodass er hätte handeln können, wäre eine Stellungnahme geboten gewesen (Kooperationspflicht). Durch das Weiterlaufen der Baumaßnahmen (bewusstes Geschehenlassen) ist hierin dann eine stillschweigende Anordnung des Auftraggebers anzunehmen.	</a:t>
            </a:r>
          </a:p>
          <a:p>
            <a:r>
              <a:rPr lang="de-DE" dirty="0"/>
              <a:t>Anordnungen Dritter (Baubehörden oder Berufsgenossenschaften) müssen dem Auftraggeber bekannt sein, damit es sich um eine stillschweigende Anordnung handeln kann.</a:t>
            </a:r>
          </a:p>
          <a:p>
            <a:endParaRPr lang="de-DE" dirty="0"/>
          </a:p>
          <a:p>
            <a:pPr lvl="1"/>
            <a:endParaRPr lang="de-DE" dirty="0"/>
          </a:p>
          <a:p>
            <a:pPr lvl="1"/>
            <a:endParaRPr lang="de-DE" dirty="0"/>
          </a:p>
          <a:p>
            <a:pPr lvl="1"/>
            <a:endParaRPr lang="de-DE" dirty="0"/>
          </a:p>
          <a:p>
            <a:pPr lvl="2"/>
            <a:endParaRPr lang="de-DE" dirty="0"/>
          </a:p>
        </p:txBody>
      </p:sp>
    </p:spTree>
    <p:extLst>
      <p:ext uri="{BB962C8B-B14F-4D97-AF65-F5344CB8AC3E}">
        <p14:creationId xmlns:p14="http://schemas.microsoft.com/office/powerpoint/2010/main" val="9194560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2FD7B-D030-4016-8DAC-EAEA1994BDD6}"/>
              </a:ext>
            </a:extLst>
          </p:cNvPr>
          <p:cNvSpPr>
            <a:spLocks noGrp="1"/>
          </p:cNvSpPr>
          <p:nvPr>
            <p:ph type="title"/>
          </p:nvPr>
        </p:nvSpPr>
        <p:spPr/>
        <p:txBody>
          <a:bodyPr/>
          <a:lstStyle/>
          <a:p>
            <a:r>
              <a:rPr lang="de-DE" dirty="0"/>
              <a:t>(d) Vorweg genommene Anordnung aus „Notwendigkeit“</a:t>
            </a:r>
          </a:p>
        </p:txBody>
      </p:sp>
      <p:sp>
        <p:nvSpPr>
          <p:cNvPr id="3" name="Inhaltsplatzhalter 2">
            <a:extLst>
              <a:ext uri="{FF2B5EF4-FFF2-40B4-BE49-F238E27FC236}">
                <a16:creationId xmlns:a16="http://schemas.microsoft.com/office/drawing/2014/main" id="{C7E89EA9-553C-4888-BC4A-B6873268A3A6}"/>
              </a:ext>
            </a:extLst>
          </p:cNvPr>
          <p:cNvSpPr>
            <a:spLocks noGrp="1"/>
          </p:cNvSpPr>
          <p:nvPr>
            <p:ph idx="1"/>
          </p:nvPr>
        </p:nvSpPr>
        <p:spPr/>
        <p:txBody>
          <a:bodyPr/>
          <a:lstStyle/>
          <a:p>
            <a:r>
              <a:rPr lang="de-DE" dirty="0"/>
              <a:t>Eine Notwendigkeit ersetzt nicht die Anordnung des Auftraggebers. Es ist nicht möglich, eine Anordnung, die zur Änderung des Vertrages führt, schon in den Vertrag selbst hineinzuinterpretieren. </a:t>
            </a:r>
          </a:p>
          <a:p>
            <a:r>
              <a:rPr lang="de-DE" dirty="0"/>
              <a:t>In solchen Fällen kommen nur Ansprüche aus § 2 Abs. 8 Nr. 3 VOB/B jedoch nicht aus Abs. 5 oder 6 in Betracht.</a:t>
            </a:r>
          </a:p>
          <a:p>
            <a:pPr marL="0" indent="0">
              <a:buNone/>
            </a:pPr>
            <a:endParaRPr lang="de-DE" dirty="0"/>
          </a:p>
        </p:txBody>
      </p:sp>
    </p:spTree>
    <p:extLst>
      <p:ext uri="{BB962C8B-B14F-4D97-AF65-F5344CB8AC3E}">
        <p14:creationId xmlns:p14="http://schemas.microsoft.com/office/powerpoint/2010/main" val="23115916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2DE3F-CEF9-4E5D-AEE1-8A659C63093F}"/>
              </a:ext>
            </a:extLst>
          </p:cNvPr>
          <p:cNvSpPr>
            <a:spLocks noGrp="1"/>
          </p:cNvSpPr>
          <p:nvPr>
            <p:ph type="title"/>
          </p:nvPr>
        </p:nvSpPr>
        <p:spPr/>
        <p:txBody>
          <a:bodyPr/>
          <a:lstStyle/>
          <a:p>
            <a:r>
              <a:rPr lang="de-DE" dirty="0"/>
              <a:t>(e) Unterlassene Anordnung, widerrufene Anordnung, Änderung der Anordnung</a:t>
            </a:r>
          </a:p>
        </p:txBody>
      </p:sp>
      <p:sp>
        <p:nvSpPr>
          <p:cNvPr id="3" name="Inhaltsplatzhalter 2">
            <a:extLst>
              <a:ext uri="{FF2B5EF4-FFF2-40B4-BE49-F238E27FC236}">
                <a16:creationId xmlns:a16="http://schemas.microsoft.com/office/drawing/2014/main" id="{EAF4BCC5-6090-4804-92AE-DFA95D25E213}"/>
              </a:ext>
            </a:extLst>
          </p:cNvPr>
          <p:cNvSpPr>
            <a:spLocks noGrp="1"/>
          </p:cNvSpPr>
          <p:nvPr>
            <p:ph idx="1"/>
          </p:nvPr>
        </p:nvSpPr>
        <p:spPr/>
        <p:txBody>
          <a:bodyPr>
            <a:normAutofit lnSpcReduction="10000"/>
          </a:bodyPr>
          <a:lstStyle/>
          <a:p>
            <a:r>
              <a:rPr lang="de-DE" dirty="0"/>
              <a:t>Auch wenn ein Auftraggeber eine Anordnung unterlässt, obwohl er sie schuldet, kann dies nicht wie eine Anordnung gewertet werden. Kennt der Auftraggeber die Situation nicht, kann er auch nichts treuwidrig unterlassen, kennt er sie dagegen und lässt die Situation geschehen, ordnet er sie damit stillschweigend an.</a:t>
            </a:r>
          </a:p>
          <a:p>
            <a:r>
              <a:rPr lang="de-DE" dirty="0"/>
              <a:t>Widerruft der Auftraggeber seine Anordnung (kündigt er die Änderungsleistung oder ändert die Änderungsanordnung damit weiter ab), erfolgt die Vergütung der angeordneten, aber nicht mehr ausgeführten Leistung so, als wäre die angeordnete Änderungsleistung von Anfang an </a:t>
            </a:r>
            <a:r>
              <a:rPr lang="de-DE" dirty="0" err="1"/>
              <a:t>Bausoll</a:t>
            </a:r>
            <a:r>
              <a:rPr lang="de-DE" dirty="0"/>
              <a:t> gewesen. Bei völligem Entfall gilt § 8 Abs. 1 VOB/B.</a:t>
            </a:r>
          </a:p>
        </p:txBody>
      </p:sp>
    </p:spTree>
    <p:extLst>
      <p:ext uri="{BB962C8B-B14F-4D97-AF65-F5344CB8AC3E}">
        <p14:creationId xmlns:p14="http://schemas.microsoft.com/office/powerpoint/2010/main" val="33137195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9AAB2-BB5F-4166-B2AC-1768A1B3D23B}"/>
              </a:ext>
            </a:extLst>
          </p:cNvPr>
          <p:cNvSpPr>
            <a:spLocks noGrp="1"/>
          </p:cNvSpPr>
          <p:nvPr>
            <p:ph type="title"/>
          </p:nvPr>
        </p:nvSpPr>
        <p:spPr/>
        <p:txBody>
          <a:bodyPr/>
          <a:lstStyle/>
          <a:p>
            <a:r>
              <a:rPr lang="de-DE" dirty="0"/>
              <a:t>(f) Baustellenprotokolle und ihre Beweiskraft</a:t>
            </a:r>
          </a:p>
        </p:txBody>
      </p:sp>
      <p:sp>
        <p:nvSpPr>
          <p:cNvPr id="3" name="Inhaltsplatzhalter 2">
            <a:extLst>
              <a:ext uri="{FF2B5EF4-FFF2-40B4-BE49-F238E27FC236}">
                <a16:creationId xmlns:a16="http://schemas.microsoft.com/office/drawing/2014/main" id="{8D26CF72-F21A-4A45-A5BB-4388DAAAC4D6}"/>
              </a:ext>
            </a:extLst>
          </p:cNvPr>
          <p:cNvSpPr>
            <a:spLocks noGrp="1"/>
          </p:cNvSpPr>
          <p:nvPr>
            <p:ph idx="1"/>
          </p:nvPr>
        </p:nvSpPr>
        <p:spPr/>
        <p:txBody>
          <a:bodyPr>
            <a:normAutofit fontScale="70000" lnSpcReduction="20000"/>
          </a:bodyPr>
          <a:lstStyle/>
          <a:p>
            <a:r>
              <a:rPr lang="de-DE" dirty="0"/>
              <a:t>Fraglich ist, ob eine laut Vertrag vom Auftraggeber förmlich zu genehmigende Nachtragsleistung, die durch ein Baustellenprotokoll protokolliert ist, wirksam genehmigt ist oder nicht.</a:t>
            </a:r>
          </a:p>
          <a:p>
            <a:pPr lvl="1"/>
            <a:r>
              <a:rPr lang="de-DE" dirty="0"/>
              <a:t>(1) Beim Baustellentermin ist ein bevollmächtigter Vertreter des Auftraggebers anwesend – Erklärungen sind vertragsbindend. (OLG Karlsruhe, IBR 2011, 686).</a:t>
            </a:r>
          </a:p>
          <a:p>
            <a:pPr lvl="1"/>
            <a:r>
              <a:rPr lang="de-DE" dirty="0"/>
              <a:t>(2) Baustellentermine können auch der Vertragsverhandlung dienen. Wird hierbei der Auftraggeber durch einen nicht Bevollmächtigten vertreten und geht dem Auftraggeber das Protokoll später, mit dessen Erklärungen, zu, so gilt er als daran gebunden – im Wege einer Anscheinsvollmacht. </a:t>
            </a:r>
          </a:p>
          <a:p>
            <a:pPr lvl="1"/>
            <a:r>
              <a:rPr lang="de-DE" dirty="0"/>
              <a:t>(3) Werden bei einer Baustellenbesprechung widererwarten vertragsrelevante Erörterungen getätigt und erklärt der nicht bevollmächtigte Vertreter des Auftraggebers sich damit einverstanden, was dem Auftraggeber durch Protokoll bekannt wird, gilt: Ein Rückgriff auf die Anscheinsvollmacht kann nicht erfolgen, da der Auftraggeber eine solche vertragsrelevante Erklärung nicht erwarten durfte. Jedoch muss er nach Zugang des Protokolls darauf reagieren und diesem widersprechen, wenn er der Erklärung nicht zustimmen will. Erfolgt kein Widerspruch, gilt die Vereinbarung bzw. die Anordnung i.S.v. § 1 Abs. 3, 4 VOB/B.</a:t>
            </a:r>
          </a:p>
          <a:p>
            <a:r>
              <a:rPr lang="de-DE" dirty="0"/>
              <a:t>Protokolle haben nicht nur für einseitige Erklärungen, z.B. Anordnungen, Beweiswirkung, sie bestätigen auch relevante Vereinbarungen, soweit kein Widerspruch dagegen vorliegt.</a:t>
            </a:r>
          </a:p>
        </p:txBody>
      </p:sp>
    </p:spTree>
    <p:extLst>
      <p:ext uri="{BB962C8B-B14F-4D97-AF65-F5344CB8AC3E}">
        <p14:creationId xmlns:p14="http://schemas.microsoft.com/office/powerpoint/2010/main" val="38842495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5F0C691-1106-4085-AAF3-6C77C9010056}"/>
              </a:ext>
            </a:extLst>
          </p:cNvPr>
          <p:cNvSpPr>
            <a:spLocks noGrp="1"/>
          </p:cNvSpPr>
          <p:nvPr>
            <p:ph idx="1"/>
          </p:nvPr>
        </p:nvSpPr>
        <p:spPr>
          <a:xfrm>
            <a:off x="838200" y="1765183"/>
            <a:ext cx="10515600" cy="3327634"/>
          </a:xfrm>
        </p:spPr>
        <p:txBody>
          <a:bodyPr/>
          <a:lstStyle/>
          <a:p>
            <a:r>
              <a:rPr lang="de-DE" dirty="0"/>
              <a:t>AGBs des Auftraggebers können Abs. 5 nicht derart abändern, dass eine Änderung oder Ergänzung schriftlich durch den Auftraggeber bestätigt werden muss, damit ein Vergütungsanspruch entsteht.</a:t>
            </a:r>
          </a:p>
          <a:p>
            <a:r>
              <a:rPr lang="de-DE" dirty="0"/>
              <a:t>Ist in dem ersatzlosen Wegfall von Positionen eine Teilkündigung, infolge einer Anordnung zu sehen – steht dem Auftragnehmer für diese Werkleistungen grundsätzlich nach § 8 Abs. 1 Nr. 2 VOB/B ein Vergütungsanspruch abzüglich ersparter Aufwendungen zu. Der Anspruch bleibt von Abs. 5 unberührt.</a:t>
            </a:r>
          </a:p>
        </p:txBody>
      </p:sp>
    </p:spTree>
    <p:extLst>
      <p:ext uri="{BB962C8B-B14F-4D97-AF65-F5344CB8AC3E}">
        <p14:creationId xmlns:p14="http://schemas.microsoft.com/office/powerpoint/2010/main" val="13153832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B8460-6B70-48CC-88EA-C81091267FE6}"/>
              </a:ext>
            </a:extLst>
          </p:cNvPr>
          <p:cNvSpPr>
            <a:spLocks noGrp="1"/>
          </p:cNvSpPr>
          <p:nvPr>
            <p:ph type="title"/>
          </p:nvPr>
        </p:nvSpPr>
        <p:spPr/>
        <p:txBody>
          <a:bodyPr/>
          <a:lstStyle/>
          <a:p>
            <a:r>
              <a:rPr lang="de-DE" dirty="0"/>
              <a:t>§ 2 Abs. 6 VOB/B</a:t>
            </a:r>
          </a:p>
        </p:txBody>
      </p:sp>
      <p:sp>
        <p:nvSpPr>
          <p:cNvPr id="3" name="Inhaltsplatzhalter 2">
            <a:extLst>
              <a:ext uri="{FF2B5EF4-FFF2-40B4-BE49-F238E27FC236}">
                <a16:creationId xmlns:a16="http://schemas.microsoft.com/office/drawing/2014/main" id="{36760B51-6379-4963-9012-9D3585C55952}"/>
              </a:ext>
            </a:extLst>
          </p:cNvPr>
          <p:cNvSpPr>
            <a:spLocks noGrp="1"/>
          </p:cNvSpPr>
          <p:nvPr>
            <p:ph idx="1"/>
          </p:nvPr>
        </p:nvSpPr>
        <p:spPr/>
        <p:txBody>
          <a:bodyPr/>
          <a:lstStyle/>
          <a:p>
            <a:pPr marL="514350" indent="-514350">
              <a:buAutoNum type="arabicPeriod"/>
            </a:pPr>
            <a:r>
              <a:rPr lang="de-DE" sz="1600" dirty="0"/>
              <a:t>1</a:t>
            </a:r>
            <a:r>
              <a:rPr lang="de-DE" dirty="0"/>
              <a:t>Wird eine im Vertrag nicht vorgesehene Leistung gefordert, so hat der Auftragnehmer Anspruch auf besondere Vergütung. </a:t>
            </a:r>
            <a:r>
              <a:rPr lang="de-DE" sz="1600" dirty="0"/>
              <a:t>2</a:t>
            </a:r>
            <a:r>
              <a:rPr lang="de-DE" dirty="0"/>
              <a:t>Er muss jedoch den Anspruch dem Auftraggeber ankündigen, bevor er mit der Ausführung der Leistung beginnt.</a:t>
            </a:r>
          </a:p>
          <a:p>
            <a:pPr marL="514350" indent="-514350">
              <a:buAutoNum type="arabicPeriod"/>
            </a:pPr>
            <a:r>
              <a:rPr lang="de-DE" sz="1600" dirty="0"/>
              <a:t>1</a:t>
            </a:r>
            <a:r>
              <a:rPr lang="de-DE" dirty="0"/>
              <a:t>Die Vergütung bestimmt sich nach den Grundlagen der Preisermittlung für die vertragliche Leistung und den besonderen Kosten der geforderten Leistung. </a:t>
            </a:r>
            <a:r>
              <a:rPr lang="de-DE" sz="1600" dirty="0"/>
              <a:t>2</a:t>
            </a:r>
            <a:r>
              <a:rPr lang="de-DE" dirty="0"/>
              <a:t>Sie ist möglichst vor Beginn der Ausführung zu vereinbaren.</a:t>
            </a:r>
          </a:p>
        </p:txBody>
      </p:sp>
    </p:spTree>
    <p:extLst>
      <p:ext uri="{BB962C8B-B14F-4D97-AF65-F5344CB8AC3E}">
        <p14:creationId xmlns:p14="http://schemas.microsoft.com/office/powerpoint/2010/main" val="1442032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26480</Words>
  <Application>Microsoft Office PowerPoint</Application>
  <PresentationFormat>Breitbild</PresentationFormat>
  <Paragraphs>1702</Paragraphs>
  <Slides>258</Slides>
  <Notes>0</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2</vt:i4>
      </vt:variant>
      <vt:variant>
        <vt:lpstr>Folientitel</vt:lpstr>
      </vt:variant>
      <vt:variant>
        <vt:i4>258</vt:i4>
      </vt:variant>
    </vt:vector>
  </HeadingPairs>
  <TitlesOfParts>
    <vt:vector size="268" baseType="lpstr">
      <vt:lpstr>Arial</vt:lpstr>
      <vt:lpstr>Arial Narrow</vt:lpstr>
      <vt:lpstr>Calibri</vt:lpstr>
      <vt:lpstr>Calibri Light</vt:lpstr>
      <vt:lpstr>Lucida Sans</vt:lpstr>
      <vt:lpstr>Symbol</vt:lpstr>
      <vt:lpstr>Wingdings</vt:lpstr>
      <vt:lpstr>Office Theme</vt:lpstr>
      <vt:lpstr>Acrobat Document</vt:lpstr>
      <vt:lpstr>Adobe Acrobat Document</vt:lpstr>
      <vt:lpstr>Vorlesung Privates Baurecht I (auch: WP-D4) Sommersemester 2020 Werkvertrag, VOB/B, Bauprozess </vt:lpstr>
      <vt:lpstr>Inhalte der Vorlesungen BauR I</vt:lpstr>
      <vt:lpstr>Quellen für (bau-)rechtliche Informationen - wichtige Adressen im WWW:  www.juris.de (kostenpflichtig)  www.bundesgerichtshof.de/entscheidungen  www.gerichtsentscheidungen.berlin-brandenburg.de  www.justiz.nrw/BS/nrwe2/index.php (OLG Hamm und OLG Düsseldorf)  www.bmjv.de (Bundesjustizministerium)  www.bbik.de (Brandenburgische Ingenieurkammer)  www.bravors.brandenburg.de/gesetze </vt:lpstr>
      <vt:lpstr>Zeitplan (Montags 18:00 Uhr s. t. bis 19:30 Uhr) und Inhaltsanzeige:  1. Vorlesung: Einführung / Systematik / Arbeitstechnik 2. Vorlesung: Werkvertragsrecht und VOB/B I (Unterschiede) 3. Vorlesung: Werkvertragsrecht und VOB/B II (Vertragsmuster) 4. Vorlesung: Sicherheiten I 5. Vorlesung: Sicherheiten II 6. Vorlesung: Bauen in der Nachbarschaft I 7. Vorlesung: Bauen in der Nachbarschaft II 8. Vorlesung: Kalkulation von Nachträgen gem. § 2 Abs. 3-7 VOB/B 9. Vorlesung: Schiedsverfahrensrecht (§§ 1025 ff. ZPO; SL Bau; DIS) 10. Vorlesung: Bauprozessrecht 11. Vorlesung: Aktuelle Rechtsprechung zum Bauvertrag</vt:lpstr>
      <vt:lpstr>Im Studienführer für den Studiengang Bauingenieurwesen ist für die Vorlesung „BauR I" ein "Workload gesamt in h: 60,0" ausgewiesen. Auf den Vorlesungsbesuch entfallen bei 15 Vorlesungsterminen ca. 22,5 Stunden. Eine Vorbereitungszeit von ca. 1,0 Stunde für jede Vorlesung wird erwartet, damit eine aktive Mitarbeit während der Präsenzzeit möglich ist. Ebenso ist zur Festigung des Wissens eine Nacharbeit von ca. 1,0 Stunde für jede Vorlesung zu investieren.  Das Vorlesungsskript ist der Leitfaden der Vorlesung (keine „Präsentation“) und es wird im Laufe des Semesters immer wieder aktualisiert. Es wird für diese Vorlesung auf der Moodle-Plattform der Fachhochschule Potsdam in jeweils aktualisierter Fassung hinterlegt. Es lohnt sich also, immer mal wieder nachzuschauen.</vt:lpstr>
      <vt:lpstr>Am Ende des Semesters  besteht die Möglichkeit eines Leistungsnachweises in Form einer Klausur (90 Minuten). Für den Klausurerfolg ist der Besuch der Vorlesung erforderlich. Es ist empfehlenswert, das Vorlesungsskript auszudrucken und die Erläuterungen während der Vorlesung als Ergänzungen zu notieren.  Bei der Klausur sind als Hilfsmittel Gesetzestexte und das Vorlesungsskript (einschließlich der während der Vorlesung gefertigten Notizen) zugelassen.</vt:lpstr>
      <vt:lpstr>Der Vorlesung liegt das ab dem 01.01.2018 geltende neue Bauvertragsrecht zu Grunde.  Gegenstand der Vorlesung ist der Werkvertrag in der Gestalt des Bauvertrags, § 650a BGB. Mit der Vorlesung soll u. a. das Wissen vermittelt werden, aus der Sicht eines bauleitenden Ingenieurs auf der Grundlage vertraglicher Regelungen z. B. Bauausführungen und Rechnungen der Bauunternehmen zu überprüfen.  Ausgangspunkt ist das Werkvertragsrecht des BGB, modifiziert durch die Allgemeinen Geschäftsbedingungen der VOB/B. Der Zusammenhang der vertraglichen Regelungen mit den allgemein anerkannten Regeln der Technik und der VOB/C wird erläutert.  Anhand von Fallstudien aus der Rechtsprechung wird die Anwendung wichtiger vertraglicher Regelungen und gesetzlicher Normen geübt.</vt:lpstr>
      <vt:lpstr>Literaturempfehlungen (Auswahl):</vt:lpstr>
      <vt:lpstr>Aktuelle Entwicklungen im  privaten BauR 2019:</vt:lpstr>
      <vt:lpstr>Neue Entscheidung zur HOAI: EuGH C-377.17 vom 04.07.2019</vt:lpstr>
      <vt:lpstr>Neue Entscheidung zur Preisfortschreibung: BGH v. 08.08.2019, VII ZR 34/18 (§ 2 Abs. 3 VOB/B)</vt:lpstr>
      <vt:lpstr>I. Das Werkvertragsrecht des BGB</vt:lpstr>
      <vt:lpstr>I.1 Materielles Recht / Privatrecht / BGB</vt:lpstr>
      <vt:lpstr>I.1 Kein Gesetz, sondern AGB: die VOB/B</vt:lpstr>
      <vt:lpstr>Privatautonomie I   Die Grundlage des bürgerlichen Rechts ist der Grundsatz der Privatautonomie. Diese „berechtigt den Einzelnen, Rechte und Pflichten zu begründen, zu ändern oder aufzuheben und ist daher mehr als ein Freiheitsrecht“ (Palandt/Ellenberger, Kommentar zum Bürgerliches Gesetzbuch, München 2016, Vor § 104 Rn. 1).    Die Privatautonomie „gewährt dem Einzelnen die Möglichkeit, innerhalb gewisser, durch höhere Rücksichten bedingter Schranken, seine rechtlichen Verhältnisse frei zu gestalten“ (Mugdan, Die gesammten Materialien zum Bürgerlichen Gesetzbuch für das Deutsche Reich, Teil I, Berlin 1897, Seite 457).   In der Privatautonomie liegt die Möglichkeit des Rechtssubjekts, „seine Rechtsverhältnisse selbst durch Rechtsgeschäfte zu gestalten […]“(Enneccerus-Nipperdey, Allgemeiner Teil des bürgerlichen Rechts, Tübingen 1952, S. 185).    „Dem Menschen ist durch die geltende Privatrechtsordnung und durch die Verfassung in sehr weitem Umfang die Macht gegeben, seine Rechtsverhältnisse durch den eigenen (geäußerten) Willen zu gestalten und dadurch mit seinen Bedürfnissen und Neigungen in Einklang zu bringen[…]“ (Enneccerus-Nipperdey, a.a.O., S. 603 f.).   Aufgrund diesen Rechtscharakters ist die Privatautonomie ein „Teil des allgemeinen Prinzips der Selbstbestimmung des Menschen und wird zumindest in ihrem Kern durch Art. 1 und 2 GG geschützt“ (BVerfGE 8, 274, 328) und gehört damit „zu den unverzichtbaren Grundwerten einer freiheitlichen Rechts- und Verfassungsordnung“ (Palandt/Ellenberger, a.a.O., Vor § 104 Rn. 1).   Die Ausprägung der Privatautonomie in der Vertragsgestaltung findet sich in der Vertragsfreiheit wieder. Sie ist die „Freiheit des Einzelnen, seine Lebensverhältnisse durch Vertrag eigenverantwortlich zu gestalten“ (Palandt/Ellenberger, a.a.O., Vor § 145 Rn. 7).    „Die wichtigsten Bestandteile […] sind die positive und negative Abschlussfreiheit, die inhaltliche Gestaltungsfreiheit sowie die Formfreiheit von Schuldverträgen, immer, soweit das Gesetz nichts anderes bestimmt“ (Münchner Kommentar zum Bürgerlichen Gesetzbuch, 6. Auflage, München 2012, § 311 Rn. 1).   „Von Ausnahmen abgesehen kann jedes Privatrechtssubjekt [...] frei entscheiden, ob, mit wem und zu welchen Bedingungen es Verträge mit Dritten schließt“ (BGH III ZR 72/06, Rn. 10.).</vt:lpstr>
      <vt:lpstr>Privatautonomie II   „Die Privatautonomie ist notwendigerweise begrenzt und bedarf der rechtlichen Ausgestaltung. Privatrechtsordnungen bestehen deshalb aus einem differenzierten System aufeinander abgestimmter Regelungen und Gestaltungsmittel, die sich in die verfassungsmäßige Ordnung einfügen müssen. Dies bedeutet jedoch nicht, dass die Privatautonomie zur beliebigen Disposition des Gesetzgebers stünde und ihre grundrechtliche Gewährleistung infolgedessen leerliefe. Vielmehr ist der Gesetzgeber bei der gebotenen Ausgestaltung an die objektiv-rechtlichen Vorgaben der Grundrechte gebunden. Er muss der Selbstbestimmung des Einzelnen im Rechtsleben einen angemessenen Betätigungsraum eröffnen. Nach ihrem Regelungsbescheid ist die Privatautonomie notwendigerweise auf staatliche Durchsetzung angewiesen. Ihre Gewährleistung denkt die justizielle Realisierung gleichsam mit und begründet daher die Pflicht des Gesetzgebers, rechtsgeschäftliche Gestaltungsmittel zur Verfügung zu stellen, die als rechtsverbindlich zu behandeln sind und auch im Streitfall durchsetzbare Rechtspositionen begründen.“ (BVerfGE 89, 214 ff.)   „Mit der Pflicht zur Ausgestaltung der Privatrechtsordnung stellt sich dem Gesetzgeber ein Problem praktischer Konkordanz. Am Zivilrechtsverkehr nehmen gleichrangige Grundrechtsträger teil, die unterschiedliche Interessen und vielfach gegenläufige Ziele verfolgen. Da alle Beteiligten des Zivilrechtsverkehrs den Schutz des Art. 2 I GG genießen und sich gleichermaßen auf die grundrechtliche Gewährleistung ihrer Privatautonomie berufen können, darf nicht nur das Recht des Stärkeren gelten. Die kollidierenden Grundrechtspositionen sind in ihrer Wechselwirkung zu sehen und so zu begrenzen, dass sie für alle Beteiligten möglichst weitgehend wirksam werden.“ (BVerfGE 89, 214 ff.)  „Im Verfahrensrecht ergibt sich der sachgerechte Interessenausgleich aus dem übereinstimmenden Willen der Vertragspartner. Beide binden sich und nehmen damit zugleich ihre individuelle Handlungsfreiheit wahr. Hat einer der Vertragsteile ein so starkes Übergewicht, dass er den Vertragsinhalt faktisch einseitig bestimmen kann, bewirkt dies für den anderen Vertragsteil Fremdbestimmung. Allerdings kann die Rechtsordnung nicht für alle Situationen Vorsorge treffen, in denen das Verhandlungsgleichgewicht mehr oder weniger beeinträchtigt ist. Schon aus Gründen der Rechtssicherheit darf ein Vertrag nicht bei jeder Störung des Verhandlungsgleichgewichts nachträglich in Frage gestellt oder korrigiert werden. Handelt es sich jedoch um eine typisierbare Fallgestaltung, die eine strukturelle Unterlegenheit des einen Vertragsteils erkennen lässt, und sind die Folgen des Vertrages für den unterlegenen Vertragsteil ungewöhnlich belastend, so muss die Zivilrechtsordnung darauf reagieren und Korrekturen ermöglichen. Das folgt aus der grundrechtlichen Gewährleistung der Privatautonomie (Art. 2 I GG) und dem Sozialstaatsprinzip (Art. 20 I, 28 I GG)“ (BVerfGE 89, 214 ff.).   </vt:lpstr>
      <vt:lpstr>Willenserklärung   Das „zentrale Instrument der privatautonomen (selbstverantwortlichen) Teilnahme am Rechtsverkehr“ (Schack, BGB-Allgemeiner Teil, 2013 Rn. 178) ist die „Abgabe einer Willenserklärung, das heißt einer auf eine Rechtswirkung gerichteten Privatwillensäußerung, die allein oder in Verbindung mit anderen Willenserklärungen und sonstigen durch den Willen in Bewegung gesetzten Tatbestandsteilen als Grund der gewollten Rechtswirkung anerkannt ist.“ (Enneccerus-Nipperdey, a.a.O., S. 604.)   “Die Willenserklärung im Sinne der Vorschriften des Allgemeinen Teils des BGB ist die Äußerung eines Willens, der unmittelbar auf die Herbeiführung einer Rechtswirkung gerichtet ist; sie bringt einen Rechtsfolgewillen zum Ausdruck, das heißt einen Willen, der auf die Begründung, inhaltliche Änderung oder Beendigung eines privaten Rechtsverhältnisses abzielt” (BGH NJW 2001, 289, 290).   „Eine Willenserklärung liegt vor, wenn der Erklärende das Bewusstsein hat, eine verbindliche rechtsgeschäftliche Erklärung abzugeben, oder wenn die Erklärung nach Treu und Glauben und der Verkehrssitte als eine mit rechtlichem Bindungswillen abgegebene Äußerung aufgefasst werden durfte“ (BGHZ 97, 372, 377).   </vt:lpstr>
      <vt:lpstr>Vertrag   Ein „Vertrag ist die von zwei oder mehreren Personen erklärte Willensübereinstimmung über die Herbeiführung eines rechtlichen Erfolges“ (Palandt/Ellenberger, a.a.O., Vor § 145 Rn. 1.).    „Zu einem Vertrag kommt es nur, wenn die Willenserklärungen inhaltlich übereinstimmen. Ob dies der Fall ist, muss durch Auslegung (§§ 133, 157 BGB) geklärt werden. Vertragszweck und Vertragsinhalt sind unter Berücksichtigung des erklärten Parteiwillens und von Treu und Glauben zu ermitteln (vgl. BGHZ 9, 273 Rn. 6). Dabei ist stets die individuelle Auslegung anhand der Interessenlage vorrangig“ (Erman/Armbrüster Kommentar zum Bürgerlichen Gesetzbuch, 14. Auflage, Köln 2014, Vor § 145 Rn. 12).    “Ein Rechtsgeschäft kommt durch Abgabe entsprechender Willenserklärungen zustande.“ (BGHZ 97, 372, 377)   „Der Vertrag ist eine Willenseinigung. Es handelt sich genauer um ein Rechtsgeschäft, das aus inhaltlich übereinstimmenden, mit Bezug aufeinander abgegebenen Willenserklärungen von mindestens zwei Personen besteht.“ (Brox BGB AT Rn. 77).   Jede Vertragspartei ist „zur Einhaltung und Erfüllung des Vertrages verpflichtet“ (Schack BGB-AT Rn. 178).    „Grundsätzlich ist der Vertrag bindend. Der Satz ‚pacta sunt servanda‘ gehört zu den Grundelementen des Vertragsrechts“ (BAGE 113, 140 ff. Rn. 19 m.N.).   „Der Vertrag ist das wichtigste Mittel für Rechtspersonen, untereinander Rechtsbeziehungen zu schaffen und zu gestalten (die sog. lex contractus). Diese Funktion des Vertrages verschafft ihm überragende praktische Bedeutung, auch über den Bereich des Privatrechts hinaus und macht ihn zur Haupterscheinungsform des Rechtsgeschäfts. Neben dieser Selbstbestimmungsfunktion kommt vor allem Verpflichtungsverträgen eine Reihe weiterer Funktionen6 zu. Zu nennen sind insbesondere Güterverteilungs- und die Konfliktlösungsfunktion. Der Vertrag kann dazu dienen, subjektiv möglichst gleichwertige Leistungen zu gewährleisten (Äquivalenzfunktion). Im Verhältnis der Parteien zueinander soll er Rechtssicherheit schaffen (Verlassfunktion)“ (Backmann in jurisPK-BGB, 7. Auflage, 2014, § 145 BGB Rn. 4).   </vt:lpstr>
      <vt:lpstr>Werkvertrag   Der Werkvertrag ist durch den Erfolgscharakter, also „die entgeltliche Schöpfung des Werkes für den Besteller“ (BGH NJW 1977, 379) geprägt.   So „schuldet beim Werkvertrag der Unternehmer einen bestimmten Erfolg (§ 631 Abs. 2 BGB). Er hat deswegen nach Maßgabe der §§ 633 ff. BGB […] auch für die Mangelfreiheit seines Werkes einzustehen, ohne dass es - mit Ausnahme der in § 635 BGB geregelten Verpflichtung zur Leistung von Schadensersatz - darauf ankommt, ob er die Schlechtleistung zu vertreten hat“ (BGH II ZR 12/01 Rn. 8).   Dabei ist die „für den Werkvertrag typische Schöpfung eines Werkes gerade für den Besteller im Mittelpunkt der vertraglichen Beziehung“ (BGH NJW 1983, 1489, 1490).   „Verpflichte[t] sich ein Unternehmer dazu, eine bestimmte Sache herzustellen und an seinem Vertragspartner zu übereignen, [ist] Werkvertragsrecht […] anzuwenden […], wenn die Herstellung einer konkreten Sache den Schwerpunkt der Pflichten des Unternehmers bilde[t]“ (BGH NJW 2009, 2877).    „Einer Herstellungspflicht komme besonders Gewicht zu, wenn sie ganz wesentlich von geistigen Planungs-, Konstruktions-, und Implementierungsleistungen begleitet oder geprägt sei“ (BGH NJW 2009 a.a.O.).   „Ohne Bedeutung ist es, ob die Parteien den Vertrag als Kaufvertrag und sich selbst als Käufer und Verkäufer bezeichnet haben“ (BGH NJW 2007, 3275, 3276).   „Beim Dienstvertrag wird die Tätigkeit als solche geschuldet, beim Werkvertrag dagegen der Erfolg. Demgemäß trägt beim letzteren der Unternehmer die Gefahr und hat in der Regel einen Vergütungsanspruch nur bei Ablieferung des Arbeitsergebnisses während beim Dienstvertrag bereits das Tätigwerden den Leistungsinhalt darstellt“ (BGH NJW 1967, 719, 720).   „Nach § 631 II BGB kann Gegenstand eines Werkvertrages sowohl die Herstellung oder die Veränderung einer Sache als auch ein anderer durch Arbeit oder Dienstleistung herbeizuführender Erfolg sein. Für den Werkvertrag kennzeichnend ist nach ständiger Rechtsprechung des Bundesgerichtshofes, dass ein erfolgsbezogener Beitrag zur Verwirklichung eines Werkes zu leisten ist“ (BGH BauR 2002, 315, 316; 1982, 79, 81). </vt:lpstr>
      <vt:lpstr>Ingenieurvertrag als Werkvertrag  I   „Bei der Einordnung des Architekten- und Ingenieurvertrages unter das Werkvertragsrecht der §§ 631 ff. BGB besteht ein entscheidendes Problem darin, den werkvertraglich geschuldeten Erfolg der vertraglich ausbedungenen Leistungen angemessen zu fassen. Durch den Werkvertrag wird der Unternehmer zur Herstellung des versprochenen Werkes verpflichtet (§ 631 Abs. 1 BGB). Ob und inwieweit der Unternehmer dieser Verpflichtung nachgekommen ist, wird im Rahmen der Abnahme überprüft (§ 640 Abs. 1 BGB). Das von ihm erbrachte Werk ist nur frei von Sachmängeln, wenn es zum Zeitpunkt der Abnahme die vereinbarte Beschaffenheit aufweist (§ 633 Abs. 2 BGB). Dies wiederum setzt praktisch bei Abschluss des Werkvertrages eine Beschaffenheitsvereinbarung der Parteien voraus, die ihrerseits für die Leistungen des Architekten und Ingenieurs sowie für das von ihnen geschuldete Erreichen des werkvertraglichen Erfolges bestimmend ist“ (Messerschmidt, jM 2015, 453, 455).   „Werkvertragsrecht wurde angenommen neben dem Tragwerksplanervertrag für den Vertrag des Vermessungsingenieur, des Heizungsingenieur, des Ingenieurs für Sanitär- und Elektroarbeiten sowie für den Bodengeologen. Der Ingenieursvertrag als Werkvertrag ist ein auf eine Bauleistung – außerhalb des Architekten- und Tragwerksplanervertrags – gerichteter Vertrag, der Planungs- und Projektierungs-, Überwachungs- und Beratungsleistungen zum Gegenstand hat. Die konstruktive Seite steht im Vordergrund, die gestalterische Seite tritt gegenüber dem Architektenvertrag zurück. Eine eigene Lieferung oder Aufbauleistung im Rahmen des Ingenieursvertrags ist in der Regel nicht zu erbringen“ (HOAI-Kommentar Locher/Koeble/Frik, 12. Auflage, 2014, Einleitung Rn. 316 m.w.N.).   Der „Ingenieursvertrag bedarf keiner bestimmten Form. Er kann schriftlich, mündlich oder durch schlüssiges bzw. konkludentes Verhalten zustande kommen – dabei individualvertraglich ausgehandelt oder als Formularvertrag geschlossen werden. […] Ein Vertrag kommt durch schlüssiges Verhalten insbesondere dann zustande, wenn der Auftragnehmer bestimmte Leistungen erbringt und der Auftraggeber durch deren Entgegennahme sowie Verwertung schlüssig zu erkennen gibt, dass diese Architekten- oder Ingenieursleistungen von ihm gegen Entgelt gewollt sind“ (Korbion/Mantscheff/Vygen a.a.O. § 1 HOAI Rn. 25 f.).</vt:lpstr>
      <vt:lpstr>Ingenieurvertrag als Werkvertrag  II   „Die […] Grundsätze [der Architektenverträge] gelten auch im Bereich der Ingenieurverträge“ (HOAI-Kommentar Korbion/Mantscheff/Vygen, 9. Auflage, München 2016).   „Verträge zwischen Architekten und Bauherren können verschiedenen Inhalt haben. Der Architekt kann mit der Bauplanung beauftragt sein, ohne dass ihm auch die Oberleitung und Bauführung übertragen wird. Andererseits kann ein Bauherr, der bereits den Bauplan besitzt, nur die Oberleitung und örtliche Bauaufsicht oder eine dieser Tätigkeiten an einen Architekten vergeben. Der dem Rechtsstreit zugrunde liegende Vertrag entspricht dem am häufigsten vorkommenden Typ der Architektenverträge. Er umfasst sämtliche Architektenleistungen von der Planung bis zur örtlichen Bauaufsicht.      Ein solcher Architektenvertrag ist entgegen der Rechtsprechung des Reichsgerichts  und des Berufungsgerichts sowie der meisten Oberlandesgerichte rechtlich jedenfalls in aller Regel und so auch hier nicht als Dienst-, sondern als Werkvertrag zu werten. Dass zunächst der vom Architekten entworfene und gefertigte Bauplan für sich genommen, ein Werk i. S. des § 631 BGB darstellt, wird nicht bezweifelt (so auch RGZ 97, 122, 125). In ihm vor allem verkörpert sich die geistige Arbeit des Architekten. Seine Bedeutung tritt auch dann nicht zurück, wenn der Architekt zugleich seinen Plan ausführt und die dafür erforderlichen Arbeiten leitet und überwacht. Die Meinung des Reichsgerichts (RGZ 86, 75, 77), der Plan bereite nur die eigentliche Architektenleistung, nämlich die Bauleitung, vor, verkennt die Bedeutung der schöpferischen Tätigkeit des Architekten, aber auch das, was die Vertragsteile regelmäßig beim Abschluss eines derart umfassenden Vertrages als dessen wesentlichen Gegenstand im Auge haben. Die planende wie die bauleitende Tätigkeit des Architekten dienen der Herbeiführung desselben Erfolges (§ 631 Abs. 2 BGB), der Erstellung des Bauwerks. Der auch mit der Oberleitung und Bauführung betraute Architekt schuldet zwar nicht das Bauwerk selbst als körperliche Sache. Er hat aber durch zahlreiche ihm obliegende Einzelleistungen dafür zu sorgen, dass das Bauwerk plangerecht und frei von Mängeln entsteht und zur Vollendung kommt. Die erforderlichen Verhandlungen mit Behörden, die Massen- und Kostenberechnung, das Einholen von Angeboten, das Vergeben der Aufträge im Namen des Bauherrn, insbesondere der planmäßige und reibungslose Einsatz der an dem Bauwerk beteiligten Unternehmer und Handwerker, die Überwachung ihrer Tätigkeit auf Einhaltung der technischen Regeln, behördlichen Vorschriften ... und vertraglichen Vereinbarungen, die Abnahme der Arbeiten, die Feststellung der Aufmaße, die Prüfung der Rechnungen, alle diese Tätigkeiten dienen der Verwirklichung des im Bauplan verkörperten geistigen Werks und haben somit den Zweck, den dem Bauherrn geschuldeten Erfolg, nämlich die mängelfreie Errichtung des geplanten Bauwerks zu bewirken. Als Dienstleistungen im Sinne der §§ 611 ff BGB können sie im Rahmen des Gesamtvertrages daher nicht gewertet werden“ (BGH 31, 224 Rn. 14 ff.).   „Zur Begründung ist in den Entscheidungen des erkennenden Senats angeführt, dass die vom Architekten auf Grund Werkvertrags mit seinem Plan geleistete geistige Arbeit wie auch seine sonstige Tätigkeit ein nicht wegzudenkender wesentlicher Bestandteil der Herstellung des Bauwerks ist und sich auf diese unmittelbar bezieht und dass deshalb Mängel seines Werks hinsichtlich der Verjährung wie Mängel "bei Bauwerken" (§ 638 Abs. 1 Satz 1 BGB) zu beurteilen sind. Das trifft auch auf die Arbeiten des für einen Bau tätigen Statikers zu“ (BGH 48, 257 Rn. 13 f.).   </vt:lpstr>
      <vt:lpstr>Ingenieurvertrag als Werkvertrag  III   „Auf Grund seines Vertrages mit S schuldete der Beklagte diesem keine Dienste, sondern er war – als wirtschaftlich Selbständiger – von S damit betraut worden, gegen Vergütung einen bestimmten ‚Erfolg‘, ein Arbeitsergebnis, eben die statische Berechnung für das genannte Bauvorhaben, als ‚Werk‘ herzustellen (§ 631 BGB). Ebenso wie der Vertrag zwischen Bauherrn und Statiker (Statikervertrag) Werkvertrag ist (so schon BGHZ 48, 257, 258 mit Nachweisen), ist es auch hier der Vertrag zwischen dem Architekten und dem Statiker (dem Beklagten). Dass nicht der Bauherr, sondern der Architekt (im eigenen Namen) die Berechnung bestellt hat, kann für die Rechtsnatur des Vertrages keine Rolle spielen“ (BGHZ 58, 85 Rn. 10).  </vt:lpstr>
      <vt:lpstr>Der BGB-Werkvertrag ist die Grundform des Werkvertrags, in welcher die standardisierte allgemeine Geschäftsbedingung „ VOB/B“ nicht einbezogen ist. Auch wenn im Vertragstext darüber nichts gesagt ist, gilt das Recht des Bürgerlichen Gesetzbuchs BGB, insbesondere das Recht zum Werkvertrag, §§ 631 ff. BGB. Die Vertragsparteien müssen also nicht alles vertraglich regeln, falls und soweit sie mit den gesetzlichen Regeln einverstanden sind.  Kein Formzwang: Ein Bauvertrag kann mündlich, in Textform, schriftlich oder notariell beurkundet geschlossen werden.  Ein BGB-Werkvertrag kann deswegen allein aus einer Leistungsbeschreibung (funktionale Leistungsbeschreibung, Leistungsverzeichnis), einer Vergütungsabrede und einem Handschlag bzw. zwei Unterschriften bestehen, ohne dass die Vertragsparteien etwas zusätzlich etwas zu Terminen und Leistungsstörungen vereinbaren müssten. Diese Regelungen ergäben sich direkt aus dem Gesetz.  Ein so geschlossener minimalistischer BGB-Werkvertrag wäre wirksam und in der Praxis auch ohne weiteres rechtssicher vollziehbar. Die häufig gewählte Schriftform dient vor allem Beweiszwecken für den Streitfall.</vt:lpstr>
      <vt:lpstr>Gesetzentwurf mit Begründung      Gesetzestext mit Anmerkung     </vt:lpstr>
      <vt:lpstr>Exkurs: Zeitstrahl: Anbahnung / Abschluss / Vollzug (Herstellung, Errichtung) / Fertigstellung / Abnahme / Sachmängelhaftung  Grundlagen: Abnahmebegriffe    Rechtsgeschäftliche Abnahme Technische Abnahme Behördliche Abnahmen Teilabnahme / Vollabnahme</vt:lpstr>
      <vt:lpstr>Rechtsfolgen der Abnahme   Fälligkeit der Vergütung Erlöschen des Erfüllungsanspruchs des Auftraggebers Übergang der Gefahr auf den Auftraggeber Umkehrung der Beweislast für Mängelansprüche Beginn der Mängelhaftung (Nacherfüllungsphase) Rechtsverlust (nicht vorbehaltene Mängelansprüche)  </vt:lpstr>
      <vt:lpstr>Grundsätzlich keine Mängelrechte vor der Abnahme - aber: Die drei Entscheidungen des BGH vom 19.01.2017</vt:lpstr>
      <vt:lpstr>Formen der Abnahme   Ausdrückliche Abnahme Förmliche Abnahme Konkludente Abnahme Fiktive Abnahme </vt:lpstr>
      <vt:lpstr>PowerPoint-Präsentation</vt:lpstr>
      <vt:lpstr>PowerPoint-Präsentation</vt:lpstr>
      <vt:lpstr>PowerPoint-Präsentation</vt:lpstr>
      <vt:lpstr>Rechtsprechung   Entbehrlichkeit der Abnahme   Abnahme als Fälligkeitsvoraussetzung im Abrechnungsverhältnis nicht erforderlich BGH, Urteil vom 10.10.2002, Az. VII ZR 315/01   Entbehrlichkeit der Abnahme wegen Abrechnungsverhältnis, wenn der Unternehmer die Mängelbeseitigung verweigert? OLG Düsseldorf, Urteil vom 22.07.2014, Az. 21 U 193/13   Entbehrlichkeit der Abnahme als Fälligkeitsvoraussetzung  bei grundloser und endgültiger Verweigerung der Abnahme bei unberechtigter Abnahmeverweigerung, wenn Verstoß gegen Treu und Glauben BGH, Urteil vom 25.01.1996, Az. VII ZR 26/95  vgl. auch OLG Brandenburg, Urteil vom 08.12.2010, Az. 4 U 55/08   Abnahme als Fälligkeitsvoraussetzung nach Kündigung des Bauvertrages  BGH, Urteil vom 11.05.2006, Az. VII ZR 146/04   Mängelrechte aus § 634 BGB ohne Abnahme? (Minderung, Schadensersatz) BGH, Urteil vom 19.01.2017, Az. VII ZR 235/15   Mängelrechte aus § 634 BGB ohne Abnahme? (Selbstvornahme, Vorschuss) BGH, Urteil vom 19.01.2017, Az. VII ZR 193/15</vt:lpstr>
      <vt:lpstr>Verlust nicht vorbehaltener Mängelrechte   Kein Anspruch auf Ersatz von Mangelbeseitigungskosten nach rügeloser Abnahme OLG Schleswig, Urteil vom 18.12.2015, Az. 1 U 125/14   Abgrenzung wesentliche und unwesentliche Mängel   Ob Mängel wesentlich sind, ist anhand einer Interessenabwägung zu bestimmen BGH, Urteil vom 26.02.1981, Az. VII ZR 287/79 (zu § 12 Abs. 3 VOB/B) OLG Köln, Urteil vom 26.02.2015, Az. 24 U 111/14 (zu § 640 Abs. 1 S. 2 BGB a. F.) </vt:lpstr>
      <vt:lpstr>II. Der VOB/B - Werkvertrag</vt:lpstr>
      <vt:lpstr>II. Die VOB/B </vt:lpstr>
      <vt:lpstr>III. Vergleich: BGB – Werkvertrag ./. VOB/B – Werkvertrag  Ausgewählte Aspekte</vt:lpstr>
      <vt:lpstr>III.1 § 4 Abs. 7 VOB/B - keine Entsprechung im BGB  III.2 § 5 Abs. 4 VOB/B - keine Entsprechung im BGB</vt:lpstr>
      <vt:lpstr>III.3 § 6 Abs. 1-7 VOB/B - keine Entsprechung im BGB     § 6 Abs. 1: Obliegenheit zur Behinderungsanzeige  § 6 Abs. 2: verlängerungsgeeignete Umstände  § 6 Abs. 3: Förderungspflicht des AN  § 6 Abs. 4: Berechnung der Fristverlängerung  § 6 Abs. 5: vorzeitige Abrechnung bei längerer Unterbrechung  § 6 Abs. 6: Schadensersatz bei Verschulden  § 6 Abs. 7: Kündigungsrecht</vt:lpstr>
      <vt:lpstr>III.4 § 7 Abs. 1-3 VOB/B - Abweichung zum BGB  Grundsatz § 644 BGB: Der Unternehmer trägt die Gefahr bis zur Abnahme des Werkes.  Ausnahme § 7 Abs. 1 VOB/B: wird die ganz oder teilweise ausgeführte Leistung vor der Abnahme durch höhere Gewalt, Krieg, Aufruhr oder andere objektiv unabwendbare vom Auftragnehmer nicht zu vertretende Umstände beschädigt oder zerstört, so hat dieser für die ausgeführten Teile der Leistung die Ansprüche nach § 6 Abs. 5; für andere Schäden besteht keine gegenseitige Ersatzpflicht.  Ausgeführt ist die Leistung, wenn sie mit der baulichen Anlage unmittelbar verbunden und in deren Substanz eingegangen ist, § 7 Abs. 2 VOB/B.  Nur angelieferte Baustoffe, Baubehelfe (Gerüste, Hilfskonstruktionen), Baustelleneinrichtung und Absteckungen gehören nicht zur ausgeführten Leistung, § 7 Abs. 3 VOB/B.</vt:lpstr>
      <vt:lpstr>III.5  Exkurs zur Gefahrtragung:  Die Bauleistungsversicherung  Versichertes Risiko  Auftraggeberrisiko  Auftragnehmerrisiko  Multi-Risk-Versicherung  Verfahren im Schadensfall </vt:lpstr>
      <vt:lpstr>III.6 Das Anordnungsrecht des Auftraggebers nach BGB und nach VOB/B  Gemeinsamkeiten und Unterschiede von  - § 650 b BGB  - § 1 Abs. 3; 4 VOB / B </vt:lpstr>
      <vt:lpstr>Neues Bauvertragsrecht seit dem 01.01.2018:  § 650c Abs. 1 BGB</vt:lpstr>
      <vt:lpstr>Voraussetzung:</vt:lpstr>
      <vt:lpstr>Dazu Garz, Benjamin, BauR 2019, 1021 ff.:</vt:lpstr>
      <vt:lpstr>§ 650c Abs. 1 BGB</vt:lpstr>
      <vt:lpstr>§ 650c Abs. 1 BGB</vt:lpstr>
      <vt:lpstr>PowerPoint-Präsentation</vt:lpstr>
      <vt:lpstr>Was regelt die Norm?</vt:lpstr>
      <vt:lpstr>Was regelt die Norm?</vt:lpstr>
      <vt:lpstr>Angemessene Zuschläge AGK und WuG</vt:lpstr>
      <vt:lpstr>Allgemeine Geschäftskosten (AGK) …</vt:lpstr>
      <vt:lpstr>Aufwandsmehrung oder -minderung</vt:lpstr>
      <vt:lpstr>Ermittlung der Kosten</vt:lpstr>
      <vt:lpstr>(1) Berechnung nach tatsächlich entstandenen Kosten, Abs. 1 S. 1</vt:lpstr>
      <vt:lpstr>(2) Rückgriff auf Urkalkulation, Abs. 2</vt:lpstr>
      <vt:lpstr>(3) Pauschalpreise</vt:lpstr>
      <vt:lpstr>PowerPoint-Präsentation</vt:lpstr>
      <vt:lpstr>§ 2 VOB/B</vt:lpstr>
      <vt:lpstr>§ 2 Abs. 1 VOB/B</vt:lpstr>
      <vt:lpstr>§ 2 Abs. 2 VOB/B</vt:lpstr>
      <vt:lpstr>§ 2 Abs. 3 VOB/B</vt:lpstr>
      <vt:lpstr>PowerPoint-Präsentation</vt:lpstr>
      <vt:lpstr>§ 2 Abs. 3 VOB/B</vt:lpstr>
      <vt:lpstr>§ 2 Abs. 3 Nr. 1 VOB/B</vt:lpstr>
      <vt:lpstr>§ 2 Abs. 3 Nr. 2 VOB/B</vt:lpstr>
      <vt:lpstr>§ 2 Abs. 3 Nr. 3 VOB/B</vt:lpstr>
      <vt:lpstr>§ 2 Abs. 3 Nr. 3 VOB/B</vt:lpstr>
      <vt:lpstr>Ausgleichsrechnungen i.S.v. § 2 Abs. 3 Nr. 3 VOB/B</vt:lpstr>
      <vt:lpstr>§ 2 Abs. 3 Nr. 4 VOB/B</vt:lpstr>
      <vt:lpstr>Preiskorrektur „nach unten“</vt:lpstr>
      <vt:lpstr>Preiskorrektur „nach oben“ - Kalkulationsirrtum</vt:lpstr>
      <vt:lpstr>Preiskorrektur „nach oben“ – Änderung der Personal- oder Materialkosten</vt:lpstr>
      <vt:lpstr>Preiskorrektur „nach oben“ – Unsorgfältige Planung</vt:lpstr>
      <vt:lpstr>Preiskorrektur – Skonti und Nachlässe</vt:lpstr>
      <vt:lpstr>§ 2 Abs. 5 VOB/B</vt:lpstr>
      <vt:lpstr>§ 650c Abs. 1 BGB / § 2 Abs. 5 VOB/B</vt:lpstr>
      <vt:lpstr>§ 2 Abs. 5 VOB/B</vt:lpstr>
      <vt:lpstr>§ 1 Abs. 3 VOB/B / § 2 Abs. 5 VOB/B</vt:lpstr>
      <vt:lpstr>§ 1 Abs. 3 VOB/B / § 2 Abs. 5 VOB/B</vt:lpstr>
      <vt:lpstr>Berechnung der neuen Vergütung</vt:lpstr>
      <vt:lpstr>Die Änderung</vt:lpstr>
      <vt:lpstr>Abgrenzung Abs. 5 von Abs. 6</vt:lpstr>
      <vt:lpstr>Qualitative Änderung der Bauleistung</vt:lpstr>
      <vt:lpstr>Abgrenzung nach dem Ausmaß der qualitativen Abweichung im Produktionsverfahren</vt:lpstr>
      <vt:lpstr>Fallgruppe (a): Änderung von Bauumständen</vt:lpstr>
      <vt:lpstr>Fallgruppe (b): Baugrund- und Grundwasserfälle</vt:lpstr>
      <vt:lpstr>Fallgruppe (c): Angeordnete Mengenmehrung</vt:lpstr>
      <vt:lpstr>Fallgruppe (d): Konkretisierung der Ausführungsplanung</vt:lpstr>
      <vt:lpstr>Die Anordnung</vt:lpstr>
      <vt:lpstr>Irrtümliche oder irrelevante „Anordnungen“</vt:lpstr>
      <vt:lpstr>Auswahlpositionen</vt:lpstr>
      <vt:lpstr>(a) Ausdrückliche Anordnung</vt:lpstr>
      <vt:lpstr>(b) Konkludente Anordnung</vt:lpstr>
      <vt:lpstr>(c) Stillschweigende Anordnung </vt:lpstr>
      <vt:lpstr>(d) Vorweg genommene Anordnung aus „Notwendigkeit“</vt:lpstr>
      <vt:lpstr>(e) Unterlassene Anordnung, widerrufene Anordnung, Änderung der Anordnung</vt:lpstr>
      <vt:lpstr>(f) Baustellenprotokolle und ihre Beweiskraft</vt:lpstr>
      <vt:lpstr>PowerPoint-Präsentation</vt:lpstr>
      <vt:lpstr>§ 2 Abs. 6 VOB/B</vt:lpstr>
      <vt:lpstr>§ 2 Abs. 6 VOB/B</vt:lpstr>
      <vt:lpstr>Das Ankündigungserfordernis</vt:lpstr>
      <vt:lpstr>PowerPoint-Präsentation</vt:lpstr>
      <vt:lpstr>PowerPoint-Präsentation</vt:lpstr>
      <vt:lpstr>PowerPoint-Präsentation</vt:lpstr>
      <vt:lpstr>Vereinbarung des neuen Preises</vt:lpstr>
      <vt:lpstr>Ausschluss vergessener Folgekosten</vt:lpstr>
      <vt:lpstr>Leistungsverweigerungsrecht mangels Preiseinigung</vt:lpstr>
      <vt:lpstr>Schriftformklauseln in AGBs des Auftraggebers</vt:lpstr>
      <vt:lpstr>Schriftliche „Nachtragsvereinbarung“</vt:lpstr>
      <vt:lpstr>PowerPoint-Präsentation</vt:lpstr>
      <vt:lpstr>Mündliche Anordnung des Auftraggebers</vt:lpstr>
      <vt:lpstr>Die Berechnung der Nachtragsvergütung</vt:lpstr>
      <vt:lpstr>Ausnahmen von der Bindung an den alten Preis</vt:lpstr>
      <vt:lpstr>PowerPoint-Präsentation</vt:lpstr>
      <vt:lpstr>PowerPoint-Präsentation</vt:lpstr>
      <vt:lpstr>PowerPoint-Präsentation</vt:lpstr>
      <vt:lpstr>Die Ermittlung der Nachtragsvergütung aus der Angebotskalkulation</vt:lpstr>
      <vt:lpstr>PowerPoint-Präsentation</vt:lpstr>
      <vt:lpstr>Die Zusammensetzung des neuen Preises</vt:lpstr>
      <vt:lpstr>PowerPoint-Präsentation</vt:lpstr>
      <vt:lpstr>PowerPoint-Präsentation</vt:lpstr>
      <vt:lpstr>PowerPoint-Präsentation</vt:lpstr>
      <vt:lpstr>PowerPoint-Präsentation</vt:lpstr>
      <vt:lpstr>Loslösung von einer schon getroffenen Nachtragsvereinbarung</vt:lpstr>
      <vt:lpstr>Beweislast</vt:lpstr>
      <vt:lpstr>§ 2 VOB/B im Überblick</vt:lpstr>
      <vt:lpstr>§ 642 BGB – Mitwirkung des Bestellers</vt:lpstr>
      <vt:lpstr>IV. Sicherheiten im Baurecht</vt:lpstr>
      <vt:lpstr>Darstellungsziel:</vt:lpstr>
      <vt:lpstr>Gesetzlich geregelte Bauhandwerkersicherung:</vt:lpstr>
      <vt:lpstr>Vertragliche Sicherungsabreden:</vt:lpstr>
      <vt:lpstr>Übersicht:</vt:lpstr>
      <vt:lpstr>I.1  Ausgangspunkt: Arten und Zweck der Sicherheit, § 17 VOB/B iVm § 232 BGB</vt:lpstr>
      <vt:lpstr>I.2  Ausgangspunkt: Arten und Zweck der Sicherheit, § 17 VOB/B i.V.m. § 232 BGB</vt:lpstr>
      <vt:lpstr>I.3 § 17 VOB/B </vt:lpstr>
      <vt:lpstr>II Der (1) Vergütungseinbehalt und (2) die selbstschuldnerische Bürgschaft unter Verzicht auf die Einrede der Vorausklage, §§ 765 ff. BGB</vt:lpstr>
      <vt:lpstr>III Typische Regelungen für eine Vertragserfüllungssicherheit und für eine Gewährleistungssicherheit  </vt:lpstr>
      <vt:lpstr>PowerPoint-Präsentation</vt:lpstr>
      <vt:lpstr>PowerPoint-Präsentation</vt:lpstr>
      <vt:lpstr>V  Vier Praxistipps (typische Fehlerquellen): </vt:lpstr>
      <vt:lpstr>PowerPoint-Präsentation</vt:lpstr>
      <vt:lpstr>V. Bauen in der Nachbarschaft</vt:lpstr>
      <vt:lpstr>Das Problem:</vt:lpstr>
      <vt:lpstr>Programm (Abgrenzung):</vt:lpstr>
      <vt:lpstr>Das Problem aus zivilrechtlicher Sicht:</vt:lpstr>
      <vt:lpstr>Das Problem aus öffentlich-rechtlicher Sicht:</vt:lpstr>
      <vt:lpstr>Zwischenergebnis: Das doppelte Rechtsverhältnis</vt:lpstr>
      <vt:lpstr>Landgericht Berlin, Urteil vom 16.06.2016:</vt:lpstr>
      <vt:lpstr>Wichtige Rechtsnormen I:</vt:lpstr>
      <vt:lpstr>Wichtige Rechtsnormen II:</vt:lpstr>
      <vt:lpstr>Wichtige Rechtsnormen III:</vt:lpstr>
      <vt:lpstr>Wichtige Rechtsnormen IV:</vt:lpstr>
      <vt:lpstr>Entschädigungsanspruch § 906 Abs. 2 BGB:</vt:lpstr>
      <vt:lpstr>Veranschaulichung in einem Fall:</vt:lpstr>
      <vt:lpstr>Lösungsvorschlag:</vt:lpstr>
      <vt:lpstr>Muster einer nachbarschaftlichen Vereinbarung:</vt:lpstr>
      <vt:lpstr>Nachbarrechtsgesetz Brandenburg:</vt:lpstr>
      <vt:lpstr>Übersicht:</vt:lpstr>
      <vt:lpstr>0  Vertragsbeteiligte</vt:lpstr>
      <vt:lpstr>0.1 Wer ist Nachbar?</vt:lpstr>
      <vt:lpstr>0.2 Bindung von Rechtsnachfolgern</vt:lpstr>
      <vt:lpstr>I  Vorbemerkung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 Das neue Bauvertragsrecht und BIM Bedeutung für Auftraggeber &amp; Auftragnehmer</vt:lpstr>
      <vt:lpstr>PowerPoint-Präsentation</vt:lpstr>
      <vt:lpstr>Die doppelte Herausforderung: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VII. Bauprozessrecht</vt:lpstr>
      <vt:lpstr>VI.1 Die Vergütungsklage des Bauunternehmers</vt:lpstr>
      <vt:lpstr>Grundlagen</vt:lpstr>
      <vt:lpstr>Aufbauschema</vt:lpstr>
      <vt:lpstr>A.) Zulässigkeit - 1</vt:lpstr>
      <vt:lpstr>A.) Zulässigkeit - 2</vt:lpstr>
      <vt:lpstr>A.) Zulässigkeit - 3</vt:lpstr>
      <vt:lpstr>I.) Allgemeine Sachurteilsvoraussetzungen - 1</vt:lpstr>
      <vt:lpstr>I.) Allgemeine Sachurteilsvoraussetzungen - 2</vt:lpstr>
      <vt:lpstr>I.) Allgemeine Sachurteilsvoraussetzungen – 3</vt:lpstr>
      <vt:lpstr>I.) Allgemeine Sachurteilsvoraussetzungen – 4.1</vt:lpstr>
      <vt:lpstr>I.) Allgemeine Sachurteilsvoraussetzungen – 4.2</vt:lpstr>
      <vt:lpstr>I.) Allgemeine Sachurteilsvoraussetzungen – 4.3</vt:lpstr>
      <vt:lpstr>I.) Allgemeine Sachurteilsvoraussetzungen – 4.4</vt:lpstr>
      <vt:lpstr>I.) Allgemeine Sachurteilsvoraussetzungen - 5</vt:lpstr>
      <vt:lpstr>I.) Allgemeine Sachurteilsvoraussetzungen - 6</vt:lpstr>
      <vt:lpstr>I.) Allgemeine Sachurteilsvoraussetzungen - 7</vt:lpstr>
      <vt:lpstr>II.) Besondere Sachurteilsvoraussetzungen - 1</vt:lpstr>
      <vt:lpstr>II.) Besondere Sachurteilsvoraussetzungen - 2</vt:lpstr>
      <vt:lpstr>II.) Besondere Sachurteilsvoraussetzungen - 3</vt:lpstr>
      <vt:lpstr>II.) Besondere Sachurteilsvoraussetzungen - 4</vt:lpstr>
      <vt:lpstr>II.) Besondere Sachurteilsvoraussetzungen - 5</vt:lpstr>
      <vt:lpstr>II.) Besondere Sachurteilsvoraussetzungen - 6</vt:lpstr>
      <vt:lpstr>II.) Besondere Sachurteilsvoraussetzungen - 7</vt:lpstr>
      <vt:lpstr>II.) Besondere Sachurteilsvoraussetzungen - 8</vt:lpstr>
      <vt:lpstr>B.) Begründetheit</vt:lpstr>
      <vt:lpstr>I.) Klägerstation </vt:lpstr>
      <vt:lpstr>1.) BGB-Bauvertrag - 1</vt:lpstr>
      <vt:lpstr>1.) BGB-Bauvertrag - 2</vt:lpstr>
      <vt:lpstr>1.) BGB-Bauvertrag - 3</vt:lpstr>
      <vt:lpstr>1.) BGB-Bauvertrag - 4</vt:lpstr>
      <vt:lpstr>1.) BGB-Bauvertrag - 5</vt:lpstr>
      <vt:lpstr>1.) BGB-Bauvertrag - 6</vt:lpstr>
      <vt:lpstr>2.) VOB-Bauvertrag - 1</vt:lpstr>
      <vt:lpstr>2.) VOB-Bauvertrag - 2</vt:lpstr>
      <vt:lpstr>2.) VOB-Bauvertrag - 3</vt:lpstr>
      <vt:lpstr>2.) VOB-Bauvertrag - 4</vt:lpstr>
      <vt:lpstr>2.) VOB-Bauvertrag - 5</vt:lpstr>
      <vt:lpstr>2.) VOB-Bauvertrag - 6</vt:lpstr>
      <vt:lpstr>2.) VOB-Bauvertrag - 7</vt:lpstr>
      <vt:lpstr>3.) Honorarvertrag für Architekten und Ingenieure (HOAI) - 1</vt:lpstr>
      <vt:lpstr>3.) Honorarvertrag für Architekten und Ingenieure (HOAI) - 2</vt:lpstr>
      <vt:lpstr>3.) Honorarvertrag für Architekten und Ingenieure (HOAI) - 3</vt:lpstr>
      <vt:lpstr>3.) Honorarvertrag für Architekten und Ingenieure (HOAI) - 4</vt:lpstr>
      <vt:lpstr>4.) Abnahme und Verjährung</vt:lpstr>
      <vt:lpstr>II.) Beklagtenstation - 1</vt:lpstr>
      <vt:lpstr>II.) Beklagtenstation - 2</vt:lpstr>
      <vt:lpstr>II.) Beklagtenstation - 3</vt:lpstr>
      <vt:lpstr>II.) Beklagtenstation  - 4</vt:lpstr>
      <vt:lpstr>III.) Beweisstation - 1</vt:lpstr>
      <vt:lpstr>IV.) Tenorierung </vt:lpstr>
      <vt:lpstr>VI.3 Das selbständige Beweisverfahren</vt:lpstr>
      <vt:lpstr>VII. Aktuelle Rechtsprechung zum Bauvertrag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Gerald Süchting</dc:creator>
  <cp:lastModifiedBy>Gerald Süchting</cp:lastModifiedBy>
  <cp:revision>294</cp:revision>
  <cp:lastPrinted>2015-06-11T12:49:04Z</cp:lastPrinted>
  <dcterms:created xsi:type="dcterms:W3CDTF">2015-06-11T08:27:14Z</dcterms:created>
  <dcterms:modified xsi:type="dcterms:W3CDTF">2020-03-28T08:13:15Z</dcterms:modified>
</cp:coreProperties>
</file>