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57" r:id="rId5"/>
    <p:sldId id="258" r:id="rId6"/>
    <p:sldId id="267" r:id="rId7"/>
    <p:sldId id="268" r:id="rId8"/>
    <p:sldId id="269" r:id="rId9"/>
    <p:sldId id="270" r:id="rId10"/>
    <p:sldId id="271" r:id="rId11"/>
    <p:sldId id="272" r:id="rId12"/>
    <p:sldId id="273" r:id="rId13"/>
    <p:sldId id="274" r:id="rId1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83" d="100"/>
          <a:sy n="83" d="100"/>
        </p:scale>
        <p:origin x="-1282"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EBD60258-74BD-4DD2-B297-1920DE536D3E}" type="datetimeFigureOut">
              <a:rPr lang="de-DE" smtClean="0"/>
              <a:t>04.10.2020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E62E7CC-BDC6-4CD1-A2EF-BBAD7D763A1B}" type="slidenum">
              <a:rPr lang="de-DE" smtClean="0"/>
              <a:t>‹Nr.›</a:t>
            </a:fld>
            <a:endParaRPr lang="de-DE"/>
          </a:p>
        </p:txBody>
      </p:sp>
    </p:spTree>
    <p:extLst>
      <p:ext uri="{BB962C8B-B14F-4D97-AF65-F5344CB8AC3E}">
        <p14:creationId xmlns:p14="http://schemas.microsoft.com/office/powerpoint/2010/main" val="2720476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BD60258-74BD-4DD2-B297-1920DE536D3E}" type="datetimeFigureOut">
              <a:rPr lang="de-DE" smtClean="0"/>
              <a:t>04.10.2020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E62E7CC-BDC6-4CD1-A2EF-BBAD7D763A1B}" type="slidenum">
              <a:rPr lang="de-DE" smtClean="0"/>
              <a:t>‹Nr.›</a:t>
            </a:fld>
            <a:endParaRPr lang="de-DE"/>
          </a:p>
        </p:txBody>
      </p:sp>
    </p:spTree>
    <p:extLst>
      <p:ext uri="{BB962C8B-B14F-4D97-AF65-F5344CB8AC3E}">
        <p14:creationId xmlns:p14="http://schemas.microsoft.com/office/powerpoint/2010/main" val="2603536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BD60258-74BD-4DD2-B297-1920DE536D3E}" type="datetimeFigureOut">
              <a:rPr lang="de-DE" smtClean="0"/>
              <a:t>04.10.2020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E62E7CC-BDC6-4CD1-A2EF-BBAD7D763A1B}" type="slidenum">
              <a:rPr lang="de-DE" smtClean="0"/>
              <a:t>‹Nr.›</a:t>
            </a:fld>
            <a:endParaRPr lang="de-DE"/>
          </a:p>
        </p:txBody>
      </p:sp>
    </p:spTree>
    <p:extLst>
      <p:ext uri="{BB962C8B-B14F-4D97-AF65-F5344CB8AC3E}">
        <p14:creationId xmlns:p14="http://schemas.microsoft.com/office/powerpoint/2010/main" val="690241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BD60258-74BD-4DD2-B297-1920DE536D3E}" type="datetimeFigureOut">
              <a:rPr lang="de-DE" smtClean="0"/>
              <a:t>04.10.2020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E62E7CC-BDC6-4CD1-A2EF-BBAD7D763A1B}" type="slidenum">
              <a:rPr lang="de-DE" smtClean="0"/>
              <a:t>‹Nr.›</a:t>
            </a:fld>
            <a:endParaRPr lang="de-DE"/>
          </a:p>
        </p:txBody>
      </p:sp>
    </p:spTree>
    <p:extLst>
      <p:ext uri="{BB962C8B-B14F-4D97-AF65-F5344CB8AC3E}">
        <p14:creationId xmlns:p14="http://schemas.microsoft.com/office/powerpoint/2010/main" val="1360993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EBD60258-74BD-4DD2-B297-1920DE536D3E}" type="datetimeFigureOut">
              <a:rPr lang="de-DE" smtClean="0"/>
              <a:t>04.10.2020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E62E7CC-BDC6-4CD1-A2EF-BBAD7D763A1B}" type="slidenum">
              <a:rPr lang="de-DE" smtClean="0"/>
              <a:t>‹Nr.›</a:t>
            </a:fld>
            <a:endParaRPr lang="de-DE"/>
          </a:p>
        </p:txBody>
      </p:sp>
    </p:spTree>
    <p:extLst>
      <p:ext uri="{BB962C8B-B14F-4D97-AF65-F5344CB8AC3E}">
        <p14:creationId xmlns:p14="http://schemas.microsoft.com/office/powerpoint/2010/main" val="1733859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EBD60258-74BD-4DD2-B297-1920DE536D3E}" type="datetimeFigureOut">
              <a:rPr lang="de-DE" smtClean="0"/>
              <a:t>04.10.2020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E62E7CC-BDC6-4CD1-A2EF-BBAD7D763A1B}" type="slidenum">
              <a:rPr lang="de-DE" smtClean="0"/>
              <a:t>‹Nr.›</a:t>
            </a:fld>
            <a:endParaRPr lang="de-DE"/>
          </a:p>
        </p:txBody>
      </p:sp>
    </p:spTree>
    <p:extLst>
      <p:ext uri="{BB962C8B-B14F-4D97-AF65-F5344CB8AC3E}">
        <p14:creationId xmlns:p14="http://schemas.microsoft.com/office/powerpoint/2010/main" val="1951275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EBD60258-74BD-4DD2-B297-1920DE536D3E}" type="datetimeFigureOut">
              <a:rPr lang="de-DE" smtClean="0"/>
              <a:t>04.10.2020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E62E7CC-BDC6-4CD1-A2EF-BBAD7D763A1B}" type="slidenum">
              <a:rPr lang="de-DE" smtClean="0"/>
              <a:t>‹Nr.›</a:t>
            </a:fld>
            <a:endParaRPr lang="de-DE"/>
          </a:p>
        </p:txBody>
      </p:sp>
    </p:spTree>
    <p:extLst>
      <p:ext uri="{BB962C8B-B14F-4D97-AF65-F5344CB8AC3E}">
        <p14:creationId xmlns:p14="http://schemas.microsoft.com/office/powerpoint/2010/main" val="127525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EBD60258-74BD-4DD2-B297-1920DE536D3E}" type="datetimeFigureOut">
              <a:rPr lang="de-DE" smtClean="0"/>
              <a:t>04.10.2020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E62E7CC-BDC6-4CD1-A2EF-BBAD7D763A1B}" type="slidenum">
              <a:rPr lang="de-DE" smtClean="0"/>
              <a:t>‹Nr.›</a:t>
            </a:fld>
            <a:endParaRPr lang="de-DE"/>
          </a:p>
        </p:txBody>
      </p:sp>
    </p:spTree>
    <p:extLst>
      <p:ext uri="{BB962C8B-B14F-4D97-AF65-F5344CB8AC3E}">
        <p14:creationId xmlns:p14="http://schemas.microsoft.com/office/powerpoint/2010/main" val="2874519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BD60258-74BD-4DD2-B297-1920DE536D3E}" type="datetimeFigureOut">
              <a:rPr lang="de-DE" smtClean="0"/>
              <a:t>04.10.2020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CE62E7CC-BDC6-4CD1-A2EF-BBAD7D763A1B}" type="slidenum">
              <a:rPr lang="de-DE" smtClean="0"/>
              <a:t>‹Nr.›</a:t>
            </a:fld>
            <a:endParaRPr lang="de-DE"/>
          </a:p>
        </p:txBody>
      </p:sp>
    </p:spTree>
    <p:extLst>
      <p:ext uri="{BB962C8B-B14F-4D97-AF65-F5344CB8AC3E}">
        <p14:creationId xmlns:p14="http://schemas.microsoft.com/office/powerpoint/2010/main" val="1665877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EBD60258-74BD-4DD2-B297-1920DE536D3E}" type="datetimeFigureOut">
              <a:rPr lang="de-DE" smtClean="0"/>
              <a:t>04.10.2020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E62E7CC-BDC6-4CD1-A2EF-BBAD7D763A1B}" type="slidenum">
              <a:rPr lang="de-DE" smtClean="0"/>
              <a:t>‹Nr.›</a:t>
            </a:fld>
            <a:endParaRPr lang="de-DE"/>
          </a:p>
        </p:txBody>
      </p:sp>
    </p:spTree>
    <p:extLst>
      <p:ext uri="{BB962C8B-B14F-4D97-AF65-F5344CB8AC3E}">
        <p14:creationId xmlns:p14="http://schemas.microsoft.com/office/powerpoint/2010/main" val="2836354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EBD60258-74BD-4DD2-B297-1920DE536D3E}" type="datetimeFigureOut">
              <a:rPr lang="de-DE" smtClean="0"/>
              <a:t>04.10.2020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E62E7CC-BDC6-4CD1-A2EF-BBAD7D763A1B}" type="slidenum">
              <a:rPr lang="de-DE" smtClean="0"/>
              <a:t>‹Nr.›</a:t>
            </a:fld>
            <a:endParaRPr lang="de-DE"/>
          </a:p>
        </p:txBody>
      </p:sp>
    </p:spTree>
    <p:extLst>
      <p:ext uri="{BB962C8B-B14F-4D97-AF65-F5344CB8AC3E}">
        <p14:creationId xmlns:p14="http://schemas.microsoft.com/office/powerpoint/2010/main" val="2787800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D60258-74BD-4DD2-B297-1920DE536D3E}" type="datetimeFigureOut">
              <a:rPr lang="de-DE" smtClean="0"/>
              <a:t>04.10.2020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62E7CC-BDC6-4CD1-A2EF-BBAD7D763A1B}" type="slidenum">
              <a:rPr lang="de-DE" smtClean="0"/>
              <a:t>‹Nr.›</a:t>
            </a:fld>
            <a:endParaRPr lang="de-DE"/>
          </a:p>
        </p:txBody>
      </p:sp>
    </p:spTree>
    <p:extLst>
      <p:ext uri="{BB962C8B-B14F-4D97-AF65-F5344CB8AC3E}">
        <p14:creationId xmlns:p14="http://schemas.microsoft.com/office/powerpoint/2010/main" val="4035862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Selbstfürsorge in der sozialen Arbeit</a:t>
            </a:r>
            <a:endParaRPr lang="de-DE" dirty="0"/>
          </a:p>
        </p:txBody>
      </p:sp>
      <p:sp>
        <p:nvSpPr>
          <p:cNvPr id="3" name="Untertitel 2"/>
          <p:cNvSpPr>
            <a:spLocks noGrp="1"/>
          </p:cNvSpPr>
          <p:nvPr>
            <p:ph type="subTitle" idx="1"/>
          </p:nvPr>
        </p:nvSpPr>
        <p:spPr/>
        <p:txBody>
          <a:bodyPr/>
          <a:lstStyle/>
          <a:p>
            <a:endParaRPr lang="de-DE" dirty="0"/>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266" y="3861048"/>
            <a:ext cx="8911222" cy="2996952"/>
          </a:xfrm>
          <a:prstGeom prst="rect">
            <a:avLst/>
          </a:prstGeom>
        </p:spPr>
      </p:pic>
    </p:spTree>
    <p:extLst>
      <p:ext uri="{BB962C8B-B14F-4D97-AF65-F5344CB8AC3E}">
        <p14:creationId xmlns:p14="http://schemas.microsoft.com/office/powerpoint/2010/main" val="3025816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Beziehungen</a:t>
            </a:r>
            <a:endParaRPr lang="de-DE" dirty="0"/>
          </a:p>
        </p:txBody>
      </p:sp>
      <p:sp>
        <p:nvSpPr>
          <p:cNvPr id="3" name="Inhaltsplatzhalter 2"/>
          <p:cNvSpPr>
            <a:spLocks noGrp="1"/>
          </p:cNvSpPr>
          <p:nvPr>
            <p:ph idx="1"/>
          </p:nvPr>
        </p:nvSpPr>
        <p:spPr/>
        <p:txBody>
          <a:bodyPr>
            <a:normAutofit fontScale="25000" lnSpcReduction="20000"/>
          </a:bodyPr>
          <a:lstStyle/>
          <a:p>
            <a:r>
              <a:rPr lang="de-DE" b="1" dirty="0"/>
              <a:t>Beziehungen aufbauen und pflegen</a:t>
            </a:r>
          </a:p>
          <a:p>
            <a:r>
              <a:rPr lang="de-DE" dirty="0" smtClean="0">
                <a:effectLst/>
              </a:rPr>
              <a:t>7. </a:t>
            </a:r>
            <a:r>
              <a:rPr lang="de-DE" b="1" dirty="0" smtClean="0">
                <a:effectLst/>
              </a:rPr>
              <a:t>«Ich habe zumindest einen Menschen an meiner Seite, mit dem ich über alles reden kann – ob gut oder schlecht.»</a:t>
            </a:r>
            <a:r>
              <a:rPr lang="de-DE" dirty="0" smtClean="0">
                <a:effectLst/>
              </a:rPr>
              <a:t> </a:t>
            </a:r>
            <a:r>
              <a:rPr lang="de-DE" b="1" dirty="0" smtClean="0">
                <a:effectLst/>
              </a:rPr>
              <a:t>*This </a:t>
            </a:r>
            <a:r>
              <a:rPr lang="de-DE" b="1" dirty="0" err="1" smtClean="0">
                <a:effectLst/>
              </a:rPr>
              <a:t>question</a:t>
            </a:r>
            <a:r>
              <a:rPr lang="de-DE" b="1" dirty="0" smtClean="0">
                <a:effectLst/>
              </a:rPr>
              <a:t> </a:t>
            </a:r>
            <a:r>
              <a:rPr lang="de-DE" b="1" dirty="0" err="1" smtClean="0">
                <a:effectLst/>
              </a:rPr>
              <a:t>is</a:t>
            </a:r>
            <a:r>
              <a:rPr lang="de-DE" b="1" dirty="0" smtClean="0">
                <a:effectLst/>
              </a:rPr>
              <a:t> </a:t>
            </a:r>
            <a:r>
              <a:rPr lang="de-DE" b="1" dirty="0" err="1" smtClean="0">
                <a:effectLst/>
              </a:rPr>
              <a:t>required</a:t>
            </a:r>
            <a:r>
              <a:rPr lang="de-DE" b="1" dirty="0" smtClean="0">
                <a:effectLst/>
              </a:rPr>
              <a:t>.</a:t>
            </a:r>
            <a:r>
              <a:rPr lang="de-DE" dirty="0" smtClean="0">
                <a:effectLst/>
              </a:rPr>
              <a:t> 0 </a:t>
            </a:r>
          </a:p>
          <a:p>
            <a:r>
              <a:rPr lang="de-DE" dirty="0" smtClean="0">
                <a:effectLst/>
              </a:rPr>
              <a:t>1 </a:t>
            </a:r>
          </a:p>
          <a:p>
            <a:r>
              <a:rPr lang="de-DE" dirty="0" smtClean="0">
                <a:effectLst/>
              </a:rPr>
              <a:t>2 </a:t>
            </a:r>
          </a:p>
          <a:p>
            <a:r>
              <a:rPr lang="de-DE" dirty="0" smtClean="0">
                <a:effectLst/>
              </a:rPr>
              <a:t>3 </a:t>
            </a:r>
          </a:p>
          <a:p>
            <a:r>
              <a:rPr lang="de-DE" dirty="0" smtClean="0">
                <a:effectLst/>
              </a:rPr>
              <a:t>4 </a:t>
            </a:r>
          </a:p>
          <a:p>
            <a:r>
              <a:rPr lang="de-DE" dirty="0" smtClean="0">
                <a:effectLst/>
              </a:rPr>
              <a:t>5 </a:t>
            </a:r>
          </a:p>
          <a:p>
            <a:r>
              <a:rPr lang="de-DE" dirty="0" smtClean="0">
                <a:effectLst/>
              </a:rPr>
              <a:t>6 </a:t>
            </a:r>
          </a:p>
          <a:p>
            <a:r>
              <a:rPr lang="de-DE" dirty="0" smtClean="0">
                <a:effectLst/>
              </a:rPr>
              <a:t>7 </a:t>
            </a:r>
          </a:p>
          <a:p>
            <a:r>
              <a:rPr lang="de-DE" dirty="0" smtClean="0">
                <a:effectLst/>
              </a:rPr>
              <a:t>8 </a:t>
            </a:r>
          </a:p>
          <a:p>
            <a:r>
              <a:rPr lang="de-DE" dirty="0" smtClean="0">
                <a:effectLst/>
              </a:rPr>
              <a:t>9 </a:t>
            </a:r>
          </a:p>
          <a:p>
            <a:r>
              <a:rPr lang="de-DE" dirty="0" smtClean="0">
                <a:effectLst/>
              </a:rPr>
              <a:t>10 </a:t>
            </a:r>
          </a:p>
          <a:p>
            <a:r>
              <a:rPr lang="de-DE" dirty="0" smtClean="0">
                <a:effectLst/>
              </a:rPr>
              <a:t>8. </a:t>
            </a:r>
            <a:r>
              <a:rPr lang="de-DE" b="1" dirty="0" smtClean="0">
                <a:effectLst/>
              </a:rPr>
              <a:t>«Ich nehme mir Zeit für Menschen, die mir wichtig sind.»</a:t>
            </a:r>
            <a:r>
              <a:rPr lang="de-DE" dirty="0" smtClean="0">
                <a:effectLst/>
              </a:rPr>
              <a:t> </a:t>
            </a:r>
            <a:r>
              <a:rPr lang="de-DE" b="1" dirty="0" smtClean="0">
                <a:effectLst/>
              </a:rPr>
              <a:t>*This </a:t>
            </a:r>
            <a:r>
              <a:rPr lang="de-DE" b="1" dirty="0" err="1" smtClean="0">
                <a:effectLst/>
              </a:rPr>
              <a:t>question</a:t>
            </a:r>
            <a:r>
              <a:rPr lang="de-DE" b="1" dirty="0" smtClean="0">
                <a:effectLst/>
              </a:rPr>
              <a:t> </a:t>
            </a:r>
            <a:r>
              <a:rPr lang="de-DE" b="1" dirty="0" err="1" smtClean="0">
                <a:effectLst/>
              </a:rPr>
              <a:t>is</a:t>
            </a:r>
            <a:r>
              <a:rPr lang="de-DE" b="1" dirty="0" smtClean="0">
                <a:effectLst/>
              </a:rPr>
              <a:t> </a:t>
            </a:r>
            <a:r>
              <a:rPr lang="de-DE" b="1" dirty="0" err="1" smtClean="0">
                <a:effectLst/>
              </a:rPr>
              <a:t>required</a:t>
            </a:r>
            <a:r>
              <a:rPr lang="de-DE" b="1" dirty="0" smtClean="0">
                <a:effectLst/>
              </a:rPr>
              <a:t>.</a:t>
            </a:r>
            <a:r>
              <a:rPr lang="de-DE" dirty="0" smtClean="0">
                <a:effectLst/>
              </a:rPr>
              <a:t> 0 </a:t>
            </a:r>
          </a:p>
          <a:p>
            <a:r>
              <a:rPr lang="de-DE" dirty="0" smtClean="0">
                <a:effectLst/>
              </a:rPr>
              <a:t>1 </a:t>
            </a:r>
          </a:p>
          <a:p>
            <a:r>
              <a:rPr lang="de-DE" dirty="0" smtClean="0">
                <a:effectLst/>
              </a:rPr>
              <a:t>2 </a:t>
            </a:r>
          </a:p>
          <a:p>
            <a:r>
              <a:rPr lang="de-DE" dirty="0" smtClean="0">
                <a:effectLst/>
              </a:rPr>
              <a:t>3 </a:t>
            </a:r>
          </a:p>
          <a:p>
            <a:r>
              <a:rPr lang="de-DE" dirty="0" smtClean="0">
                <a:effectLst/>
              </a:rPr>
              <a:t>4 </a:t>
            </a:r>
          </a:p>
          <a:p>
            <a:r>
              <a:rPr lang="de-DE" dirty="0" smtClean="0">
                <a:effectLst/>
              </a:rPr>
              <a:t>5 </a:t>
            </a:r>
          </a:p>
          <a:p>
            <a:r>
              <a:rPr lang="de-DE" dirty="0" smtClean="0">
                <a:effectLst/>
              </a:rPr>
              <a:t>6 </a:t>
            </a:r>
          </a:p>
          <a:p>
            <a:r>
              <a:rPr lang="de-DE" dirty="0" smtClean="0">
                <a:effectLst/>
              </a:rPr>
              <a:t>7 </a:t>
            </a:r>
          </a:p>
          <a:p>
            <a:r>
              <a:rPr lang="de-DE" dirty="0" smtClean="0">
                <a:effectLst/>
              </a:rPr>
              <a:t>8 </a:t>
            </a:r>
          </a:p>
          <a:p>
            <a:r>
              <a:rPr lang="de-DE" dirty="0" smtClean="0">
                <a:effectLst/>
              </a:rPr>
              <a:t>9 </a:t>
            </a:r>
          </a:p>
          <a:p>
            <a:r>
              <a:rPr lang="de-DE" dirty="0" smtClean="0">
                <a:effectLst/>
              </a:rPr>
              <a:t>10 </a:t>
            </a:r>
          </a:p>
          <a:p>
            <a:r>
              <a:rPr lang="de-DE" dirty="0" smtClean="0">
                <a:effectLst/>
              </a:rPr>
              <a:t>9. </a:t>
            </a:r>
            <a:r>
              <a:rPr lang="de-DE" b="1" dirty="0" smtClean="0">
                <a:effectLst/>
              </a:rPr>
              <a:t>«Ich vertraue anderen und </a:t>
            </a:r>
            <a:r>
              <a:rPr lang="de-DE" b="1" dirty="0" err="1" smtClean="0">
                <a:effectLst/>
              </a:rPr>
              <a:t>weiss</a:t>
            </a:r>
            <a:r>
              <a:rPr lang="de-DE" b="1" dirty="0" smtClean="0">
                <a:effectLst/>
              </a:rPr>
              <a:t>, dass ich Unterstützung von anderen bekomme, wenn ich sie brauche.»</a:t>
            </a:r>
            <a:r>
              <a:rPr lang="de-DE" dirty="0" smtClean="0">
                <a:effectLst/>
              </a:rPr>
              <a:t> </a:t>
            </a:r>
            <a:r>
              <a:rPr lang="de-DE" b="1" dirty="0" smtClean="0">
                <a:effectLst/>
              </a:rPr>
              <a:t>*This </a:t>
            </a:r>
            <a:r>
              <a:rPr lang="de-DE" b="1" dirty="0" err="1" smtClean="0">
                <a:effectLst/>
              </a:rPr>
              <a:t>question</a:t>
            </a:r>
            <a:r>
              <a:rPr lang="de-DE" b="1" dirty="0" smtClean="0">
                <a:effectLst/>
              </a:rPr>
              <a:t> </a:t>
            </a:r>
            <a:r>
              <a:rPr lang="de-DE" b="1" dirty="0" err="1" smtClean="0">
                <a:effectLst/>
              </a:rPr>
              <a:t>is</a:t>
            </a:r>
            <a:r>
              <a:rPr lang="de-DE" b="1" dirty="0" smtClean="0">
                <a:effectLst/>
              </a:rPr>
              <a:t> </a:t>
            </a:r>
            <a:r>
              <a:rPr lang="de-DE" b="1" dirty="0" err="1" smtClean="0">
                <a:effectLst/>
              </a:rPr>
              <a:t>required</a:t>
            </a:r>
            <a:r>
              <a:rPr lang="de-DE" b="1" dirty="0" smtClean="0">
                <a:effectLst/>
              </a:rPr>
              <a:t>.</a:t>
            </a:r>
            <a:r>
              <a:rPr lang="de-DE" dirty="0" smtClean="0">
                <a:effectLst/>
              </a:rPr>
              <a:t> 0 </a:t>
            </a:r>
          </a:p>
          <a:p>
            <a:r>
              <a:rPr lang="de-DE" dirty="0" smtClean="0">
                <a:effectLst/>
              </a:rPr>
              <a:t>1 </a:t>
            </a:r>
          </a:p>
          <a:p>
            <a:r>
              <a:rPr lang="de-DE" dirty="0" smtClean="0">
                <a:effectLst/>
              </a:rPr>
              <a:t>2 </a:t>
            </a:r>
          </a:p>
          <a:p>
            <a:r>
              <a:rPr lang="de-DE" dirty="0" smtClean="0">
                <a:effectLst/>
              </a:rPr>
              <a:t>3 </a:t>
            </a:r>
          </a:p>
          <a:p>
            <a:r>
              <a:rPr lang="de-DE" dirty="0" smtClean="0">
                <a:effectLst/>
              </a:rPr>
              <a:t>4 </a:t>
            </a:r>
          </a:p>
          <a:p>
            <a:r>
              <a:rPr lang="de-DE" dirty="0" smtClean="0">
                <a:effectLst/>
              </a:rPr>
              <a:t>5 </a:t>
            </a:r>
          </a:p>
          <a:p>
            <a:r>
              <a:rPr lang="de-DE" dirty="0" smtClean="0">
                <a:effectLst/>
              </a:rPr>
              <a:t>6 </a:t>
            </a:r>
          </a:p>
          <a:p>
            <a:r>
              <a:rPr lang="de-DE" dirty="0" smtClean="0">
                <a:effectLst/>
              </a:rPr>
              <a:t>7 </a:t>
            </a:r>
          </a:p>
          <a:p>
            <a:r>
              <a:rPr lang="de-DE" dirty="0" smtClean="0">
                <a:effectLst/>
              </a:rPr>
              <a:t>8 </a:t>
            </a:r>
          </a:p>
          <a:p>
            <a:r>
              <a:rPr lang="de-DE" dirty="0" smtClean="0">
                <a:effectLst/>
              </a:rPr>
              <a:t>9 </a:t>
            </a:r>
          </a:p>
          <a:p>
            <a:r>
              <a:rPr lang="de-DE" dirty="0" smtClean="0">
                <a:effectLst/>
              </a:rPr>
              <a:t>10 </a:t>
            </a:r>
          </a:p>
          <a:p>
            <a:endParaRPr lang="de-DE" dirty="0"/>
          </a:p>
        </p:txBody>
      </p:sp>
    </p:spTree>
    <p:extLst>
      <p:ext uri="{BB962C8B-B14F-4D97-AF65-F5344CB8AC3E}">
        <p14:creationId xmlns:p14="http://schemas.microsoft.com/office/powerpoint/2010/main" val="1730638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Zukunft</a:t>
            </a:r>
            <a:endParaRPr lang="de-DE" dirty="0"/>
          </a:p>
        </p:txBody>
      </p:sp>
      <p:sp>
        <p:nvSpPr>
          <p:cNvPr id="3" name="Inhaltsplatzhalter 2"/>
          <p:cNvSpPr>
            <a:spLocks noGrp="1"/>
          </p:cNvSpPr>
          <p:nvPr>
            <p:ph idx="1"/>
          </p:nvPr>
        </p:nvSpPr>
        <p:spPr/>
        <p:txBody>
          <a:bodyPr>
            <a:normAutofit fontScale="25000" lnSpcReduction="20000"/>
          </a:bodyPr>
          <a:lstStyle/>
          <a:p>
            <a:r>
              <a:rPr lang="de-DE" b="1" dirty="0"/>
              <a:t>Akzeptanz und optimistisches Denken (Vertrauen in die Zukunft)</a:t>
            </a:r>
          </a:p>
          <a:p>
            <a:r>
              <a:rPr lang="de-DE" dirty="0" smtClean="0">
                <a:effectLst/>
              </a:rPr>
              <a:t>10. </a:t>
            </a:r>
            <a:r>
              <a:rPr lang="de-DE" b="1" dirty="0" smtClean="0">
                <a:effectLst/>
              </a:rPr>
              <a:t>«Ich blicke positiv in die Zukunft und </a:t>
            </a:r>
            <a:r>
              <a:rPr lang="de-DE" b="1" dirty="0" err="1" smtClean="0">
                <a:effectLst/>
              </a:rPr>
              <a:t>weiss</a:t>
            </a:r>
            <a:r>
              <a:rPr lang="de-DE" b="1" dirty="0" smtClean="0">
                <a:effectLst/>
              </a:rPr>
              <a:t>, dass ich Schwierigkeiten meistern kann.»</a:t>
            </a:r>
            <a:r>
              <a:rPr lang="de-DE" dirty="0" smtClean="0">
                <a:effectLst/>
              </a:rPr>
              <a:t> </a:t>
            </a:r>
            <a:r>
              <a:rPr lang="de-DE" b="1" dirty="0" smtClean="0">
                <a:effectLst/>
              </a:rPr>
              <a:t>*This </a:t>
            </a:r>
            <a:r>
              <a:rPr lang="de-DE" b="1" dirty="0" err="1" smtClean="0">
                <a:effectLst/>
              </a:rPr>
              <a:t>question</a:t>
            </a:r>
            <a:r>
              <a:rPr lang="de-DE" b="1" dirty="0" smtClean="0">
                <a:effectLst/>
              </a:rPr>
              <a:t> </a:t>
            </a:r>
            <a:r>
              <a:rPr lang="de-DE" b="1" dirty="0" err="1" smtClean="0">
                <a:effectLst/>
              </a:rPr>
              <a:t>is</a:t>
            </a:r>
            <a:r>
              <a:rPr lang="de-DE" b="1" dirty="0" smtClean="0">
                <a:effectLst/>
              </a:rPr>
              <a:t> </a:t>
            </a:r>
            <a:r>
              <a:rPr lang="de-DE" b="1" dirty="0" err="1" smtClean="0">
                <a:effectLst/>
              </a:rPr>
              <a:t>required</a:t>
            </a:r>
            <a:r>
              <a:rPr lang="de-DE" b="1" dirty="0" smtClean="0">
                <a:effectLst/>
              </a:rPr>
              <a:t>.</a:t>
            </a:r>
            <a:r>
              <a:rPr lang="de-DE" dirty="0" smtClean="0">
                <a:effectLst/>
              </a:rPr>
              <a:t> 0 </a:t>
            </a:r>
          </a:p>
          <a:p>
            <a:r>
              <a:rPr lang="de-DE" dirty="0" smtClean="0">
                <a:effectLst/>
              </a:rPr>
              <a:t>1 </a:t>
            </a:r>
          </a:p>
          <a:p>
            <a:r>
              <a:rPr lang="de-DE" dirty="0" smtClean="0">
                <a:effectLst/>
              </a:rPr>
              <a:t>2 </a:t>
            </a:r>
          </a:p>
          <a:p>
            <a:r>
              <a:rPr lang="de-DE" dirty="0" smtClean="0">
                <a:effectLst/>
              </a:rPr>
              <a:t>3 </a:t>
            </a:r>
          </a:p>
          <a:p>
            <a:r>
              <a:rPr lang="de-DE" dirty="0" smtClean="0">
                <a:effectLst/>
              </a:rPr>
              <a:t>4 </a:t>
            </a:r>
          </a:p>
          <a:p>
            <a:r>
              <a:rPr lang="de-DE" dirty="0" smtClean="0">
                <a:effectLst/>
              </a:rPr>
              <a:t>5 </a:t>
            </a:r>
          </a:p>
          <a:p>
            <a:r>
              <a:rPr lang="de-DE" dirty="0" smtClean="0">
                <a:effectLst/>
              </a:rPr>
              <a:t>6 </a:t>
            </a:r>
          </a:p>
          <a:p>
            <a:r>
              <a:rPr lang="de-DE" dirty="0" smtClean="0">
                <a:effectLst/>
              </a:rPr>
              <a:t>7 </a:t>
            </a:r>
          </a:p>
          <a:p>
            <a:r>
              <a:rPr lang="de-DE" dirty="0" smtClean="0">
                <a:effectLst/>
              </a:rPr>
              <a:t>8 </a:t>
            </a:r>
          </a:p>
          <a:p>
            <a:r>
              <a:rPr lang="de-DE" dirty="0" smtClean="0">
                <a:effectLst/>
              </a:rPr>
              <a:t>9 </a:t>
            </a:r>
          </a:p>
          <a:p>
            <a:r>
              <a:rPr lang="de-DE" dirty="0" smtClean="0">
                <a:effectLst/>
              </a:rPr>
              <a:t>10 </a:t>
            </a:r>
          </a:p>
          <a:p>
            <a:r>
              <a:rPr lang="de-DE" dirty="0" smtClean="0">
                <a:effectLst/>
              </a:rPr>
              <a:t>11. </a:t>
            </a:r>
            <a:r>
              <a:rPr lang="de-DE" b="1" dirty="0" smtClean="0">
                <a:effectLst/>
              </a:rPr>
              <a:t>«Ich werte meine Erfahrungen aus und lerne aus Fehlern genauso wie aus Erfolgen.»</a:t>
            </a:r>
            <a:r>
              <a:rPr lang="de-DE" dirty="0" smtClean="0">
                <a:effectLst/>
              </a:rPr>
              <a:t> </a:t>
            </a:r>
            <a:r>
              <a:rPr lang="de-DE" b="1" dirty="0" smtClean="0">
                <a:effectLst/>
              </a:rPr>
              <a:t>*This </a:t>
            </a:r>
            <a:r>
              <a:rPr lang="de-DE" b="1" dirty="0" err="1" smtClean="0">
                <a:effectLst/>
              </a:rPr>
              <a:t>question</a:t>
            </a:r>
            <a:r>
              <a:rPr lang="de-DE" b="1" dirty="0" smtClean="0">
                <a:effectLst/>
              </a:rPr>
              <a:t> </a:t>
            </a:r>
            <a:r>
              <a:rPr lang="de-DE" b="1" dirty="0" err="1" smtClean="0">
                <a:effectLst/>
              </a:rPr>
              <a:t>is</a:t>
            </a:r>
            <a:r>
              <a:rPr lang="de-DE" b="1" dirty="0" smtClean="0">
                <a:effectLst/>
              </a:rPr>
              <a:t> </a:t>
            </a:r>
            <a:r>
              <a:rPr lang="de-DE" b="1" dirty="0" err="1" smtClean="0">
                <a:effectLst/>
              </a:rPr>
              <a:t>required</a:t>
            </a:r>
            <a:r>
              <a:rPr lang="de-DE" b="1" dirty="0" smtClean="0">
                <a:effectLst/>
              </a:rPr>
              <a:t>.</a:t>
            </a:r>
            <a:r>
              <a:rPr lang="de-DE" dirty="0" smtClean="0">
                <a:effectLst/>
              </a:rPr>
              <a:t> 0 </a:t>
            </a:r>
          </a:p>
          <a:p>
            <a:r>
              <a:rPr lang="de-DE" dirty="0" smtClean="0">
                <a:effectLst/>
              </a:rPr>
              <a:t>1 </a:t>
            </a:r>
          </a:p>
          <a:p>
            <a:r>
              <a:rPr lang="de-DE" dirty="0" smtClean="0">
                <a:effectLst/>
              </a:rPr>
              <a:t>2 </a:t>
            </a:r>
          </a:p>
          <a:p>
            <a:r>
              <a:rPr lang="de-DE" dirty="0" smtClean="0">
                <a:effectLst/>
              </a:rPr>
              <a:t>3 </a:t>
            </a:r>
          </a:p>
          <a:p>
            <a:r>
              <a:rPr lang="de-DE" dirty="0" smtClean="0">
                <a:effectLst/>
              </a:rPr>
              <a:t>4 </a:t>
            </a:r>
          </a:p>
          <a:p>
            <a:r>
              <a:rPr lang="de-DE" dirty="0" smtClean="0">
                <a:effectLst/>
              </a:rPr>
              <a:t>5 </a:t>
            </a:r>
          </a:p>
          <a:p>
            <a:r>
              <a:rPr lang="de-DE" dirty="0" smtClean="0">
                <a:effectLst/>
              </a:rPr>
              <a:t>6 </a:t>
            </a:r>
          </a:p>
          <a:p>
            <a:r>
              <a:rPr lang="de-DE" dirty="0" smtClean="0">
                <a:effectLst/>
              </a:rPr>
              <a:t>7 </a:t>
            </a:r>
          </a:p>
          <a:p>
            <a:r>
              <a:rPr lang="de-DE" dirty="0" smtClean="0">
                <a:effectLst/>
              </a:rPr>
              <a:t>8 </a:t>
            </a:r>
          </a:p>
          <a:p>
            <a:r>
              <a:rPr lang="de-DE" dirty="0" smtClean="0">
                <a:effectLst/>
              </a:rPr>
              <a:t>9 </a:t>
            </a:r>
          </a:p>
          <a:p>
            <a:r>
              <a:rPr lang="de-DE" dirty="0" smtClean="0">
                <a:effectLst/>
              </a:rPr>
              <a:t>10 </a:t>
            </a:r>
          </a:p>
          <a:p>
            <a:r>
              <a:rPr lang="de-DE" dirty="0" smtClean="0">
                <a:effectLst/>
              </a:rPr>
              <a:t>12. </a:t>
            </a:r>
            <a:r>
              <a:rPr lang="de-DE" b="1" dirty="0" smtClean="0">
                <a:effectLst/>
              </a:rPr>
              <a:t>«Ich kann mich gut an Veränderungen anpassen und kann mich ganz gut abfinden, wenn etwas nicht zu ändern ist.»</a:t>
            </a:r>
            <a:r>
              <a:rPr lang="de-DE" dirty="0" smtClean="0">
                <a:effectLst/>
              </a:rPr>
              <a:t> </a:t>
            </a:r>
            <a:r>
              <a:rPr lang="de-DE" b="1" dirty="0" smtClean="0">
                <a:effectLst/>
              </a:rPr>
              <a:t>*This </a:t>
            </a:r>
            <a:r>
              <a:rPr lang="de-DE" b="1" dirty="0" err="1" smtClean="0">
                <a:effectLst/>
              </a:rPr>
              <a:t>question</a:t>
            </a:r>
            <a:r>
              <a:rPr lang="de-DE" b="1" dirty="0" smtClean="0">
                <a:effectLst/>
              </a:rPr>
              <a:t> </a:t>
            </a:r>
            <a:r>
              <a:rPr lang="de-DE" b="1" dirty="0" err="1" smtClean="0">
                <a:effectLst/>
              </a:rPr>
              <a:t>is</a:t>
            </a:r>
            <a:r>
              <a:rPr lang="de-DE" b="1" dirty="0" smtClean="0">
                <a:effectLst/>
              </a:rPr>
              <a:t> </a:t>
            </a:r>
            <a:r>
              <a:rPr lang="de-DE" b="1" dirty="0" err="1" smtClean="0">
                <a:effectLst/>
              </a:rPr>
              <a:t>required</a:t>
            </a:r>
            <a:r>
              <a:rPr lang="de-DE" b="1" dirty="0" smtClean="0">
                <a:effectLst/>
              </a:rPr>
              <a:t>.</a:t>
            </a:r>
            <a:r>
              <a:rPr lang="de-DE" dirty="0" smtClean="0">
                <a:effectLst/>
              </a:rPr>
              <a:t> 0 </a:t>
            </a:r>
          </a:p>
          <a:p>
            <a:r>
              <a:rPr lang="de-DE" dirty="0" smtClean="0">
                <a:effectLst/>
              </a:rPr>
              <a:t>1 </a:t>
            </a:r>
          </a:p>
          <a:p>
            <a:r>
              <a:rPr lang="de-DE" dirty="0" smtClean="0">
                <a:effectLst/>
              </a:rPr>
              <a:t>2 </a:t>
            </a:r>
          </a:p>
          <a:p>
            <a:r>
              <a:rPr lang="de-DE" dirty="0" smtClean="0">
                <a:effectLst/>
              </a:rPr>
              <a:t>3 </a:t>
            </a:r>
          </a:p>
          <a:p>
            <a:r>
              <a:rPr lang="de-DE" dirty="0" smtClean="0">
                <a:effectLst/>
              </a:rPr>
              <a:t>4 </a:t>
            </a:r>
          </a:p>
          <a:p>
            <a:r>
              <a:rPr lang="de-DE" dirty="0" smtClean="0">
                <a:effectLst/>
              </a:rPr>
              <a:t>5 </a:t>
            </a:r>
          </a:p>
          <a:p>
            <a:r>
              <a:rPr lang="de-DE" dirty="0" smtClean="0">
                <a:effectLst/>
              </a:rPr>
              <a:t>6 </a:t>
            </a:r>
          </a:p>
          <a:p>
            <a:r>
              <a:rPr lang="de-DE" dirty="0" smtClean="0">
                <a:effectLst/>
              </a:rPr>
              <a:t>7 </a:t>
            </a:r>
          </a:p>
          <a:p>
            <a:r>
              <a:rPr lang="de-DE" dirty="0" smtClean="0">
                <a:effectLst/>
              </a:rPr>
              <a:t>8 </a:t>
            </a:r>
          </a:p>
          <a:p>
            <a:r>
              <a:rPr lang="de-DE" dirty="0" smtClean="0">
                <a:effectLst/>
              </a:rPr>
              <a:t>9 </a:t>
            </a:r>
          </a:p>
          <a:p>
            <a:r>
              <a:rPr lang="de-DE" dirty="0" smtClean="0">
                <a:effectLst/>
              </a:rPr>
              <a:t>10 </a:t>
            </a:r>
          </a:p>
          <a:p>
            <a:endParaRPr lang="de-DE" dirty="0"/>
          </a:p>
        </p:txBody>
      </p:sp>
    </p:spTree>
    <p:extLst>
      <p:ext uri="{BB962C8B-B14F-4D97-AF65-F5344CB8AC3E}">
        <p14:creationId xmlns:p14="http://schemas.microsoft.com/office/powerpoint/2010/main" val="1887835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Lösungen</a:t>
            </a:r>
            <a:endParaRPr lang="de-DE" dirty="0"/>
          </a:p>
        </p:txBody>
      </p:sp>
      <p:sp>
        <p:nvSpPr>
          <p:cNvPr id="3" name="Inhaltsplatzhalter 2"/>
          <p:cNvSpPr>
            <a:spLocks noGrp="1"/>
          </p:cNvSpPr>
          <p:nvPr>
            <p:ph idx="1"/>
          </p:nvPr>
        </p:nvSpPr>
        <p:spPr/>
        <p:txBody>
          <a:bodyPr>
            <a:normAutofit fontScale="25000" lnSpcReduction="20000"/>
          </a:bodyPr>
          <a:lstStyle/>
          <a:p>
            <a:r>
              <a:rPr lang="de-DE" b="1" dirty="0" smtClean="0">
                <a:effectLst/>
              </a:rPr>
              <a:t>Ich finde lieber Lösungen, als mich mit der Suche nach Fehlern oder Schuldigen zu beschäftigen.»</a:t>
            </a:r>
            <a:r>
              <a:rPr lang="de-DE" dirty="0" smtClean="0">
                <a:effectLst/>
              </a:rPr>
              <a:t> </a:t>
            </a:r>
            <a:r>
              <a:rPr lang="de-DE" b="1" dirty="0" smtClean="0">
                <a:effectLst/>
              </a:rPr>
              <a:t>*This </a:t>
            </a:r>
            <a:r>
              <a:rPr lang="de-DE" b="1" dirty="0" err="1" smtClean="0">
                <a:effectLst/>
              </a:rPr>
              <a:t>question</a:t>
            </a:r>
            <a:r>
              <a:rPr lang="de-DE" b="1" dirty="0" smtClean="0">
                <a:effectLst/>
              </a:rPr>
              <a:t> </a:t>
            </a:r>
            <a:r>
              <a:rPr lang="de-DE" b="1" dirty="0" err="1" smtClean="0">
                <a:effectLst/>
              </a:rPr>
              <a:t>is</a:t>
            </a:r>
            <a:r>
              <a:rPr lang="de-DE" b="1" dirty="0" smtClean="0">
                <a:effectLst/>
              </a:rPr>
              <a:t> </a:t>
            </a:r>
            <a:r>
              <a:rPr lang="de-DE" b="1" dirty="0" err="1" smtClean="0">
                <a:effectLst/>
              </a:rPr>
              <a:t>required</a:t>
            </a:r>
            <a:r>
              <a:rPr lang="de-DE" b="1" dirty="0" smtClean="0">
                <a:effectLst/>
              </a:rPr>
              <a:t>.</a:t>
            </a:r>
            <a:r>
              <a:rPr lang="de-DE" dirty="0" smtClean="0">
                <a:effectLst/>
              </a:rPr>
              <a:t> 0 </a:t>
            </a:r>
          </a:p>
          <a:p>
            <a:r>
              <a:rPr lang="de-DE" dirty="0" smtClean="0">
                <a:effectLst/>
              </a:rPr>
              <a:t>1 </a:t>
            </a:r>
          </a:p>
          <a:p>
            <a:r>
              <a:rPr lang="de-DE" dirty="0" smtClean="0">
                <a:effectLst/>
              </a:rPr>
              <a:t>2 </a:t>
            </a:r>
          </a:p>
          <a:p>
            <a:r>
              <a:rPr lang="de-DE" dirty="0" smtClean="0">
                <a:effectLst/>
              </a:rPr>
              <a:t>3 </a:t>
            </a:r>
          </a:p>
          <a:p>
            <a:r>
              <a:rPr lang="de-DE" dirty="0" smtClean="0">
                <a:effectLst/>
              </a:rPr>
              <a:t>4 </a:t>
            </a:r>
          </a:p>
          <a:p>
            <a:r>
              <a:rPr lang="de-DE" dirty="0" smtClean="0">
                <a:effectLst/>
              </a:rPr>
              <a:t>5 </a:t>
            </a:r>
          </a:p>
          <a:p>
            <a:r>
              <a:rPr lang="de-DE" dirty="0" smtClean="0">
                <a:effectLst/>
              </a:rPr>
              <a:t>6 </a:t>
            </a:r>
          </a:p>
          <a:p>
            <a:r>
              <a:rPr lang="de-DE" dirty="0" smtClean="0">
                <a:effectLst/>
              </a:rPr>
              <a:t>7 </a:t>
            </a:r>
          </a:p>
          <a:p>
            <a:r>
              <a:rPr lang="de-DE" dirty="0" smtClean="0">
                <a:effectLst/>
              </a:rPr>
              <a:t>8 </a:t>
            </a:r>
          </a:p>
          <a:p>
            <a:r>
              <a:rPr lang="de-DE" dirty="0" smtClean="0">
                <a:effectLst/>
              </a:rPr>
              <a:t>9 </a:t>
            </a:r>
          </a:p>
          <a:p>
            <a:r>
              <a:rPr lang="de-DE" dirty="0" smtClean="0">
                <a:effectLst/>
              </a:rPr>
              <a:t>10 </a:t>
            </a:r>
          </a:p>
          <a:p>
            <a:r>
              <a:rPr lang="de-DE" dirty="0" smtClean="0">
                <a:effectLst/>
              </a:rPr>
              <a:t>14. </a:t>
            </a:r>
            <a:r>
              <a:rPr lang="de-DE" b="1" dirty="0" smtClean="0">
                <a:effectLst/>
              </a:rPr>
              <a:t>«Ich kenne meine Visionen und bin bereit, mir meine Wünsche zu erfüllen.»</a:t>
            </a:r>
            <a:r>
              <a:rPr lang="de-DE" dirty="0" smtClean="0">
                <a:effectLst/>
              </a:rPr>
              <a:t> </a:t>
            </a:r>
            <a:r>
              <a:rPr lang="de-DE" b="1" dirty="0" smtClean="0">
                <a:effectLst/>
              </a:rPr>
              <a:t>*This </a:t>
            </a:r>
            <a:r>
              <a:rPr lang="de-DE" b="1" dirty="0" err="1" smtClean="0">
                <a:effectLst/>
              </a:rPr>
              <a:t>question</a:t>
            </a:r>
            <a:r>
              <a:rPr lang="de-DE" b="1" dirty="0" smtClean="0">
                <a:effectLst/>
              </a:rPr>
              <a:t> </a:t>
            </a:r>
            <a:r>
              <a:rPr lang="de-DE" b="1" dirty="0" err="1" smtClean="0">
                <a:effectLst/>
              </a:rPr>
              <a:t>is</a:t>
            </a:r>
            <a:r>
              <a:rPr lang="de-DE" b="1" dirty="0" smtClean="0">
                <a:effectLst/>
              </a:rPr>
              <a:t> </a:t>
            </a:r>
            <a:r>
              <a:rPr lang="de-DE" b="1" dirty="0" err="1" smtClean="0">
                <a:effectLst/>
              </a:rPr>
              <a:t>required</a:t>
            </a:r>
            <a:r>
              <a:rPr lang="de-DE" b="1" dirty="0" smtClean="0">
                <a:effectLst/>
              </a:rPr>
              <a:t>.</a:t>
            </a:r>
            <a:r>
              <a:rPr lang="de-DE" dirty="0" smtClean="0">
                <a:effectLst/>
              </a:rPr>
              <a:t> 0 </a:t>
            </a:r>
          </a:p>
          <a:p>
            <a:r>
              <a:rPr lang="de-DE" dirty="0" smtClean="0">
                <a:effectLst/>
              </a:rPr>
              <a:t>1 </a:t>
            </a:r>
          </a:p>
          <a:p>
            <a:r>
              <a:rPr lang="de-DE" dirty="0" smtClean="0">
                <a:effectLst/>
              </a:rPr>
              <a:t>2 </a:t>
            </a:r>
          </a:p>
          <a:p>
            <a:r>
              <a:rPr lang="de-DE" dirty="0" smtClean="0">
                <a:effectLst/>
              </a:rPr>
              <a:t>3 </a:t>
            </a:r>
          </a:p>
          <a:p>
            <a:r>
              <a:rPr lang="de-DE" dirty="0" smtClean="0">
                <a:effectLst/>
              </a:rPr>
              <a:t>4 </a:t>
            </a:r>
          </a:p>
          <a:p>
            <a:r>
              <a:rPr lang="de-DE" dirty="0" smtClean="0">
                <a:effectLst/>
              </a:rPr>
              <a:t>5 </a:t>
            </a:r>
          </a:p>
          <a:p>
            <a:r>
              <a:rPr lang="de-DE" dirty="0" smtClean="0">
                <a:effectLst/>
              </a:rPr>
              <a:t>6 </a:t>
            </a:r>
          </a:p>
          <a:p>
            <a:r>
              <a:rPr lang="de-DE" dirty="0" smtClean="0">
                <a:effectLst/>
              </a:rPr>
              <a:t>7 </a:t>
            </a:r>
          </a:p>
          <a:p>
            <a:r>
              <a:rPr lang="de-DE" dirty="0" smtClean="0">
                <a:effectLst/>
              </a:rPr>
              <a:t>8 </a:t>
            </a:r>
          </a:p>
          <a:p>
            <a:r>
              <a:rPr lang="de-DE" dirty="0" smtClean="0">
                <a:effectLst/>
              </a:rPr>
              <a:t>9 </a:t>
            </a:r>
          </a:p>
          <a:p>
            <a:r>
              <a:rPr lang="de-DE" dirty="0" smtClean="0">
                <a:effectLst/>
              </a:rPr>
              <a:t>10 </a:t>
            </a:r>
          </a:p>
          <a:p>
            <a:r>
              <a:rPr lang="de-DE" dirty="0" smtClean="0">
                <a:effectLst/>
              </a:rPr>
              <a:t>15. </a:t>
            </a:r>
            <a:r>
              <a:rPr lang="de-DE" b="1" dirty="0" smtClean="0">
                <a:effectLst/>
              </a:rPr>
              <a:t>«Ich habe Ziele für mein Leben und diese stimmen mit meinen Werten überein.»</a:t>
            </a:r>
            <a:r>
              <a:rPr lang="de-DE" dirty="0" smtClean="0">
                <a:effectLst/>
              </a:rPr>
              <a:t> </a:t>
            </a:r>
            <a:r>
              <a:rPr lang="de-DE" b="1" dirty="0" smtClean="0">
                <a:effectLst/>
              </a:rPr>
              <a:t>*This </a:t>
            </a:r>
            <a:r>
              <a:rPr lang="de-DE" b="1" dirty="0" err="1" smtClean="0">
                <a:effectLst/>
              </a:rPr>
              <a:t>question</a:t>
            </a:r>
            <a:r>
              <a:rPr lang="de-DE" b="1" dirty="0" smtClean="0">
                <a:effectLst/>
              </a:rPr>
              <a:t> </a:t>
            </a:r>
            <a:r>
              <a:rPr lang="de-DE" b="1" dirty="0" err="1" smtClean="0">
                <a:effectLst/>
              </a:rPr>
              <a:t>is</a:t>
            </a:r>
            <a:r>
              <a:rPr lang="de-DE" b="1" dirty="0" smtClean="0">
                <a:effectLst/>
              </a:rPr>
              <a:t> </a:t>
            </a:r>
            <a:r>
              <a:rPr lang="de-DE" b="1" dirty="0" err="1" smtClean="0">
                <a:effectLst/>
              </a:rPr>
              <a:t>required</a:t>
            </a:r>
            <a:r>
              <a:rPr lang="de-DE" b="1" dirty="0" smtClean="0">
                <a:effectLst/>
              </a:rPr>
              <a:t>.</a:t>
            </a:r>
            <a:r>
              <a:rPr lang="de-DE" dirty="0" smtClean="0">
                <a:effectLst/>
              </a:rPr>
              <a:t> 0 </a:t>
            </a:r>
          </a:p>
          <a:p>
            <a:r>
              <a:rPr lang="de-DE" dirty="0" smtClean="0">
                <a:effectLst/>
              </a:rPr>
              <a:t>1 </a:t>
            </a:r>
          </a:p>
          <a:p>
            <a:r>
              <a:rPr lang="de-DE" dirty="0" smtClean="0">
                <a:effectLst/>
              </a:rPr>
              <a:t>2 </a:t>
            </a:r>
          </a:p>
          <a:p>
            <a:r>
              <a:rPr lang="de-DE" dirty="0" smtClean="0">
                <a:effectLst/>
              </a:rPr>
              <a:t>3 </a:t>
            </a:r>
          </a:p>
          <a:p>
            <a:r>
              <a:rPr lang="de-DE" dirty="0" smtClean="0">
                <a:effectLst/>
              </a:rPr>
              <a:t>4 </a:t>
            </a:r>
          </a:p>
          <a:p>
            <a:r>
              <a:rPr lang="de-DE" dirty="0" smtClean="0">
                <a:effectLst/>
              </a:rPr>
              <a:t>5 </a:t>
            </a:r>
          </a:p>
          <a:p>
            <a:r>
              <a:rPr lang="de-DE" dirty="0" smtClean="0">
                <a:effectLst/>
              </a:rPr>
              <a:t>6 </a:t>
            </a:r>
          </a:p>
          <a:p>
            <a:r>
              <a:rPr lang="de-DE" dirty="0" smtClean="0">
                <a:effectLst/>
              </a:rPr>
              <a:t>7 </a:t>
            </a:r>
          </a:p>
          <a:p>
            <a:r>
              <a:rPr lang="de-DE" dirty="0" smtClean="0">
                <a:effectLst/>
              </a:rPr>
              <a:t>8 </a:t>
            </a:r>
          </a:p>
          <a:p>
            <a:r>
              <a:rPr lang="de-DE" dirty="0" smtClean="0">
                <a:effectLst/>
              </a:rPr>
              <a:t>9 </a:t>
            </a:r>
          </a:p>
          <a:p>
            <a:r>
              <a:rPr lang="de-DE" dirty="0" smtClean="0">
                <a:effectLst/>
              </a:rPr>
              <a:t>10 </a:t>
            </a:r>
          </a:p>
          <a:p>
            <a:endParaRPr lang="de-DE" dirty="0"/>
          </a:p>
        </p:txBody>
      </p:sp>
    </p:spTree>
    <p:extLst>
      <p:ext uri="{BB962C8B-B14F-4D97-AF65-F5344CB8AC3E}">
        <p14:creationId xmlns:p14="http://schemas.microsoft.com/office/powerpoint/2010/main" val="2628788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Gesundheit</a:t>
            </a:r>
            <a:endParaRPr lang="de-DE" dirty="0"/>
          </a:p>
        </p:txBody>
      </p:sp>
      <p:sp>
        <p:nvSpPr>
          <p:cNvPr id="3" name="Inhaltsplatzhalter 2"/>
          <p:cNvSpPr>
            <a:spLocks noGrp="1"/>
          </p:cNvSpPr>
          <p:nvPr>
            <p:ph idx="1"/>
          </p:nvPr>
        </p:nvSpPr>
        <p:spPr/>
        <p:txBody>
          <a:bodyPr>
            <a:normAutofit fontScale="25000" lnSpcReduction="20000"/>
          </a:bodyPr>
          <a:lstStyle/>
          <a:p>
            <a:r>
              <a:rPr lang="de-DE" b="1" dirty="0"/>
              <a:t>Gesunder Lebensstil</a:t>
            </a:r>
          </a:p>
          <a:p>
            <a:r>
              <a:rPr lang="de-DE" dirty="0" smtClean="0">
                <a:effectLst/>
              </a:rPr>
              <a:t>16. </a:t>
            </a:r>
            <a:r>
              <a:rPr lang="de-DE" b="1" dirty="0" smtClean="0">
                <a:effectLst/>
              </a:rPr>
              <a:t>«Ich achte gut auf mich.»</a:t>
            </a:r>
            <a:r>
              <a:rPr lang="de-DE" dirty="0" smtClean="0">
                <a:effectLst/>
              </a:rPr>
              <a:t> </a:t>
            </a:r>
            <a:r>
              <a:rPr lang="de-DE" b="1" dirty="0" smtClean="0">
                <a:effectLst/>
              </a:rPr>
              <a:t>*This </a:t>
            </a:r>
            <a:r>
              <a:rPr lang="de-DE" b="1" dirty="0" err="1" smtClean="0">
                <a:effectLst/>
              </a:rPr>
              <a:t>question</a:t>
            </a:r>
            <a:r>
              <a:rPr lang="de-DE" b="1" dirty="0" smtClean="0">
                <a:effectLst/>
              </a:rPr>
              <a:t> </a:t>
            </a:r>
            <a:r>
              <a:rPr lang="de-DE" b="1" dirty="0" err="1" smtClean="0">
                <a:effectLst/>
              </a:rPr>
              <a:t>is</a:t>
            </a:r>
            <a:r>
              <a:rPr lang="de-DE" b="1" dirty="0" smtClean="0">
                <a:effectLst/>
              </a:rPr>
              <a:t> </a:t>
            </a:r>
            <a:r>
              <a:rPr lang="de-DE" b="1" dirty="0" err="1" smtClean="0">
                <a:effectLst/>
              </a:rPr>
              <a:t>required</a:t>
            </a:r>
            <a:r>
              <a:rPr lang="de-DE" b="1" dirty="0" smtClean="0">
                <a:effectLst/>
              </a:rPr>
              <a:t>.</a:t>
            </a:r>
            <a:r>
              <a:rPr lang="de-DE" dirty="0" smtClean="0">
                <a:effectLst/>
              </a:rPr>
              <a:t> 0 </a:t>
            </a:r>
          </a:p>
          <a:p>
            <a:r>
              <a:rPr lang="de-DE" dirty="0" smtClean="0">
                <a:effectLst/>
              </a:rPr>
              <a:t>1 </a:t>
            </a:r>
          </a:p>
          <a:p>
            <a:r>
              <a:rPr lang="de-DE" dirty="0" smtClean="0">
                <a:effectLst/>
              </a:rPr>
              <a:t>2 </a:t>
            </a:r>
          </a:p>
          <a:p>
            <a:r>
              <a:rPr lang="de-DE" dirty="0" smtClean="0">
                <a:effectLst/>
              </a:rPr>
              <a:t>3 </a:t>
            </a:r>
          </a:p>
          <a:p>
            <a:r>
              <a:rPr lang="de-DE" dirty="0" smtClean="0">
                <a:effectLst/>
              </a:rPr>
              <a:t>4 </a:t>
            </a:r>
          </a:p>
          <a:p>
            <a:r>
              <a:rPr lang="de-DE" dirty="0" smtClean="0">
                <a:effectLst/>
              </a:rPr>
              <a:t>5 </a:t>
            </a:r>
          </a:p>
          <a:p>
            <a:r>
              <a:rPr lang="de-DE" dirty="0" smtClean="0">
                <a:effectLst/>
              </a:rPr>
              <a:t>6 </a:t>
            </a:r>
          </a:p>
          <a:p>
            <a:r>
              <a:rPr lang="de-DE" dirty="0" smtClean="0">
                <a:effectLst/>
              </a:rPr>
              <a:t>7 </a:t>
            </a:r>
          </a:p>
          <a:p>
            <a:r>
              <a:rPr lang="de-DE" dirty="0" smtClean="0">
                <a:effectLst/>
              </a:rPr>
              <a:t>8 </a:t>
            </a:r>
          </a:p>
          <a:p>
            <a:r>
              <a:rPr lang="de-DE" dirty="0" smtClean="0">
                <a:effectLst/>
              </a:rPr>
              <a:t>9 </a:t>
            </a:r>
          </a:p>
          <a:p>
            <a:r>
              <a:rPr lang="de-DE" dirty="0" smtClean="0">
                <a:effectLst/>
              </a:rPr>
              <a:t>10 </a:t>
            </a:r>
          </a:p>
          <a:p>
            <a:r>
              <a:rPr lang="de-DE" dirty="0" smtClean="0">
                <a:effectLst/>
              </a:rPr>
              <a:t>17. </a:t>
            </a:r>
            <a:r>
              <a:rPr lang="de-DE" b="1" dirty="0" smtClean="0">
                <a:effectLst/>
              </a:rPr>
              <a:t>«Ich habe einen guten Kontakt zu meinem Körper und spüre, was mir gut tut und was nicht.»</a:t>
            </a:r>
            <a:r>
              <a:rPr lang="de-DE" dirty="0" smtClean="0">
                <a:effectLst/>
              </a:rPr>
              <a:t> </a:t>
            </a:r>
            <a:r>
              <a:rPr lang="de-DE" b="1" dirty="0" smtClean="0">
                <a:effectLst/>
              </a:rPr>
              <a:t>*This </a:t>
            </a:r>
            <a:r>
              <a:rPr lang="de-DE" b="1" dirty="0" err="1" smtClean="0">
                <a:effectLst/>
              </a:rPr>
              <a:t>question</a:t>
            </a:r>
            <a:r>
              <a:rPr lang="de-DE" b="1" dirty="0" smtClean="0">
                <a:effectLst/>
              </a:rPr>
              <a:t> </a:t>
            </a:r>
            <a:r>
              <a:rPr lang="de-DE" b="1" dirty="0" err="1" smtClean="0">
                <a:effectLst/>
              </a:rPr>
              <a:t>is</a:t>
            </a:r>
            <a:r>
              <a:rPr lang="de-DE" b="1" dirty="0" smtClean="0">
                <a:effectLst/>
              </a:rPr>
              <a:t> </a:t>
            </a:r>
            <a:r>
              <a:rPr lang="de-DE" b="1" dirty="0" err="1" smtClean="0">
                <a:effectLst/>
              </a:rPr>
              <a:t>required</a:t>
            </a:r>
            <a:r>
              <a:rPr lang="de-DE" b="1" dirty="0" smtClean="0">
                <a:effectLst/>
              </a:rPr>
              <a:t>.</a:t>
            </a:r>
            <a:r>
              <a:rPr lang="de-DE" dirty="0" smtClean="0">
                <a:effectLst/>
              </a:rPr>
              <a:t> 0 </a:t>
            </a:r>
          </a:p>
          <a:p>
            <a:r>
              <a:rPr lang="de-DE" dirty="0" smtClean="0">
                <a:effectLst/>
              </a:rPr>
              <a:t>1 </a:t>
            </a:r>
          </a:p>
          <a:p>
            <a:r>
              <a:rPr lang="de-DE" dirty="0" smtClean="0">
                <a:effectLst/>
              </a:rPr>
              <a:t>2 </a:t>
            </a:r>
          </a:p>
          <a:p>
            <a:r>
              <a:rPr lang="de-DE" dirty="0" smtClean="0">
                <a:effectLst/>
              </a:rPr>
              <a:t>3 </a:t>
            </a:r>
          </a:p>
          <a:p>
            <a:r>
              <a:rPr lang="de-DE" dirty="0" smtClean="0">
                <a:effectLst/>
              </a:rPr>
              <a:t>4 </a:t>
            </a:r>
          </a:p>
          <a:p>
            <a:r>
              <a:rPr lang="de-DE" dirty="0" smtClean="0">
                <a:effectLst/>
              </a:rPr>
              <a:t>5 </a:t>
            </a:r>
          </a:p>
          <a:p>
            <a:r>
              <a:rPr lang="de-DE" dirty="0" smtClean="0">
                <a:effectLst/>
              </a:rPr>
              <a:t>6 </a:t>
            </a:r>
          </a:p>
          <a:p>
            <a:r>
              <a:rPr lang="de-DE" dirty="0" smtClean="0">
                <a:effectLst/>
              </a:rPr>
              <a:t>7 </a:t>
            </a:r>
          </a:p>
          <a:p>
            <a:r>
              <a:rPr lang="de-DE" dirty="0" smtClean="0">
                <a:effectLst/>
              </a:rPr>
              <a:t>8 </a:t>
            </a:r>
          </a:p>
          <a:p>
            <a:r>
              <a:rPr lang="de-DE" dirty="0" smtClean="0">
                <a:effectLst/>
              </a:rPr>
              <a:t>9 </a:t>
            </a:r>
          </a:p>
          <a:p>
            <a:r>
              <a:rPr lang="de-DE" dirty="0" smtClean="0">
                <a:effectLst/>
              </a:rPr>
              <a:t>10 </a:t>
            </a:r>
          </a:p>
          <a:p>
            <a:r>
              <a:rPr lang="de-DE" dirty="0" smtClean="0">
                <a:effectLst/>
              </a:rPr>
              <a:t>18. </a:t>
            </a:r>
            <a:r>
              <a:rPr lang="de-DE" b="1" dirty="0" smtClean="0">
                <a:effectLst/>
              </a:rPr>
              <a:t>«Wenn es eng wird, ist mir meine Gesundheit wichtiger als die Erwartungen von anderen.»</a:t>
            </a:r>
            <a:r>
              <a:rPr lang="de-DE" dirty="0" smtClean="0">
                <a:effectLst/>
              </a:rPr>
              <a:t> </a:t>
            </a:r>
            <a:r>
              <a:rPr lang="de-DE" b="1" dirty="0" smtClean="0">
                <a:effectLst/>
              </a:rPr>
              <a:t>*This </a:t>
            </a:r>
            <a:r>
              <a:rPr lang="de-DE" b="1" dirty="0" err="1" smtClean="0">
                <a:effectLst/>
              </a:rPr>
              <a:t>question</a:t>
            </a:r>
            <a:r>
              <a:rPr lang="de-DE" b="1" dirty="0" smtClean="0">
                <a:effectLst/>
              </a:rPr>
              <a:t> </a:t>
            </a:r>
            <a:r>
              <a:rPr lang="de-DE" b="1" dirty="0" err="1" smtClean="0">
                <a:effectLst/>
              </a:rPr>
              <a:t>is</a:t>
            </a:r>
            <a:r>
              <a:rPr lang="de-DE" b="1" dirty="0" smtClean="0">
                <a:effectLst/>
              </a:rPr>
              <a:t> </a:t>
            </a:r>
            <a:r>
              <a:rPr lang="de-DE" b="1" dirty="0" err="1" smtClean="0">
                <a:effectLst/>
              </a:rPr>
              <a:t>required</a:t>
            </a:r>
            <a:r>
              <a:rPr lang="de-DE" b="1" dirty="0" smtClean="0">
                <a:effectLst/>
              </a:rPr>
              <a:t>.</a:t>
            </a:r>
            <a:r>
              <a:rPr lang="de-DE" dirty="0" smtClean="0">
                <a:effectLst/>
              </a:rPr>
              <a:t> 0 </a:t>
            </a:r>
          </a:p>
          <a:p>
            <a:r>
              <a:rPr lang="de-DE" dirty="0" smtClean="0">
                <a:effectLst/>
              </a:rPr>
              <a:t>1 </a:t>
            </a:r>
          </a:p>
          <a:p>
            <a:r>
              <a:rPr lang="de-DE" dirty="0" smtClean="0">
                <a:effectLst/>
              </a:rPr>
              <a:t>2 </a:t>
            </a:r>
          </a:p>
          <a:p>
            <a:r>
              <a:rPr lang="de-DE" dirty="0" smtClean="0">
                <a:effectLst/>
              </a:rPr>
              <a:t>3 </a:t>
            </a:r>
          </a:p>
          <a:p>
            <a:r>
              <a:rPr lang="de-DE" dirty="0" smtClean="0">
                <a:effectLst/>
              </a:rPr>
              <a:t>4 </a:t>
            </a:r>
          </a:p>
          <a:p>
            <a:r>
              <a:rPr lang="de-DE" dirty="0" smtClean="0">
                <a:effectLst/>
              </a:rPr>
              <a:t>5 </a:t>
            </a:r>
          </a:p>
          <a:p>
            <a:r>
              <a:rPr lang="de-DE" dirty="0" smtClean="0">
                <a:effectLst/>
              </a:rPr>
              <a:t>6 </a:t>
            </a:r>
          </a:p>
          <a:p>
            <a:r>
              <a:rPr lang="de-DE" dirty="0" smtClean="0">
                <a:effectLst/>
              </a:rPr>
              <a:t>7 </a:t>
            </a:r>
          </a:p>
          <a:p>
            <a:r>
              <a:rPr lang="de-DE" dirty="0" smtClean="0">
                <a:effectLst/>
              </a:rPr>
              <a:t>8 </a:t>
            </a:r>
          </a:p>
          <a:p>
            <a:r>
              <a:rPr lang="de-DE" dirty="0" smtClean="0">
                <a:effectLst/>
              </a:rPr>
              <a:t>9 </a:t>
            </a:r>
          </a:p>
          <a:p>
            <a:r>
              <a:rPr lang="de-DE" dirty="0" smtClean="0">
                <a:effectLst/>
              </a:rPr>
              <a:t>10 </a:t>
            </a:r>
            <a:endParaRPr lang="de-DE" dirty="0">
              <a:effectLst/>
            </a:endParaRPr>
          </a:p>
        </p:txBody>
      </p:sp>
    </p:spTree>
    <p:extLst>
      <p:ext uri="{BB962C8B-B14F-4D97-AF65-F5344CB8AC3E}">
        <p14:creationId xmlns:p14="http://schemas.microsoft.com/office/powerpoint/2010/main" val="43810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Typische psychische Belastungsfaktoren</a:t>
            </a:r>
            <a:endParaRPr lang="de-DE" dirty="0"/>
          </a:p>
        </p:txBody>
      </p:sp>
      <p:sp>
        <p:nvSpPr>
          <p:cNvPr id="3" name="Inhaltsplatzhalter 2"/>
          <p:cNvSpPr>
            <a:spLocks noGrp="1"/>
          </p:cNvSpPr>
          <p:nvPr>
            <p:ph idx="1"/>
          </p:nvPr>
        </p:nvSpPr>
        <p:spPr/>
        <p:txBody>
          <a:bodyPr>
            <a:normAutofit fontScale="77500" lnSpcReduction="20000"/>
          </a:bodyPr>
          <a:lstStyle/>
          <a:p>
            <a:r>
              <a:rPr lang="de-DE" dirty="0" smtClean="0"/>
              <a:t>Psychische Belastung ist im Wesentlichen abhängig von der Gestaltung: des Arbeitsinhaltes und der Arbeitsaufgabe, der Arbeitsorganisation,</a:t>
            </a:r>
          </a:p>
          <a:p>
            <a:r>
              <a:rPr lang="de-DE" dirty="0" smtClean="0"/>
              <a:t>der sozialen Beziehungen zu Kolleginnen und Kollegen, Führungskräften sowie der Arbeitsumgebung.</a:t>
            </a:r>
          </a:p>
          <a:p>
            <a:r>
              <a:rPr lang="de-DE" dirty="0" smtClean="0"/>
              <a:t>In psychischer oder psychosozialer Hinsicht gesundheitlich riskante Arbeitsbedingungensind zum Beispiel:</a:t>
            </a:r>
          </a:p>
          <a:p>
            <a:r>
              <a:rPr lang="de-DE" dirty="0" smtClean="0"/>
              <a:t>dauerhaft hohe Arbeitsdichte,</a:t>
            </a:r>
          </a:p>
          <a:p>
            <a:r>
              <a:rPr lang="de-DE" dirty="0" smtClean="0"/>
              <a:t>widersprüchliche Anforderungen und unklare Abgrenzung der Zuständigkeiten,</a:t>
            </a:r>
          </a:p>
          <a:p>
            <a:r>
              <a:rPr lang="de-DE" dirty="0" smtClean="0"/>
              <a:t>häufige Störungen und Unterbrechungen,</a:t>
            </a:r>
          </a:p>
          <a:p>
            <a:r>
              <a:rPr lang="de-DE" dirty="0" smtClean="0"/>
              <a:t>ungünstig gestaltete Arbeitszeiten, wie Überstunden, fehlende Pausen, Arbeit auf Abruf,</a:t>
            </a:r>
          </a:p>
          <a:p>
            <a:endParaRPr lang="de-DE" dirty="0"/>
          </a:p>
        </p:txBody>
      </p:sp>
    </p:spTree>
    <p:extLst>
      <p:ext uri="{BB962C8B-B14F-4D97-AF65-F5344CB8AC3E}">
        <p14:creationId xmlns:p14="http://schemas.microsoft.com/office/powerpoint/2010/main" val="3655954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Belastungsfaktoren</a:t>
            </a:r>
            <a:endParaRPr lang="de-DE" dirty="0"/>
          </a:p>
        </p:txBody>
      </p:sp>
      <p:sp>
        <p:nvSpPr>
          <p:cNvPr id="3" name="Inhaltsplatzhalter 2"/>
          <p:cNvSpPr>
            <a:spLocks noGrp="1"/>
          </p:cNvSpPr>
          <p:nvPr>
            <p:ph idx="1"/>
          </p:nvPr>
        </p:nvSpPr>
        <p:spPr/>
        <p:txBody>
          <a:bodyPr>
            <a:normAutofit fontScale="70000" lnSpcReduction="20000"/>
          </a:bodyPr>
          <a:lstStyle/>
          <a:p>
            <a:r>
              <a:rPr lang="de-DE" dirty="0" smtClean="0"/>
              <a:t>hohe emotionale Inanspruchnahme durch z.B. Kunden oder kritische Ereignisse,</a:t>
            </a:r>
          </a:p>
          <a:p>
            <a:r>
              <a:rPr lang="de-DE" dirty="0" smtClean="0"/>
              <a:t>fehlende soziale Unterstützung,</a:t>
            </a:r>
          </a:p>
          <a:p>
            <a:r>
              <a:rPr lang="de-DE" dirty="0" smtClean="0"/>
              <a:t>schlecht gemanagte organisatorische Veränderungen, Arbeitsplatzunsicherheit,</a:t>
            </a:r>
          </a:p>
          <a:p>
            <a:r>
              <a:rPr lang="de-DE" dirty="0" smtClean="0"/>
              <a:t>Konflikte zwischen Beschäftigten, fehlende Unterstützung durch Führungskräfte,</a:t>
            </a:r>
          </a:p>
          <a:p>
            <a:r>
              <a:rPr lang="de-DE" dirty="0" smtClean="0"/>
              <a:t>Übergriffe, körperliche oder verbale Belästigung sowie</a:t>
            </a:r>
          </a:p>
          <a:p>
            <a:r>
              <a:rPr lang="de-DE" dirty="0" smtClean="0"/>
              <a:t>unzulängliche Vereinbarkeit von Beruf und Familie.</a:t>
            </a:r>
          </a:p>
          <a:p>
            <a:r>
              <a:rPr lang="de-DE" dirty="0" smtClean="0"/>
              <a:t>Ungünstig gestaltete psychische Belastungen haben auch Auswirkungen auf das Unternehmen: höhere Fehlzeiten, Motivations- und Leistungsdefizite, </a:t>
            </a:r>
            <a:r>
              <a:rPr lang="de-DE" dirty="0" err="1" smtClean="0"/>
              <a:t>Präsentismus</a:t>
            </a:r>
            <a:r>
              <a:rPr lang="de-DE" dirty="0" smtClean="0"/>
              <a:t> (Arbeitnehmer, die krank zur Arbeit erscheinen und nicht leistungsfähig sind) sowie höhere Unfall- und Verletzungsraten sind mögliche Folgen.</a:t>
            </a:r>
          </a:p>
          <a:p>
            <a:endParaRPr lang="de-DE" dirty="0"/>
          </a:p>
        </p:txBody>
      </p:sp>
    </p:spTree>
    <p:extLst>
      <p:ext uri="{BB962C8B-B14F-4D97-AF65-F5344CB8AC3E}">
        <p14:creationId xmlns:p14="http://schemas.microsoft.com/office/powerpoint/2010/main" val="2272650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Achtsamkeit</a:t>
            </a:r>
            <a:endParaRPr lang="de-DE" dirty="0"/>
          </a:p>
        </p:txBody>
      </p:sp>
      <p:sp>
        <p:nvSpPr>
          <p:cNvPr id="3" name="Inhaltsplatzhalter 2"/>
          <p:cNvSpPr>
            <a:spLocks noGrp="1"/>
          </p:cNvSpPr>
          <p:nvPr>
            <p:ph idx="1"/>
          </p:nvPr>
        </p:nvSpPr>
        <p:spPr/>
        <p:txBody>
          <a:bodyPr>
            <a:normAutofit fontScale="92500" lnSpcReduction="20000"/>
          </a:bodyPr>
          <a:lstStyle/>
          <a:p>
            <a:pPr marL="0" indent="0">
              <a:buNone/>
            </a:pPr>
            <a:r>
              <a:rPr lang="de-DE" b="1" dirty="0"/>
              <a:t>„</a:t>
            </a:r>
            <a:r>
              <a:rPr lang="de-DE" dirty="0"/>
              <a:t>Achtsamkeit bedeutet, auf eine bestimmte Weise aufmerksam zu sein: mit </a:t>
            </a:r>
            <a:r>
              <a:rPr lang="de-DE" dirty="0" smtClean="0"/>
              <a:t>Absicht</a:t>
            </a:r>
            <a:r>
              <a:rPr lang="de-DE" dirty="0"/>
              <a:t>, im gegenwärtigen Moment und ohne Beurteilung.“ </a:t>
            </a:r>
          </a:p>
          <a:p>
            <a:pPr marL="0" indent="0">
              <a:buNone/>
            </a:pPr>
            <a:r>
              <a:rPr lang="de-DE" dirty="0"/>
              <a:t>Jon </a:t>
            </a:r>
            <a:r>
              <a:rPr lang="de-DE" dirty="0" err="1"/>
              <a:t>Kabat</a:t>
            </a:r>
            <a:r>
              <a:rPr lang="de-DE" dirty="0"/>
              <a:t>-Zinn, </a:t>
            </a:r>
            <a:r>
              <a:rPr lang="de-DE" dirty="0" smtClean="0"/>
              <a:t>2013</a:t>
            </a:r>
          </a:p>
          <a:p>
            <a:pPr marL="0" indent="0">
              <a:buNone/>
            </a:pPr>
            <a:endParaRPr lang="de-DE" dirty="0" smtClean="0"/>
          </a:p>
          <a:p>
            <a:pPr marL="0" indent="0">
              <a:buNone/>
            </a:pPr>
            <a:r>
              <a:rPr lang="de-DE" dirty="0" smtClean="0"/>
              <a:t>Achtsamkeit ist definiert als das unvoreingenommene Gewahrsein, welches durch das absichtsvolle und kontinuierliche Beachten eigener augenblicklicher Erfahrungen mit einer offenen, annehmenden, wohlwollenden und mitfühlenden Haltung entsteht.</a:t>
            </a:r>
            <a:endParaRPr lang="de-DE" dirty="0"/>
          </a:p>
          <a:p>
            <a:pPr marL="0" indent="0">
              <a:buNone/>
            </a:pPr>
            <a:endParaRPr lang="de-DE" dirty="0"/>
          </a:p>
          <a:p>
            <a:endParaRPr lang="de-DE" dirty="0"/>
          </a:p>
        </p:txBody>
      </p:sp>
    </p:spTree>
    <p:extLst>
      <p:ext uri="{BB962C8B-B14F-4D97-AF65-F5344CB8AC3E}">
        <p14:creationId xmlns:p14="http://schemas.microsoft.com/office/powerpoint/2010/main" val="3977057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Selbstpflege</a:t>
            </a:r>
            <a:endParaRPr lang="de-DE" dirty="0"/>
          </a:p>
        </p:txBody>
      </p:sp>
      <p:sp>
        <p:nvSpPr>
          <p:cNvPr id="3" name="Inhaltsplatzhalter 2"/>
          <p:cNvSpPr>
            <a:spLocks noGrp="1"/>
          </p:cNvSpPr>
          <p:nvPr>
            <p:ph idx="1"/>
          </p:nvPr>
        </p:nvSpPr>
        <p:spPr/>
        <p:txBody>
          <a:bodyPr/>
          <a:lstStyle/>
          <a:p>
            <a:pPr marL="0" indent="0">
              <a:buNone/>
            </a:pPr>
            <a:r>
              <a:rPr lang="de-DE" b="1" dirty="0"/>
              <a:t>Definition</a:t>
            </a:r>
            <a:r>
              <a:rPr lang="de-DE" dirty="0"/>
              <a:t> der </a:t>
            </a:r>
            <a:r>
              <a:rPr lang="de-DE" dirty="0" smtClean="0"/>
              <a:t>Selbstpflege:</a:t>
            </a:r>
          </a:p>
          <a:p>
            <a:r>
              <a:rPr lang="de-DE" dirty="0" smtClean="0"/>
              <a:t> </a:t>
            </a:r>
            <a:r>
              <a:rPr lang="de-DE" dirty="0"/>
              <a:t>Selbstpflege ist </a:t>
            </a:r>
            <a:r>
              <a:rPr lang="de-DE" dirty="0" smtClean="0"/>
              <a:t> </a:t>
            </a:r>
            <a:r>
              <a:rPr lang="de-DE" dirty="0"/>
              <a:t>die freiwillige Produktion und Ausübung von Handlungen, die auf die eigene Person oder die eigene Umgebung gerichtet sind, um die eigene Funktion und Entwicklung zu regulieren und um Leben, Gesundheit und Wohlbefinden anzustreben.</a:t>
            </a:r>
          </a:p>
          <a:p>
            <a:endParaRPr lang="de-DE" dirty="0"/>
          </a:p>
        </p:txBody>
      </p:sp>
    </p:spTree>
    <p:extLst>
      <p:ext uri="{BB962C8B-B14F-4D97-AF65-F5344CB8AC3E}">
        <p14:creationId xmlns:p14="http://schemas.microsoft.com/office/powerpoint/2010/main" val="1141155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Resilienz</a:t>
            </a:r>
            <a:endParaRPr lang="de-DE" dirty="0"/>
          </a:p>
        </p:txBody>
      </p:sp>
      <p:sp>
        <p:nvSpPr>
          <p:cNvPr id="3" name="Inhaltsplatzhalter 2"/>
          <p:cNvSpPr>
            <a:spLocks noGrp="1"/>
          </p:cNvSpPr>
          <p:nvPr>
            <p:ph idx="1"/>
          </p:nvPr>
        </p:nvSpPr>
        <p:spPr/>
        <p:txBody>
          <a:bodyPr>
            <a:normAutofit fontScale="70000" lnSpcReduction="20000"/>
          </a:bodyPr>
          <a:lstStyle/>
          <a:p>
            <a:r>
              <a:rPr lang="de-DE" b="1" dirty="0" smtClean="0">
                <a:effectLst/>
              </a:rPr>
              <a:t>1. Emotionssteuerung: </a:t>
            </a:r>
            <a:r>
              <a:rPr lang="de-DE" dirty="0" smtClean="0">
                <a:effectLst/>
              </a:rPr>
              <a:t>Hoch </a:t>
            </a:r>
            <a:r>
              <a:rPr lang="de-DE" dirty="0" err="1" smtClean="0">
                <a:effectLst/>
              </a:rPr>
              <a:t>resiliente</a:t>
            </a:r>
            <a:r>
              <a:rPr lang="de-DE" dirty="0" smtClean="0">
                <a:effectLst/>
              </a:rPr>
              <a:t> Menschen schaffen es, aus einer negativen Gefühlslage wieder in eine positive zu gelangen.</a:t>
            </a:r>
          </a:p>
          <a:p>
            <a:r>
              <a:rPr lang="de-DE" b="1" dirty="0" smtClean="0">
                <a:effectLst/>
              </a:rPr>
              <a:t>2. Impulskontrolle: </a:t>
            </a:r>
            <a:r>
              <a:rPr lang="de-DE" dirty="0" smtClean="0">
                <a:effectLst/>
              </a:rPr>
              <a:t>Sie geben nicht einfach ihren Impulsen nach, sondern verfolgen konzentriert und diszipliniert ihre Ziele.</a:t>
            </a:r>
          </a:p>
          <a:p>
            <a:r>
              <a:rPr lang="de-DE" b="1" dirty="0" smtClean="0">
                <a:effectLst/>
              </a:rPr>
              <a:t>3. Kausalanalyse: </a:t>
            </a:r>
            <a:r>
              <a:rPr lang="de-DE" dirty="0" smtClean="0">
                <a:effectLst/>
              </a:rPr>
              <a:t>Sie ärgern sich in negativen Situationen nicht nur, sondern fragen nach dem Warum.</a:t>
            </a:r>
          </a:p>
          <a:p>
            <a:r>
              <a:rPr lang="de-DE" b="1" dirty="0" smtClean="0">
                <a:effectLst/>
              </a:rPr>
              <a:t>4. Empathie: </a:t>
            </a:r>
            <a:r>
              <a:rPr lang="de-DE" dirty="0" smtClean="0">
                <a:effectLst/>
              </a:rPr>
              <a:t>Sie können sich gut in andere hineinversetzen</a:t>
            </a:r>
          </a:p>
          <a:p>
            <a:r>
              <a:rPr lang="de-DE" b="1" dirty="0" smtClean="0">
                <a:effectLst/>
              </a:rPr>
              <a:t>5. Realistischer Optimismus: </a:t>
            </a:r>
            <a:r>
              <a:rPr lang="de-DE" dirty="0" smtClean="0">
                <a:effectLst/>
              </a:rPr>
              <a:t>Sie haben eine optimistische Grundhaltung, ohne sich Illusionen über die Wirklichkeit zu machen.</a:t>
            </a:r>
          </a:p>
          <a:p>
            <a:r>
              <a:rPr lang="de-DE" b="1" dirty="0" smtClean="0">
                <a:effectLst/>
              </a:rPr>
              <a:t>6. Zielorientierung: </a:t>
            </a:r>
            <a:r>
              <a:rPr lang="de-DE" dirty="0" smtClean="0">
                <a:effectLst/>
              </a:rPr>
              <a:t>Sie setzen sich kontinuierlich Ziele, die ihnen persönlich wichtig sind, und arbeiten konsequent daran.</a:t>
            </a:r>
          </a:p>
          <a:p>
            <a:r>
              <a:rPr lang="de-DE" b="1" dirty="0" smtClean="0">
                <a:effectLst/>
              </a:rPr>
              <a:t>7. Selbstwirksamkeitsüberzeugung: </a:t>
            </a:r>
            <a:r>
              <a:rPr lang="de-DE" dirty="0" smtClean="0">
                <a:effectLst/>
              </a:rPr>
              <a:t>Sie glauben daran, dass sie ihr Leben verändern können.</a:t>
            </a:r>
          </a:p>
          <a:p>
            <a:endParaRPr lang="de-DE" dirty="0"/>
          </a:p>
        </p:txBody>
      </p:sp>
    </p:spTree>
    <p:extLst>
      <p:ext uri="{BB962C8B-B14F-4D97-AF65-F5344CB8AC3E}">
        <p14:creationId xmlns:p14="http://schemas.microsoft.com/office/powerpoint/2010/main" val="2554781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Resilienztest</a:t>
            </a:r>
            <a:endParaRPr lang="de-DE" dirty="0"/>
          </a:p>
        </p:txBody>
      </p:sp>
      <p:sp>
        <p:nvSpPr>
          <p:cNvPr id="3" name="Inhaltsplatzhalter 2"/>
          <p:cNvSpPr>
            <a:spLocks noGrp="1"/>
          </p:cNvSpPr>
          <p:nvPr>
            <p:ph idx="1"/>
          </p:nvPr>
        </p:nvSpPr>
        <p:spPr>
          <a:xfrm>
            <a:off x="457200" y="1196752"/>
            <a:ext cx="8219256" cy="5472608"/>
          </a:xfrm>
        </p:spPr>
        <p:txBody>
          <a:bodyPr>
            <a:normAutofit fontScale="32500" lnSpcReduction="20000"/>
          </a:bodyPr>
          <a:lstStyle/>
          <a:p>
            <a:r>
              <a:rPr lang="de-DE" b="1" dirty="0"/>
              <a:t>Wahrnehmung</a:t>
            </a:r>
          </a:p>
          <a:p>
            <a:r>
              <a:rPr lang="de-DE" dirty="0" smtClean="0">
                <a:effectLst/>
              </a:rPr>
              <a:t>1. </a:t>
            </a:r>
            <a:r>
              <a:rPr lang="de-DE" b="1" dirty="0" smtClean="0">
                <a:effectLst/>
              </a:rPr>
              <a:t>«Ich spüre, dass mein Leben sinnvoll und lebenswert ist.»</a:t>
            </a:r>
            <a:r>
              <a:rPr lang="de-DE" dirty="0" smtClean="0">
                <a:effectLst/>
              </a:rPr>
              <a:t> </a:t>
            </a:r>
          </a:p>
          <a:p>
            <a:r>
              <a:rPr lang="de-DE" dirty="0" smtClean="0">
                <a:effectLst/>
              </a:rPr>
              <a:t>1 </a:t>
            </a:r>
          </a:p>
          <a:p>
            <a:r>
              <a:rPr lang="de-DE" dirty="0" smtClean="0">
                <a:effectLst/>
              </a:rPr>
              <a:t>2 </a:t>
            </a:r>
          </a:p>
          <a:p>
            <a:r>
              <a:rPr lang="de-DE" dirty="0" smtClean="0">
                <a:effectLst/>
              </a:rPr>
              <a:t>3 </a:t>
            </a:r>
          </a:p>
          <a:p>
            <a:r>
              <a:rPr lang="de-DE" dirty="0" smtClean="0">
                <a:effectLst/>
              </a:rPr>
              <a:t>4 </a:t>
            </a:r>
          </a:p>
          <a:p>
            <a:r>
              <a:rPr lang="de-DE" dirty="0" smtClean="0">
                <a:effectLst/>
              </a:rPr>
              <a:t>5 </a:t>
            </a:r>
          </a:p>
          <a:p>
            <a:r>
              <a:rPr lang="de-DE" dirty="0" smtClean="0">
                <a:effectLst/>
              </a:rPr>
              <a:t>6 </a:t>
            </a:r>
          </a:p>
          <a:p>
            <a:r>
              <a:rPr lang="de-DE" dirty="0" smtClean="0">
                <a:effectLst/>
              </a:rPr>
              <a:t>7 </a:t>
            </a:r>
          </a:p>
          <a:p>
            <a:r>
              <a:rPr lang="de-DE" dirty="0" smtClean="0">
                <a:effectLst/>
              </a:rPr>
              <a:t>8 </a:t>
            </a:r>
          </a:p>
          <a:p>
            <a:r>
              <a:rPr lang="de-DE" dirty="0" smtClean="0">
                <a:effectLst/>
              </a:rPr>
              <a:t>9 </a:t>
            </a:r>
          </a:p>
          <a:p>
            <a:r>
              <a:rPr lang="de-DE" dirty="0" smtClean="0">
                <a:effectLst/>
              </a:rPr>
              <a:t>10 </a:t>
            </a:r>
          </a:p>
          <a:p>
            <a:r>
              <a:rPr lang="de-DE" dirty="0" smtClean="0">
                <a:effectLst/>
              </a:rPr>
              <a:t>2. </a:t>
            </a:r>
            <a:r>
              <a:rPr lang="de-DE" b="1" dirty="0" smtClean="0">
                <a:effectLst/>
              </a:rPr>
              <a:t>«Mir fallen neue und positive Dinge eher auf als Altbekanntes und Negatives.»</a:t>
            </a:r>
            <a:r>
              <a:rPr lang="de-DE" dirty="0" smtClean="0">
                <a:effectLst/>
              </a:rPr>
              <a:t> 0 </a:t>
            </a:r>
          </a:p>
          <a:p>
            <a:r>
              <a:rPr lang="de-DE" dirty="0" smtClean="0">
                <a:effectLst/>
              </a:rPr>
              <a:t>1 </a:t>
            </a:r>
          </a:p>
          <a:p>
            <a:r>
              <a:rPr lang="de-DE" dirty="0" smtClean="0">
                <a:effectLst/>
              </a:rPr>
              <a:t>2 </a:t>
            </a:r>
          </a:p>
          <a:p>
            <a:r>
              <a:rPr lang="de-DE" dirty="0" smtClean="0">
                <a:effectLst/>
              </a:rPr>
              <a:t>3 </a:t>
            </a:r>
          </a:p>
          <a:p>
            <a:r>
              <a:rPr lang="de-DE" dirty="0" smtClean="0">
                <a:effectLst/>
              </a:rPr>
              <a:t>4 </a:t>
            </a:r>
          </a:p>
          <a:p>
            <a:r>
              <a:rPr lang="de-DE" dirty="0" smtClean="0">
                <a:effectLst/>
              </a:rPr>
              <a:t>5 </a:t>
            </a:r>
          </a:p>
          <a:p>
            <a:r>
              <a:rPr lang="de-DE" dirty="0" smtClean="0">
                <a:effectLst/>
              </a:rPr>
              <a:t>6 </a:t>
            </a:r>
          </a:p>
          <a:p>
            <a:r>
              <a:rPr lang="de-DE" dirty="0" smtClean="0">
                <a:effectLst/>
              </a:rPr>
              <a:t>7 </a:t>
            </a:r>
          </a:p>
          <a:p>
            <a:r>
              <a:rPr lang="de-DE" dirty="0" smtClean="0">
                <a:effectLst/>
              </a:rPr>
              <a:t>8 </a:t>
            </a:r>
          </a:p>
          <a:p>
            <a:r>
              <a:rPr lang="de-DE" dirty="0" smtClean="0">
                <a:effectLst/>
              </a:rPr>
              <a:t>9 </a:t>
            </a:r>
          </a:p>
          <a:p>
            <a:r>
              <a:rPr lang="de-DE" dirty="0" smtClean="0">
                <a:effectLst/>
              </a:rPr>
              <a:t>10 </a:t>
            </a:r>
          </a:p>
          <a:p>
            <a:r>
              <a:rPr lang="de-DE" dirty="0" smtClean="0">
                <a:effectLst/>
              </a:rPr>
              <a:t>3. </a:t>
            </a:r>
            <a:r>
              <a:rPr lang="de-DE" b="1" dirty="0" smtClean="0">
                <a:effectLst/>
              </a:rPr>
              <a:t>«Ich nehme meine Gefühle wahr, ohne mich von ihnen beherrschen zu lassen.»</a:t>
            </a:r>
            <a:r>
              <a:rPr lang="de-DE" dirty="0" smtClean="0">
                <a:effectLst/>
              </a:rPr>
              <a:t> </a:t>
            </a:r>
          </a:p>
          <a:p>
            <a:r>
              <a:rPr lang="de-DE" dirty="0" smtClean="0">
                <a:effectLst/>
              </a:rPr>
              <a:t>1 </a:t>
            </a:r>
          </a:p>
          <a:p>
            <a:r>
              <a:rPr lang="de-DE" dirty="0" smtClean="0">
                <a:effectLst/>
              </a:rPr>
              <a:t>2 </a:t>
            </a:r>
          </a:p>
          <a:p>
            <a:r>
              <a:rPr lang="de-DE" dirty="0" smtClean="0">
                <a:effectLst/>
              </a:rPr>
              <a:t>3 </a:t>
            </a:r>
          </a:p>
          <a:p>
            <a:r>
              <a:rPr lang="de-DE" dirty="0" smtClean="0">
                <a:effectLst/>
              </a:rPr>
              <a:t>4 </a:t>
            </a:r>
          </a:p>
          <a:p>
            <a:r>
              <a:rPr lang="de-DE" dirty="0" smtClean="0">
                <a:effectLst/>
              </a:rPr>
              <a:t>5 </a:t>
            </a:r>
          </a:p>
          <a:p>
            <a:r>
              <a:rPr lang="de-DE" dirty="0" smtClean="0">
                <a:effectLst/>
              </a:rPr>
              <a:t>6 </a:t>
            </a:r>
          </a:p>
          <a:p>
            <a:r>
              <a:rPr lang="de-DE" dirty="0" smtClean="0">
                <a:effectLst/>
              </a:rPr>
              <a:t>7 </a:t>
            </a:r>
          </a:p>
          <a:p>
            <a:r>
              <a:rPr lang="de-DE" dirty="0" smtClean="0">
                <a:effectLst/>
              </a:rPr>
              <a:t>8 </a:t>
            </a:r>
          </a:p>
          <a:p>
            <a:r>
              <a:rPr lang="de-DE" dirty="0" smtClean="0">
                <a:effectLst/>
              </a:rPr>
              <a:t>9 </a:t>
            </a:r>
          </a:p>
          <a:p>
            <a:r>
              <a:rPr lang="de-DE" dirty="0" smtClean="0">
                <a:effectLst/>
              </a:rPr>
              <a:t>10 </a:t>
            </a:r>
          </a:p>
          <a:p>
            <a:endParaRPr lang="de-DE" dirty="0"/>
          </a:p>
        </p:txBody>
      </p:sp>
    </p:spTree>
    <p:extLst>
      <p:ext uri="{BB962C8B-B14F-4D97-AF65-F5344CB8AC3E}">
        <p14:creationId xmlns:p14="http://schemas.microsoft.com/office/powerpoint/2010/main" val="4092563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Resilienztest</a:t>
            </a:r>
            <a:endParaRPr lang="de-DE" dirty="0"/>
          </a:p>
        </p:txBody>
      </p:sp>
      <p:sp>
        <p:nvSpPr>
          <p:cNvPr id="3" name="Inhaltsplatzhalter 2"/>
          <p:cNvSpPr>
            <a:spLocks noGrp="1"/>
          </p:cNvSpPr>
          <p:nvPr>
            <p:ph idx="1"/>
          </p:nvPr>
        </p:nvSpPr>
        <p:spPr/>
        <p:txBody>
          <a:bodyPr>
            <a:normAutofit fontScale="25000" lnSpcReduction="20000"/>
          </a:bodyPr>
          <a:lstStyle/>
          <a:p>
            <a:r>
              <a:rPr lang="de-DE" b="1" dirty="0" smtClean="0">
                <a:effectLst/>
              </a:rPr>
              <a:t>Ich glaube, dass ich Einfluss auf mein Leben nehmen kann und nicht Opfer der Umstände bin.»</a:t>
            </a:r>
            <a:r>
              <a:rPr lang="de-DE" dirty="0" smtClean="0">
                <a:effectLst/>
              </a:rPr>
              <a:t> </a:t>
            </a:r>
            <a:r>
              <a:rPr lang="de-DE" b="1" dirty="0" smtClean="0">
                <a:effectLst/>
              </a:rPr>
              <a:t>*This </a:t>
            </a:r>
            <a:r>
              <a:rPr lang="de-DE" b="1" dirty="0" err="1" smtClean="0">
                <a:effectLst/>
              </a:rPr>
              <a:t>question</a:t>
            </a:r>
            <a:r>
              <a:rPr lang="de-DE" b="1" dirty="0" smtClean="0">
                <a:effectLst/>
              </a:rPr>
              <a:t> </a:t>
            </a:r>
            <a:r>
              <a:rPr lang="de-DE" b="1" dirty="0" err="1" smtClean="0">
                <a:effectLst/>
              </a:rPr>
              <a:t>is</a:t>
            </a:r>
            <a:r>
              <a:rPr lang="de-DE" b="1" dirty="0" smtClean="0">
                <a:effectLst/>
              </a:rPr>
              <a:t> </a:t>
            </a:r>
            <a:r>
              <a:rPr lang="de-DE" b="1" dirty="0" err="1" smtClean="0">
                <a:effectLst/>
              </a:rPr>
              <a:t>required</a:t>
            </a:r>
            <a:r>
              <a:rPr lang="de-DE" b="1" dirty="0" smtClean="0">
                <a:effectLst/>
              </a:rPr>
              <a:t>.</a:t>
            </a:r>
            <a:r>
              <a:rPr lang="de-DE" dirty="0" smtClean="0">
                <a:effectLst/>
              </a:rPr>
              <a:t> 0 </a:t>
            </a:r>
          </a:p>
          <a:p>
            <a:r>
              <a:rPr lang="de-DE" dirty="0" smtClean="0">
                <a:effectLst/>
              </a:rPr>
              <a:t>1 </a:t>
            </a:r>
          </a:p>
          <a:p>
            <a:r>
              <a:rPr lang="de-DE" dirty="0" smtClean="0">
                <a:effectLst/>
              </a:rPr>
              <a:t>2 </a:t>
            </a:r>
          </a:p>
          <a:p>
            <a:r>
              <a:rPr lang="de-DE" dirty="0" smtClean="0">
                <a:effectLst/>
              </a:rPr>
              <a:t>3 </a:t>
            </a:r>
          </a:p>
          <a:p>
            <a:r>
              <a:rPr lang="de-DE" dirty="0" smtClean="0">
                <a:effectLst/>
              </a:rPr>
              <a:t>4 </a:t>
            </a:r>
          </a:p>
          <a:p>
            <a:r>
              <a:rPr lang="de-DE" dirty="0" smtClean="0">
                <a:effectLst/>
              </a:rPr>
              <a:t>5 </a:t>
            </a:r>
          </a:p>
          <a:p>
            <a:r>
              <a:rPr lang="de-DE" dirty="0" smtClean="0">
                <a:effectLst/>
              </a:rPr>
              <a:t>6 </a:t>
            </a:r>
          </a:p>
          <a:p>
            <a:r>
              <a:rPr lang="de-DE" dirty="0" smtClean="0">
                <a:effectLst/>
              </a:rPr>
              <a:t>7 </a:t>
            </a:r>
          </a:p>
          <a:p>
            <a:r>
              <a:rPr lang="de-DE" dirty="0" smtClean="0">
                <a:effectLst/>
              </a:rPr>
              <a:t>8 </a:t>
            </a:r>
          </a:p>
          <a:p>
            <a:r>
              <a:rPr lang="de-DE" dirty="0" smtClean="0">
                <a:effectLst/>
              </a:rPr>
              <a:t>9 </a:t>
            </a:r>
          </a:p>
          <a:p>
            <a:r>
              <a:rPr lang="de-DE" dirty="0" smtClean="0">
                <a:effectLst/>
              </a:rPr>
              <a:t>10 </a:t>
            </a:r>
          </a:p>
          <a:p>
            <a:r>
              <a:rPr lang="de-DE" dirty="0" smtClean="0">
                <a:effectLst/>
              </a:rPr>
              <a:t>5. </a:t>
            </a:r>
            <a:r>
              <a:rPr lang="de-DE" b="1" dirty="0" smtClean="0">
                <a:effectLst/>
              </a:rPr>
              <a:t>«Ich gehe (auch unangenehme) Dinge an, werde aktiv.»</a:t>
            </a:r>
            <a:r>
              <a:rPr lang="de-DE" dirty="0" smtClean="0">
                <a:effectLst/>
              </a:rPr>
              <a:t> </a:t>
            </a:r>
            <a:r>
              <a:rPr lang="de-DE" b="1" dirty="0" smtClean="0">
                <a:effectLst/>
              </a:rPr>
              <a:t>*This </a:t>
            </a:r>
            <a:r>
              <a:rPr lang="de-DE" b="1" dirty="0" err="1" smtClean="0">
                <a:effectLst/>
              </a:rPr>
              <a:t>question</a:t>
            </a:r>
            <a:r>
              <a:rPr lang="de-DE" b="1" dirty="0" smtClean="0">
                <a:effectLst/>
              </a:rPr>
              <a:t> </a:t>
            </a:r>
            <a:r>
              <a:rPr lang="de-DE" b="1" dirty="0" err="1" smtClean="0">
                <a:effectLst/>
              </a:rPr>
              <a:t>is</a:t>
            </a:r>
            <a:r>
              <a:rPr lang="de-DE" b="1" dirty="0" smtClean="0">
                <a:effectLst/>
              </a:rPr>
              <a:t> </a:t>
            </a:r>
            <a:r>
              <a:rPr lang="de-DE" b="1" dirty="0" err="1" smtClean="0">
                <a:effectLst/>
              </a:rPr>
              <a:t>required</a:t>
            </a:r>
            <a:r>
              <a:rPr lang="de-DE" b="1" dirty="0" smtClean="0">
                <a:effectLst/>
              </a:rPr>
              <a:t>.</a:t>
            </a:r>
            <a:r>
              <a:rPr lang="de-DE" dirty="0" smtClean="0">
                <a:effectLst/>
              </a:rPr>
              <a:t> 0 </a:t>
            </a:r>
          </a:p>
          <a:p>
            <a:r>
              <a:rPr lang="de-DE" dirty="0" smtClean="0">
                <a:effectLst/>
              </a:rPr>
              <a:t>1 </a:t>
            </a:r>
          </a:p>
          <a:p>
            <a:r>
              <a:rPr lang="de-DE" dirty="0" smtClean="0">
                <a:effectLst/>
              </a:rPr>
              <a:t>2 </a:t>
            </a:r>
          </a:p>
          <a:p>
            <a:r>
              <a:rPr lang="de-DE" dirty="0" smtClean="0">
                <a:effectLst/>
              </a:rPr>
              <a:t>3 </a:t>
            </a:r>
          </a:p>
          <a:p>
            <a:r>
              <a:rPr lang="de-DE" dirty="0" smtClean="0">
                <a:effectLst/>
              </a:rPr>
              <a:t>4 </a:t>
            </a:r>
          </a:p>
          <a:p>
            <a:r>
              <a:rPr lang="de-DE" dirty="0" smtClean="0">
                <a:effectLst/>
              </a:rPr>
              <a:t>5 </a:t>
            </a:r>
          </a:p>
          <a:p>
            <a:r>
              <a:rPr lang="de-DE" dirty="0" smtClean="0">
                <a:effectLst/>
              </a:rPr>
              <a:t>6 </a:t>
            </a:r>
          </a:p>
          <a:p>
            <a:r>
              <a:rPr lang="de-DE" dirty="0" smtClean="0">
                <a:effectLst/>
              </a:rPr>
              <a:t>7 </a:t>
            </a:r>
          </a:p>
          <a:p>
            <a:r>
              <a:rPr lang="de-DE" dirty="0" smtClean="0">
                <a:effectLst/>
              </a:rPr>
              <a:t>8 </a:t>
            </a:r>
          </a:p>
          <a:p>
            <a:r>
              <a:rPr lang="de-DE" dirty="0" smtClean="0">
                <a:effectLst/>
              </a:rPr>
              <a:t>9 </a:t>
            </a:r>
          </a:p>
          <a:p>
            <a:r>
              <a:rPr lang="de-DE" dirty="0" smtClean="0">
                <a:effectLst/>
              </a:rPr>
              <a:t>10 </a:t>
            </a:r>
          </a:p>
          <a:p>
            <a:r>
              <a:rPr lang="de-DE" dirty="0" smtClean="0">
                <a:effectLst/>
              </a:rPr>
              <a:t>6. </a:t>
            </a:r>
            <a:r>
              <a:rPr lang="de-DE" b="1" dirty="0" smtClean="0">
                <a:effectLst/>
              </a:rPr>
              <a:t>«Ich habe klare Prioritäten für mein Leben.»</a:t>
            </a:r>
            <a:r>
              <a:rPr lang="de-DE" dirty="0" smtClean="0">
                <a:effectLst/>
              </a:rPr>
              <a:t> </a:t>
            </a:r>
            <a:r>
              <a:rPr lang="de-DE" b="1" dirty="0" smtClean="0">
                <a:effectLst/>
              </a:rPr>
              <a:t>*This </a:t>
            </a:r>
            <a:r>
              <a:rPr lang="de-DE" b="1" dirty="0" err="1" smtClean="0">
                <a:effectLst/>
              </a:rPr>
              <a:t>question</a:t>
            </a:r>
            <a:r>
              <a:rPr lang="de-DE" b="1" dirty="0" smtClean="0">
                <a:effectLst/>
              </a:rPr>
              <a:t> </a:t>
            </a:r>
            <a:r>
              <a:rPr lang="de-DE" b="1" dirty="0" err="1" smtClean="0">
                <a:effectLst/>
              </a:rPr>
              <a:t>is</a:t>
            </a:r>
            <a:r>
              <a:rPr lang="de-DE" b="1" dirty="0" smtClean="0">
                <a:effectLst/>
              </a:rPr>
              <a:t> </a:t>
            </a:r>
            <a:r>
              <a:rPr lang="de-DE" b="1" dirty="0" err="1" smtClean="0">
                <a:effectLst/>
              </a:rPr>
              <a:t>required</a:t>
            </a:r>
            <a:r>
              <a:rPr lang="de-DE" b="1" dirty="0" smtClean="0">
                <a:effectLst/>
              </a:rPr>
              <a:t>.</a:t>
            </a:r>
            <a:r>
              <a:rPr lang="de-DE" dirty="0" smtClean="0">
                <a:effectLst/>
              </a:rPr>
              <a:t> 0 </a:t>
            </a:r>
          </a:p>
          <a:p>
            <a:r>
              <a:rPr lang="de-DE" dirty="0" smtClean="0">
                <a:effectLst/>
              </a:rPr>
              <a:t>1 </a:t>
            </a:r>
          </a:p>
          <a:p>
            <a:r>
              <a:rPr lang="de-DE" dirty="0" smtClean="0">
                <a:effectLst/>
              </a:rPr>
              <a:t>2 </a:t>
            </a:r>
          </a:p>
          <a:p>
            <a:r>
              <a:rPr lang="de-DE" dirty="0" smtClean="0">
                <a:effectLst/>
              </a:rPr>
              <a:t>3 </a:t>
            </a:r>
          </a:p>
          <a:p>
            <a:r>
              <a:rPr lang="de-DE" dirty="0" smtClean="0">
                <a:effectLst/>
              </a:rPr>
              <a:t>4 </a:t>
            </a:r>
          </a:p>
          <a:p>
            <a:r>
              <a:rPr lang="de-DE" dirty="0" smtClean="0">
                <a:effectLst/>
              </a:rPr>
              <a:t>5 </a:t>
            </a:r>
          </a:p>
          <a:p>
            <a:r>
              <a:rPr lang="de-DE" dirty="0" smtClean="0">
                <a:effectLst/>
              </a:rPr>
              <a:t>6 </a:t>
            </a:r>
          </a:p>
          <a:p>
            <a:r>
              <a:rPr lang="de-DE" dirty="0" smtClean="0">
                <a:effectLst/>
              </a:rPr>
              <a:t>7 </a:t>
            </a:r>
          </a:p>
          <a:p>
            <a:r>
              <a:rPr lang="de-DE" dirty="0" smtClean="0">
                <a:effectLst/>
              </a:rPr>
              <a:t>8 </a:t>
            </a:r>
          </a:p>
          <a:p>
            <a:r>
              <a:rPr lang="de-DE" dirty="0" smtClean="0">
                <a:effectLst/>
              </a:rPr>
              <a:t>9 </a:t>
            </a:r>
          </a:p>
          <a:p>
            <a:r>
              <a:rPr lang="de-DE" dirty="0" smtClean="0">
                <a:effectLst/>
              </a:rPr>
              <a:t>10 </a:t>
            </a:r>
          </a:p>
          <a:p>
            <a:endParaRPr lang="de-DE" dirty="0"/>
          </a:p>
        </p:txBody>
      </p:sp>
    </p:spTree>
    <p:extLst>
      <p:ext uri="{BB962C8B-B14F-4D97-AF65-F5344CB8AC3E}">
        <p14:creationId xmlns:p14="http://schemas.microsoft.com/office/powerpoint/2010/main" val="1858572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Ergebnis</a:t>
            </a:r>
            <a:endParaRPr lang="de-DE" dirty="0"/>
          </a:p>
        </p:txBody>
      </p:sp>
      <p:sp>
        <p:nvSpPr>
          <p:cNvPr id="3" name="Inhaltsplatzhalter 2"/>
          <p:cNvSpPr>
            <a:spLocks noGrp="1"/>
          </p:cNvSpPr>
          <p:nvPr>
            <p:ph idx="1"/>
          </p:nvPr>
        </p:nvSpPr>
        <p:spPr/>
        <p:txBody>
          <a:bodyPr>
            <a:normAutofit fontScale="92500" lnSpcReduction="20000"/>
          </a:bodyPr>
          <a:lstStyle/>
          <a:p>
            <a:r>
              <a:rPr lang="de-DE" b="1" dirty="0" smtClean="0">
                <a:effectLst/>
              </a:rPr>
              <a:t>Sie befinden sich in dieser Kategorie im …… Wenn Sie Ihre Resilienz noch verbessern wollen, suchen Sie sich eine wichtige Aussage aus und stellen Sie sich zu ihr folgende Fragen:</a:t>
            </a:r>
            <a:endParaRPr lang="de-DE" dirty="0" smtClean="0">
              <a:effectLst/>
            </a:endParaRPr>
          </a:p>
          <a:p>
            <a:r>
              <a:rPr lang="de-DE" dirty="0" smtClean="0">
                <a:effectLst/>
              </a:rPr>
              <a:t>• Was alles gelingt mir in meinem Leben, dass ich diese Punkteanzahl angegeben habe?</a:t>
            </a:r>
            <a:br>
              <a:rPr lang="de-DE" dirty="0" smtClean="0">
                <a:effectLst/>
              </a:rPr>
            </a:br>
            <a:r>
              <a:rPr lang="de-DE" dirty="0" smtClean="0">
                <a:effectLst/>
              </a:rPr>
              <a:t>• Was wäre nötig, um einen Punkt höher zu kommen?</a:t>
            </a:r>
            <a:br>
              <a:rPr lang="de-DE" dirty="0" smtClean="0">
                <a:effectLst/>
              </a:rPr>
            </a:br>
            <a:r>
              <a:rPr lang="de-DE" dirty="0" smtClean="0">
                <a:effectLst/>
              </a:rPr>
              <a:t>• Was würde sich in meinem Leben dadurch verbessern?</a:t>
            </a:r>
            <a:br>
              <a:rPr lang="de-DE" dirty="0" smtClean="0">
                <a:effectLst/>
              </a:rPr>
            </a:br>
            <a:r>
              <a:rPr lang="de-DE" dirty="0" smtClean="0">
                <a:effectLst/>
              </a:rPr>
              <a:t>• Was müsste ich dafür auf mich nehmen?</a:t>
            </a:r>
          </a:p>
          <a:p>
            <a:endParaRPr lang="de-DE" dirty="0"/>
          </a:p>
        </p:txBody>
      </p:sp>
    </p:spTree>
    <p:extLst>
      <p:ext uri="{BB962C8B-B14F-4D97-AF65-F5344CB8AC3E}">
        <p14:creationId xmlns:p14="http://schemas.microsoft.com/office/powerpoint/2010/main" val="311326363"/>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885</Words>
  <Application>Microsoft Office PowerPoint</Application>
  <PresentationFormat>Bildschirmpräsentation (4:3)</PresentationFormat>
  <Paragraphs>244</Paragraphs>
  <Slides>13</Slides>
  <Notes>0</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Larissa</vt:lpstr>
      <vt:lpstr>Selbstfürsorge in der sozialen Arbeit</vt:lpstr>
      <vt:lpstr>Typische psychische Belastungsfaktoren</vt:lpstr>
      <vt:lpstr>Belastungsfaktoren</vt:lpstr>
      <vt:lpstr>Achtsamkeit</vt:lpstr>
      <vt:lpstr>Selbstpflege</vt:lpstr>
      <vt:lpstr>Resilienz</vt:lpstr>
      <vt:lpstr>Resilienztest</vt:lpstr>
      <vt:lpstr>Resilienztest</vt:lpstr>
      <vt:lpstr>Ergebnis</vt:lpstr>
      <vt:lpstr>Beziehungen</vt:lpstr>
      <vt:lpstr>Zukunft</vt:lpstr>
      <vt:lpstr>Lösungen</vt:lpstr>
      <vt:lpstr>Gesundheit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Selbstfürsorge in der sozialen Arbeit</dc:title>
  <dc:creator>Hermes 12</dc:creator>
  <cp:lastModifiedBy>user</cp:lastModifiedBy>
  <cp:revision>19</cp:revision>
  <dcterms:created xsi:type="dcterms:W3CDTF">2020-09-19T08:14:38Z</dcterms:created>
  <dcterms:modified xsi:type="dcterms:W3CDTF">2020-10-04T10:12:42Z</dcterms:modified>
</cp:coreProperties>
</file>