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3" r:id="rId6"/>
    <p:sldId id="261" r:id="rId7"/>
    <p:sldId id="260" r:id="rId8"/>
    <p:sldId id="265" r:id="rId9"/>
    <p:sldId id="266" r:id="rId10"/>
    <p:sldId id="267" r:id="rId11"/>
    <p:sldId id="264" r:id="rId12"/>
    <p:sldId id="257" r:id="rId13"/>
    <p:sldId id="268" r:id="rId14"/>
    <p:sldId id="269"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5F15B38-7BB8-4BF0-B6DC-F9F06B5D4CA7}" type="datetimeFigureOut">
              <a:rPr lang="de-DE" smtClean="0"/>
              <a:t>28.10.2020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17948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F15B38-7BB8-4BF0-B6DC-F9F06B5D4CA7}" type="datetimeFigureOut">
              <a:rPr lang="de-DE" smtClean="0"/>
              <a:t>28.10.2020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04158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F15B38-7BB8-4BF0-B6DC-F9F06B5D4CA7}" type="datetimeFigureOut">
              <a:rPr lang="de-DE" smtClean="0"/>
              <a:t>28.10.2020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60763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F15B38-7BB8-4BF0-B6DC-F9F06B5D4CA7}" type="datetimeFigureOut">
              <a:rPr lang="de-DE" smtClean="0"/>
              <a:t>28.10.2020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66396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5F15B38-7BB8-4BF0-B6DC-F9F06B5D4CA7}" type="datetimeFigureOut">
              <a:rPr lang="de-DE" smtClean="0"/>
              <a:t>28.10.2020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42291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5F15B38-7BB8-4BF0-B6DC-F9F06B5D4CA7}" type="datetimeFigureOut">
              <a:rPr lang="de-DE" smtClean="0"/>
              <a:t>28.10.2020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94091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5F15B38-7BB8-4BF0-B6DC-F9F06B5D4CA7}" type="datetimeFigureOut">
              <a:rPr lang="de-DE" smtClean="0"/>
              <a:t>28.10.2020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8559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5F15B38-7BB8-4BF0-B6DC-F9F06B5D4CA7}" type="datetimeFigureOut">
              <a:rPr lang="de-DE" smtClean="0"/>
              <a:t>28.10.2020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7750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5F15B38-7BB8-4BF0-B6DC-F9F06B5D4CA7}" type="datetimeFigureOut">
              <a:rPr lang="de-DE" smtClean="0"/>
              <a:t>28.10.2020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1894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5F15B38-7BB8-4BF0-B6DC-F9F06B5D4CA7}" type="datetimeFigureOut">
              <a:rPr lang="de-DE" smtClean="0"/>
              <a:t>28.10.2020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298274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5F15B38-7BB8-4BF0-B6DC-F9F06B5D4CA7}" type="datetimeFigureOut">
              <a:rPr lang="de-DE" smtClean="0"/>
              <a:t>28.10.2020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22F6CB-A347-4800-8F0E-799B395A568B}" type="slidenum">
              <a:rPr lang="de-DE" smtClean="0"/>
              <a:t>‹Nr.›</a:t>
            </a:fld>
            <a:endParaRPr lang="de-DE"/>
          </a:p>
        </p:txBody>
      </p:sp>
    </p:spTree>
    <p:extLst>
      <p:ext uri="{BB962C8B-B14F-4D97-AF65-F5344CB8AC3E}">
        <p14:creationId xmlns:p14="http://schemas.microsoft.com/office/powerpoint/2010/main" val="417234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15B38-7BB8-4BF0-B6DC-F9F06B5D4CA7}" type="datetimeFigureOut">
              <a:rPr lang="de-DE" smtClean="0"/>
              <a:t>28.10.2020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2F6CB-A347-4800-8F0E-799B395A568B}" type="slidenum">
              <a:rPr lang="de-DE" smtClean="0"/>
              <a:t>‹Nr.›</a:t>
            </a:fld>
            <a:endParaRPr lang="de-DE"/>
          </a:p>
        </p:txBody>
      </p:sp>
    </p:spTree>
    <p:extLst>
      <p:ext uri="{BB962C8B-B14F-4D97-AF65-F5344CB8AC3E}">
        <p14:creationId xmlns:p14="http://schemas.microsoft.com/office/powerpoint/2010/main" val="3657723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Werte</a:t>
            </a:r>
            <a:endParaRPr lang="de-DE" dirty="0"/>
          </a:p>
        </p:txBody>
      </p:sp>
      <p:sp>
        <p:nvSpPr>
          <p:cNvPr id="3" name="Untertitel 2"/>
          <p:cNvSpPr>
            <a:spLocks noGrp="1"/>
          </p:cNvSpPr>
          <p:nvPr>
            <p:ph type="subTitle" idx="1"/>
          </p:nvPr>
        </p:nvSpPr>
        <p:spPr/>
        <p:txBody>
          <a:bodyPr/>
          <a:lstStyle/>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3933056"/>
            <a:ext cx="6381750" cy="1553344"/>
          </a:xfrm>
          <a:prstGeom prst="rect">
            <a:avLst/>
          </a:prstGeom>
        </p:spPr>
      </p:pic>
    </p:spTree>
    <p:extLst>
      <p:ext uri="{BB962C8B-B14F-4D97-AF65-F5344CB8AC3E}">
        <p14:creationId xmlns:p14="http://schemas.microsoft.com/office/powerpoint/2010/main" val="107754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Haltungen</a:t>
            </a:r>
            <a:endParaRPr lang="de-DE" dirty="0"/>
          </a:p>
        </p:txBody>
      </p:sp>
      <p:sp>
        <p:nvSpPr>
          <p:cNvPr id="3" name="Inhaltsplatzhalter 2"/>
          <p:cNvSpPr>
            <a:spLocks noGrp="1"/>
          </p:cNvSpPr>
          <p:nvPr>
            <p:ph idx="1"/>
          </p:nvPr>
        </p:nvSpPr>
        <p:spPr/>
        <p:txBody>
          <a:bodyPr/>
          <a:lstStyle/>
          <a:p>
            <a:r>
              <a:rPr lang="de-DE" dirty="0"/>
              <a:t>Professionelle Neugier </a:t>
            </a:r>
            <a:endParaRPr lang="de-DE" dirty="0" smtClean="0"/>
          </a:p>
          <a:p>
            <a:r>
              <a:rPr lang="de-DE" dirty="0"/>
              <a:t>Stärkenblick </a:t>
            </a:r>
            <a:endParaRPr lang="de-DE" dirty="0" smtClean="0"/>
          </a:p>
          <a:p>
            <a:r>
              <a:rPr lang="de-DE" dirty="0"/>
              <a:t>Respekt und Anerkennung </a:t>
            </a:r>
            <a:endParaRPr lang="de-DE" dirty="0" smtClean="0"/>
          </a:p>
          <a:p>
            <a:r>
              <a:rPr lang="de-DE" dirty="0"/>
              <a:t>Offenheit </a:t>
            </a:r>
            <a:endParaRPr lang="de-DE" dirty="0" smtClean="0"/>
          </a:p>
          <a:p>
            <a:r>
              <a:rPr lang="de-DE" dirty="0"/>
              <a:t>Transparenz </a:t>
            </a:r>
          </a:p>
        </p:txBody>
      </p:sp>
    </p:spTree>
    <p:extLst>
      <p:ext uri="{BB962C8B-B14F-4D97-AF65-F5344CB8AC3E}">
        <p14:creationId xmlns:p14="http://schemas.microsoft.com/office/powerpoint/2010/main" val="226002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Handlungsleitende Theorien in der sozialen Arbeit</a:t>
            </a:r>
            <a:endParaRPr lang="de-DE" dirty="0"/>
          </a:p>
        </p:txBody>
      </p:sp>
      <p:sp>
        <p:nvSpPr>
          <p:cNvPr id="3" name="Inhaltsplatzhalter 2"/>
          <p:cNvSpPr>
            <a:spLocks noGrp="1"/>
          </p:cNvSpPr>
          <p:nvPr>
            <p:ph idx="1"/>
          </p:nvPr>
        </p:nvSpPr>
        <p:spPr/>
        <p:txBody>
          <a:bodyPr>
            <a:normAutofit fontScale="85000" lnSpcReduction="20000"/>
          </a:bodyPr>
          <a:lstStyle/>
          <a:p>
            <a:r>
              <a:rPr lang="de-DE" b="1" dirty="0" smtClean="0"/>
              <a:t>Humanistische Psychologie</a:t>
            </a:r>
          </a:p>
          <a:p>
            <a:pPr marL="0" indent="0">
              <a:buNone/>
            </a:pPr>
            <a:r>
              <a:rPr lang="de-DE" i="1" dirty="0" smtClean="0"/>
              <a:t>Selbstaktualisierung</a:t>
            </a:r>
          </a:p>
          <a:p>
            <a:r>
              <a:rPr lang="de-DE" b="1" dirty="0" smtClean="0"/>
              <a:t>Kognitionspsychologie</a:t>
            </a:r>
          </a:p>
          <a:p>
            <a:pPr marL="0" indent="0">
              <a:buNone/>
            </a:pPr>
            <a:r>
              <a:rPr lang="de-DE" i="1" dirty="0" smtClean="0"/>
              <a:t>Lernen und Probleme lösen</a:t>
            </a:r>
          </a:p>
          <a:p>
            <a:r>
              <a:rPr lang="de-DE" b="1" dirty="0" smtClean="0"/>
              <a:t>Motivationspsychologie</a:t>
            </a:r>
          </a:p>
          <a:p>
            <a:pPr marL="0" indent="0">
              <a:buNone/>
            </a:pPr>
            <a:r>
              <a:rPr lang="de-DE" i="1" dirty="0" smtClean="0"/>
              <a:t>Menschen bei ihren Bedürfnissen, bei ihren Motive abholen</a:t>
            </a:r>
          </a:p>
          <a:p>
            <a:r>
              <a:rPr lang="de-DE" b="1" dirty="0" smtClean="0"/>
              <a:t>Systemisch-lösungsorientierte Ansätze</a:t>
            </a:r>
          </a:p>
          <a:p>
            <a:pPr marL="0" indent="0">
              <a:buNone/>
            </a:pPr>
            <a:r>
              <a:rPr lang="de-DE" i="1" dirty="0" smtClean="0"/>
              <a:t>Mehr machen von dem was funktioniert</a:t>
            </a:r>
          </a:p>
          <a:p>
            <a:pPr marL="0" indent="0">
              <a:buNone/>
            </a:pPr>
            <a:r>
              <a:rPr lang="de-DE" b="1" dirty="0" smtClean="0"/>
              <a:t>Kommunikationspsychologische </a:t>
            </a:r>
          </a:p>
          <a:p>
            <a:pPr marL="0" indent="0">
              <a:buNone/>
            </a:pPr>
            <a:r>
              <a:rPr lang="de-DE" i="1" dirty="0" smtClean="0"/>
              <a:t>Miteinander reden</a:t>
            </a:r>
          </a:p>
          <a:p>
            <a:pPr marL="0" indent="0">
              <a:buNone/>
            </a:pPr>
            <a:endParaRPr lang="de-DE" dirty="0" smtClean="0"/>
          </a:p>
          <a:p>
            <a:endParaRPr lang="de-DE" dirty="0"/>
          </a:p>
        </p:txBody>
      </p:sp>
    </p:spTree>
    <p:extLst>
      <p:ext uri="{BB962C8B-B14F-4D97-AF65-F5344CB8AC3E}">
        <p14:creationId xmlns:p14="http://schemas.microsoft.com/office/powerpoint/2010/main" val="317893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effectLst/>
              </a:rPr>
              <a:t>Motivation durch Sinn </a:t>
            </a:r>
            <a:br>
              <a:rPr lang="de-DE" dirty="0" smtClean="0">
                <a:effectLst/>
              </a:rPr>
            </a:b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effectLst/>
              </a:rPr>
              <a:t/>
            </a:r>
            <a:br>
              <a:rPr lang="de-DE" dirty="0" smtClean="0">
                <a:effectLst/>
              </a:rPr>
            </a:br>
            <a:r>
              <a:rPr lang="de-DE" dirty="0" smtClean="0">
                <a:effectLst/>
              </a:rPr>
              <a:t/>
            </a:r>
            <a:br>
              <a:rPr lang="de-DE" dirty="0" smtClean="0">
                <a:effectLst/>
              </a:rPr>
            </a:br>
            <a:r>
              <a:rPr lang="de-DE" dirty="0" smtClean="0">
                <a:effectLst/>
              </a:rPr>
              <a:t>Jeder dritte Arbeitnehmer*in hat innerlich bereits gekündigt: Konflikte, Frust und mangelnde Motivation sind die Folge. Die Ursachen sind nicht nur im falschen Führungsverhalten der Organisation zu suchen, sondern auch bei jedem Einzelnen: Das Fehlen von Sinn führt zu Leistungseinbußen, psychosomatischen Beschwerden und allgemeiner Unzufriedenheit. </a:t>
            </a:r>
            <a:br>
              <a:rPr lang="de-DE" dirty="0" smtClean="0">
                <a:effectLst/>
              </a:rPr>
            </a:br>
            <a:endParaRPr lang="de-DE" dirty="0"/>
          </a:p>
        </p:txBody>
      </p:sp>
    </p:spTree>
    <p:extLst>
      <p:ext uri="{BB962C8B-B14F-4D97-AF65-F5344CB8AC3E}">
        <p14:creationId xmlns:p14="http://schemas.microsoft.com/office/powerpoint/2010/main" val="331584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Sinn der sozialen Arbeit</a:t>
            </a:r>
            <a:endParaRPr lang="de-DE" dirty="0"/>
          </a:p>
        </p:txBody>
      </p:sp>
      <p:sp>
        <p:nvSpPr>
          <p:cNvPr id="3" name="Inhaltsplatzhalter 2"/>
          <p:cNvSpPr>
            <a:spLocks noGrp="1"/>
          </p:cNvSpPr>
          <p:nvPr>
            <p:ph idx="1"/>
          </p:nvPr>
        </p:nvSpPr>
        <p:spPr/>
        <p:txBody>
          <a:bodyPr>
            <a:normAutofit fontScale="77500" lnSpcReduction="20000"/>
          </a:bodyPr>
          <a:lstStyle/>
          <a:p>
            <a:r>
              <a:rPr lang="de-DE" dirty="0"/>
              <a:t>Soziale Arbeit will es Menschen ermöglichen ihre eigenen Spuren zu hinterlassen und die Erfahrung zu machen, dass es sich lohnt sich für die eigene Sache zu engagieren. </a:t>
            </a:r>
            <a:endParaRPr lang="de-DE" dirty="0" smtClean="0"/>
          </a:p>
          <a:p>
            <a:r>
              <a:rPr lang="de-DE" dirty="0" smtClean="0"/>
              <a:t>Den </a:t>
            </a:r>
            <a:r>
              <a:rPr lang="de-DE" dirty="0"/>
              <a:t>Menschen wird hierbei bewusst, dass sie </a:t>
            </a:r>
            <a:r>
              <a:rPr lang="de-DE" dirty="0" smtClean="0"/>
              <a:t>Betroffene </a:t>
            </a:r>
            <a:r>
              <a:rPr lang="de-DE" dirty="0"/>
              <a:t>und Gestaltende in einer Person sind. </a:t>
            </a:r>
            <a:endParaRPr lang="de-DE" dirty="0" smtClean="0"/>
          </a:p>
          <a:p>
            <a:r>
              <a:rPr lang="de-DE" dirty="0" smtClean="0"/>
              <a:t>Sie </a:t>
            </a:r>
            <a:r>
              <a:rPr lang="de-DE" dirty="0"/>
              <a:t>erleben, wie gut es sich anfühlt einen eigenen Beitrag für eine positive Veränderung geleistet zu haben. </a:t>
            </a:r>
            <a:endParaRPr lang="de-DE" dirty="0" smtClean="0"/>
          </a:p>
          <a:p>
            <a:r>
              <a:rPr lang="de-DE" dirty="0" smtClean="0"/>
              <a:t>Sozialarbeiterinnen </a:t>
            </a:r>
            <a:r>
              <a:rPr lang="de-DE" dirty="0"/>
              <a:t>und Sozialarbeiter sind bei dieser Aufgabe mit vielen Herausforderungen konfrontiert. Die eigene fachliche Grundhaltung kann ihnen helfen sich mit </a:t>
            </a:r>
            <a:r>
              <a:rPr lang="de-DE" dirty="0" smtClean="0"/>
              <a:t>professioneller </a:t>
            </a:r>
            <a:r>
              <a:rPr lang="de-DE" dirty="0"/>
              <a:t>Neugier, Offenheit und Respekt zu nähern und die Anerkennung, die Transparenz und die Stärken der Menschen im Blick zu behalten. </a:t>
            </a:r>
          </a:p>
        </p:txBody>
      </p:sp>
    </p:spTree>
    <p:extLst>
      <p:ext uri="{BB962C8B-B14F-4D97-AF65-F5344CB8AC3E}">
        <p14:creationId xmlns:p14="http://schemas.microsoft.com/office/powerpoint/2010/main" val="157773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zu Werten</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Was besitzt in Deinem Leben für Dich den größten Wert?</a:t>
            </a:r>
          </a:p>
          <a:p>
            <a:r>
              <a:rPr lang="de-DE" dirty="0" smtClean="0"/>
              <a:t>Welche Werte willst Du niemals aufgeben?</a:t>
            </a:r>
          </a:p>
          <a:p>
            <a:r>
              <a:rPr lang="de-DE" dirty="0" smtClean="0"/>
              <a:t>Welche Werte findest Du praktisch schwer umsetzbar?</a:t>
            </a:r>
          </a:p>
          <a:p>
            <a:r>
              <a:rPr lang="de-DE" dirty="0" smtClean="0"/>
              <a:t>Worin konntest Du Deine Werte so weitgehend wie möglich verwirklichen? </a:t>
            </a:r>
          </a:p>
          <a:p>
            <a:r>
              <a:rPr lang="de-DE" dirty="0" smtClean="0"/>
              <a:t>Denkt an einen weisen Menschen, den Ihr kennt, und lasst dessen Charaktereigenschaften Revue passieren. Von welchen Werten wird er geleitet?</a:t>
            </a:r>
            <a:endParaRPr lang="de-DE" dirty="0"/>
          </a:p>
        </p:txBody>
      </p:sp>
    </p:spTree>
    <p:extLst>
      <p:ext uri="{BB962C8B-B14F-4D97-AF65-F5344CB8AC3E}">
        <p14:creationId xmlns:p14="http://schemas.microsoft.com/office/powerpoint/2010/main" val="235154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940966"/>
          </a:xfrm>
        </p:spPr>
        <p:txBody>
          <a:bodyPr>
            <a:noAutofit/>
          </a:bodyPr>
          <a:lstStyle/>
          <a:p>
            <a:r>
              <a:rPr lang="de-DE" sz="3600" dirty="0" smtClean="0"/>
              <a:t>WERTE ALS GRUNDBEDÜRFNISSE DES LEBENS </a:t>
            </a:r>
            <a:br>
              <a:rPr lang="de-DE" sz="3600" dirty="0" smtClean="0"/>
            </a:br>
            <a:endParaRPr lang="de-DE" sz="3600" dirty="0"/>
          </a:p>
        </p:txBody>
      </p:sp>
      <p:sp>
        <p:nvSpPr>
          <p:cNvPr id="3" name="Inhaltsplatzhalter 2"/>
          <p:cNvSpPr>
            <a:spLocks noGrp="1"/>
          </p:cNvSpPr>
          <p:nvPr>
            <p:ph idx="1"/>
          </p:nvPr>
        </p:nvSpPr>
        <p:spPr/>
        <p:txBody>
          <a:bodyPr/>
          <a:lstStyle/>
          <a:p>
            <a:r>
              <a:rPr lang="de-DE" dirty="0"/>
              <a:t>Werte helfen </a:t>
            </a:r>
            <a:r>
              <a:rPr lang="de-DE" dirty="0" smtClean="0"/>
              <a:t> </a:t>
            </a:r>
            <a:r>
              <a:rPr lang="de-DE" dirty="0"/>
              <a:t>sich in der Welt zurechtzufinden und sich richtig zu entscheiden. Sie sind die Grundlage für den Zusammenhalt einer Gemeinschaft. Der Begriff der „Wertekompetenz“ definiert dabei die Fähigkeit autonom, sachbezogen und situationsgerecht zu entscheiden. </a:t>
            </a:r>
          </a:p>
        </p:txBody>
      </p:sp>
    </p:spTree>
    <p:extLst>
      <p:ext uri="{BB962C8B-B14F-4D97-AF65-F5344CB8AC3E}">
        <p14:creationId xmlns:p14="http://schemas.microsoft.com/office/powerpoint/2010/main" val="219245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Wertewandel</a:t>
            </a:r>
            <a:endParaRPr lang="de-DE" dirty="0"/>
          </a:p>
        </p:txBody>
      </p:sp>
      <p:sp>
        <p:nvSpPr>
          <p:cNvPr id="3" name="Inhaltsplatzhalter 2"/>
          <p:cNvSpPr>
            <a:spLocks noGrp="1"/>
          </p:cNvSpPr>
          <p:nvPr>
            <p:ph idx="1"/>
          </p:nvPr>
        </p:nvSpPr>
        <p:spPr/>
        <p:txBody>
          <a:bodyPr>
            <a:normAutofit/>
          </a:bodyPr>
          <a:lstStyle/>
          <a:p>
            <a:r>
              <a:rPr lang="de-DE" dirty="0"/>
              <a:t>Die heutige sich stetig wandelnde Gesellschaft in Deutschland zeichnet sich durch Globalisierung und einen demographischen Wandel aus. Die Vielzahl von Lebensformen, Traditionen sowie religiösen und ethischen Überzeugungen liefert eine große Wertevielfalt, mit der </a:t>
            </a:r>
            <a:r>
              <a:rPr lang="de-DE" dirty="0" smtClean="0"/>
              <a:t>alle Menschen </a:t>
            </a:r>
            <a:r>
              <a:rPr lang="de-DE" dirty="0"/>
              <a:t>im Stande sein müssen, souverän umzugehen. </a:t>
            </a:r>
          </a:p>
        </p:txBody>
      </p:sp>
    </p:spTree>
    <p:extLst>
      <p:ext uri="{BB962C8B-B14F-4D97-AF65-F5344CB8AC3E}">
        <p14:creationId xmlns:p14="http://schemas.microsoft.com/office/powerpoint/2010/main" val="109136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Grundorientierungen Milieus</a:t>
            </a:r>
            <a:endParaRPr lang="de-D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129" y="1600200"/>
            <a:ext cx="751574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7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Sinus</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Die Sinus‐Milieus liefern ein wirklichkeitsgetreues Bild der real existierenden Vielfalt in der Gesellschaft, indem sie die Befindlichkeiten und Orientierungen der Menschen, ihre Werte, Lebensziele, Lebensstile und Einstellungen sowie ihre soziale Lage vor dem Hintergrund des soziokulturellen Wandels genau beschreiben.</a:t>
            </a:r>
          </a:p>
          <a:p>
            <a:endParaRPr lang="de-DE" dirty="0" smtClean="0"/>
          </a:p>
          <a:p>
            <a:r>
              <a:rPr lang="de-DE" dirty="0" smtClean="0"/>
              <a:t> Mit den Sinus‐Milieus kann man die Lebenswelten der Menschen „von innen heraus“ verstehen, gleichsam in sie „eintauchen“.</a:t>
            </a:r>
          </a:p>
          <a:p>
            <a:endParaRPr lang="de-DE" dirty="0" smtClean="0"/>
          </a:p>
          <a:p>
            <a:r>
              <a:rPr lang="de-DE" dirty="0" smtClean="0"/>
              <a:t>Mit den Sinus‐Milieus versteht man, was die Menschen bewegt und wie sie bewegt werden können.</a:t>
            </a:r>
          </a:p>
          <a:p>
            <a:endParaRPr lang="de-DE" dirty="0" smtClean="0"/>
          </a:p>
          <a:p>
            <a:r>
              <a:rPr lang="de-DE" dirty="0" smtClean="0"/>
              <a:t>Und es wird deutlich, welche Zielgruppen die Zukunft bestimmen.</a:t>
            </a:r>
          </a:p>
          <a:p>
            <a:r>
              <a:rPr lang="de-DE" sz="1300" dirty="0" smtClean="0"/>
              <a:t>https://www.sinus-institut.de/fileadmin/user_data/sinus-institut/Bilder/Sinus-Milieus_092018/2018-09-18_Sinus-Milieus_Website_UEberblick_slide.pdf</a:t>
            </a:r>
          </a:p>
          <a:p>
            <a:endParaRPr lang="de-DE" dirty="0"/>
          </a:p>
        </p:txBody>
      </p:sp>
    </p:spTree>
    <p:extLst>
      <p:ext uri="{BB962C8B-B14F-4D97-AF65-F5344CB8AC3E}">
        <p14:creationId xmlns:p14="http://schemas.microsoft.com/office/powerpoint/2010/main" val="208030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Werte in der Demokratie</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In ähnlicher Weise könnten wir andere Grundwerte wie Gleichheit, Solidarität, Frieden oder Sicherheit betrachten und feststellen, dass sie für das Zusammenleben in einer Demokratie hohe Bedeutung haben.</a:t>
            </a:r>
          </a:p>
          <a:p>
            <a:r>
              <a:rPr lang="de-DE" dirty="0" smtClean="0"/>
              <a:t> Man wird dann auch feststellen, dass die Grundwerte miteinander in einem Spannungsverhältnis stehen. Es leuchtet auf Anhieb ein, dass etwa Freiheit und Gleichheit immer wieder ausbalanciert werden müssen. </a:t>
            </a:r>
          </a:p>
          <a:p>
            <a:pPr marL="0" indent="0">
              <a:buNone/>
            </a:pPr>
            <a:r>
              <a:rPr lang="de-DE" sz="1100" dirty="0" smtClean="0"/>
              <a:t>https://www.bpb.de/apuz/166647/gibt-es-noch-werte</a:t>
            </a:r>
            <a:endParaRPr lang="de-DE" sz="1100" dirty="0"/>
          </a:p>
        </p:txBody>
      </p:sp>
    </p:spTree>
    <p:extLst>
      <p:ext uri="{BB962C8B-B14F-4D97-AF65-F5344CB8AC3E}">
        <p14:creationId xmlns:p14="http://schemas.microsoft.com/office/powerpoint/2010/main" val="135250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Werte in der Demokratie</a:t>
            </a:r>
            <a:endParaRPr lang="de-DE" dirty="0"/>
          </a:p>
        </p:txBody>
      </p:sp>
      <p:sp>
        <p:nvSpPr>
          <p:cNvPr id="3" name="Inhaltsplatzhalter 2"/>
          <p:cNvSpPr>
            <a:spLocks noGrp="1"/>
          </p:cNvSpPr>
          <p:nvPr>
            <p:ph idx="1"/>
          </p:nvPr>
        </p:nvSpPr>
        <p:spPr/>
        <p:txBody>
          <a:bodyPr/>
          <a:lstStyle/>
          <a:p>
            <a:r>
              <a:rPr lang="de-DE" dirty="0"/>
              <a:t>Weitere wichtige Merkmale einer modernen Demokratie sind freie und gleiche Wahlen, das Mehrheits- oder Konsensprinzip, Minderheitenschutz, die Akzeptanz einer politischen Opposition, Gewaltenteilung, Verfassungsmäßigkeit, sowie Schutz der Grund-, Bürger- und Menschenrechte.</a:t>
            </a:r>
          </a:p>
        </p:txBody>
      </p:sp>
    </p:spTree>
    <p:extLst>
      <p:ext uri="{BB962C8B-B14F-4D97-AF65-F5344CB8AC3E}">
        <p14:creationId xmlns:p14="http://schemas.microsoft.com/office/powerpoint/2010/main" val="409690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Wertebasis in der sozialen Arbeit</a:t>
            </a:r>
            <a:endParaRPr lang="de-DE" dirty="0"/>
          </a:p>
        </p:txBody>
      </p:sp>
      <p:sp>
        <p:nvSpPr>
          <p:cNvPr id="3" name="Inhaltsplatzhalter 2"/>
          <p:cNvSpPr>
            <a:spLocks noGrp="1"/>
          </p:cNvSpPr>
          <p:nvPr>
            <p:ph idx="1"/>
          </p:nvPr>
        </p:nvSpPr>
        <p:spPr/>
        <p:txBody>
          <a:bodyPr>
            <a:normAutofit fontScale="25000" lnSpcReduction="20000"/>
          </a:bodyPr>
          <a:lstStyle/>
          <a:p>
            <a:endParaRPr lang="de-DE" dirty="0"/>
          </a:p>
          <a:p>
            <a:pPr marL="0" indent="0">
              <a:buNone/>
            </a:pPr>
            <a:r>
              <a:rPr lang="de-DE" sz="7200" dirty="0" smtClean="0"/>
              <a:t>Wertebasis </a:t>
            </a:r>
            <a:r>
              <a:rPr lang="de-DE" sz="7200" dirty="0"/>
              <a:t>in der Sozialen Arbeit Nach internationalem Professionsverständnis entfaltet sich Soziale Arbeit aus humanitären und </a:t>
            </a:r>
            <a:r>
              <a:rPr lang="de-DE" sz="7200" dirty="0" smtClean="0"/>
              <a:t>demokratischen </a:t>
            </a:r>
            <a:r>
              <a:rPr lang="de-DE" sz="7200" dirty="0"/>
              <a:t>Idealen heraus und basiert auf dem Respekt vor der Gleichheit, Besonderheit und Würde aller </a:t>
            </a:r>
            <a:r>
              <a:rPr lang="de-DE" sz="7200" dirty="0" smtClean="0"/>
              <a:t>Menschen</a:t>
            </a:r>
          </a:p>
          <a:p>
            <a:pPr marL="0" indent="0">
              <a:buNone/>
            </a:pPr>
            <a:endParaRPr lang="de-DE" sz="7200" dirty="0" smtClean="0"/>
          </a:p>
          <a:p>
            <a:r>
              <a:rPr lang="de-DE" sz="7200" dirty="0" smtClean="0"/>
              <a:t> </a:t>
            </a:r>
            <a:r>
              <a:rPr lang="de-DE" sz="7200" dirty="0"/>
              <a:t>(1). Soziale Arbeit versteht sich als Profession, die als Teil des Staatswesens, einen Beitrag zur Verwirklichung von Freiheitsrechten, der Legitimation der Gesellschaftsform und zur Transformation der Gesellschaft leistet </a:t>
            </a:r>
            <a:endParaRPr lang="de-DE" sz="7200" dirty="0" smtClean="0"/>
          </a:p>
          <a:p>
            <a:r>
              <a:rPr lang="de-DE" sz="7200" dirty="0" smtClean="0"/>
              <a:t>(</a:t>
            </a:r>
            <a:r>
              <a:rPr lang="de-DE" sz="7200" dirty="0"/>
              <a:t>2). Soziale Arbeit beinhaltet ein politisches Mandat und mischt sich in normative Diskurse der Gesellschaft ein </a:t>
            </a:r>
            <a:endParaRPr lang="de-DE" sz="7200" dirty="0" smtClean="0"/>
          </a:p>
          <a:p>
            <a:r>
              <a:rPr lang="de-DE" sz="7200" dirty="0" smtClean="0"/>
              <a:t>(</a:t>
            </a:r>
            <a:r>
              <a:rPr lang="de-DE" sz="7200" dirty="0"/>
              <a:t>3). Fachkräfte treten dafür ein, dass jeder Mensch am gesellschaftlichen Leben teilhaben und sich mit seiner individuellen Art in soziale und politische Prozesse einbringen kann </a:t>
            </a:r>
            <a:endParaRPr lang="de-DE" sz="7200" dirty="0" smtClean="0"/>
          </a:p>
          <a:p>
            <a:r>
              <a:rPr lang="de-DE" sz="7200" dirty="0" smtClean="0"/>
              <a:t>(</a:t>
            </a:r>
            <a:r>
              <a:rPr lang="de-DE" sz="7200" dirty="0"/>
              <a:t>4). Zu ihrem Auftrag gehört es, Menschen zu unterstützen mehr Kontrolle über ihre Lebenssituation zu erlangen, ihnen Mut zu machen und sie zu </a:t>
            </a:r>
            <a:r>
              <a:rPr lang="de-DE" sz="7200" dirty="0" smtClean="0"/>
              <a:t>befähigen</a:t>
            </a:r>
            <a:r>
              <a:rPr lang="de-DE" sz="7200" dirty="0"/>
              <a:t>, sich für ihre Ziele einzusetzen und sich mit anderen zusammenzutun, um Missstände abzubauen. Es geht demnach um den Zugang zu Ressourcen in unserer Gesellschaft, die Mitgestaltung demokratischer </a:t>
            </a:r>
            <a:r>
              <a:rPr lang="de-DE" sz="7200" dirty="0" smtClean="0"/>
              <a:t>Verfahren </a:t>
            </a:r>
            <a:r>
              <a:rPr lang="de-DE" sz="7200" dirty="0"/>
              <a:t>und die Unterstützung kollektiver Prozesse der Selbstbestimmung (5). </a:t>
            </a:r>
            <a:endParaRPr lang="de-DE" sz="7200" dirty="0" smtClean="0"/>
          </a:p>
          <a:p>
            <a:endParaRPr lang="de-DE" sz="7200" dirty="0"/>
          </a:p>
          <a:p>
            <a:endParaRPr lang="de-DE" sz="1800" dirty="0"/>
          </a:p>
          <a:p>
            <a:r>
              <a:rPr lang="de-DE" sz="1800" smtClean="0"/>
              <a:t>1.  </a:t>
            </a:r>
            <a:r>
              <a:rPr lang="de-DE" sz="1800" dirty="0"/>
              <a:t>Werte und Haltungen in der Sozialen Arbeit </a:t>
            </a:r>
            <a:r>
              <a:rPr lang="de-DE" sz="1800" i="1" dirty="0" smtClean="0"/>
              <a:t>Judith </a:t>
            </a:r>
            <a:r>
              <a:rPr lang="de-DE" sz="1800" i="1" dirty="0"/>
              <a:t>Rieger </a:t>
            </a:r>
            <a:r>
              <a:rPr lang="de-DE" sz="1800" dirty="0" err="1" smtClean="0"/>
              <a:t>eNewsletter</a:t>
            </a:r>
            <a:r>
              <a:rPr lang="de-DE" sz="1800" dirty="0" smtClean="0"/>
              <a:t> </a:t>
            </a:r>
            <a:r>
              <a:rPr lang="de-DE" sz="1800" dirty="0"/>
              <a:t>Wegweiser Bürgergesellschaft 17/2015 vom 16.12.2015</a:t>
            </a:r>
            <a:endParaRPr lang="de-DE" sz="7200" dirty="0" smtClean="0"/>
          </a:p>
          <a:p>
            <a:endParaRPr lang="de-DE" sz="7200" dirty="0"/>
          </a:p>
          <a:p>
            <a:endParaRPr lang="de-DE" sz="7200" dirty="0" smtClean="0"/>
          </a:p>
          <a:p>
            <a:endParaRPr lang="de-DE" sz="5500" dirty="0"/>
          </a:p>
          <a:p>
            <a:endParaRPr lang="de-DE" sz="5500" dirty="0" smtClean="0"/>
          </a:p>
          <a:p>
            <a:endParaRPr lang="de-DE" sz="1800" dirty="0"/>
          </a:p>
          <a:p>
            <a:endParaRPr lang="de-DE" sz="1800" dirty="0" smtClean="0"/>
          </a:p>
          <a:p>
            <a:endParaRPr lang="de-DE" sz="1800" dirty="0"/>
          </a:p>
          <a:p>
            <a:r>
              <a:rPr lang="de-DE" sz="1800" dirty="0" smtClean="0"/>
              <a:t> </a:t>
            </a:r>
            <a:r>
              <a:rPr lang="de-DE" sz="1800" dirty="0"/>
              <a:t>Werte und Haltungen in der Sozialen Arbeit </a:t>
            </a:r>
            <a:r>
              <a:rPr lang="de-DE" sz="1800" dirty="0" smtClean="0"/>
              <a:t> ,</a:t>
            </a:r>
            <a:r>
              <a:rPr lang="de-DE" sz="1800" i="1" dirty="0" smtClean="0"/>
              <a:t>Judith </a:t>
            </a:r>
            <a:r>
              <a:rPr lang="de-DE" sz="1800" i="1" dirty="0"/>
              <a:t>Rieger </a:t>
            </a:r>
            <a:r>
              <a:rPr lang="de-DE" sz="1800" dirty="0" err="1" smtClean="0"/>
              <a:t>eNewsletter</a:t>
            </a:r>
            <a:r>
              <a:rPr lang="de-DE" sz="1800" dirty="0" smtClean="0"/>
              <a:t> </a:t>
            </a:r>
            <a:r>
              <a:rPr lang="de-DE" sz="1800" dirty="0"/>
              <a:t>Wegweiser Bürgergesellschaft 17/2015 vom 16.12.2015</a:t>
            </a:r>
            <a:endParaRPr lang="de-DE" sz="5500" dirty="0"/>
          </a:p>
        </p:txBody>
      </p:sp>
    </p:spTree>
    <p:extLst>
      <p:ext uri="{BB962C8B-B14F-4D97-AF65-F5344CB8AC3E}">
        <p14:creationId xmlns:p14="http://schemas.microsoft.com/office/powerpoint/2010/main" val="195803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Haltung</a:t>
            </a:r>
            <a:endParaRPr lang="de-DE" dirty="0"/>
          </a:p>
        </p:txBody>
      </p:sp>
      <p:sp>
        <p:nvSpPr>
          <p:cNvPr id="3" name="Inhaltsplatzhalter 2"/>
          <p:cNvSpPr>
            <a:spLocks noGrp="1"/>
          </p:cNvSpPr>
          <p:nvPr>
            <p:ph idx="1"/>
          </p:nvPr>
        </p:nvSpPr>
        <p:spPr/>
        <p:txBody>
          <a:bodyPr>
            <a:normAutofit fontScale="92500" lnSpcReduction="20000"/>
          </a:bodyPr>
          <a:lstStyle/>
          <a:p>
            <a:r>
              <a:rPr lang="de-DE" dirty="0"/>
              <a:t>Was ist eine fachliche Haltung? Die fachliche Grundhaltung speist sich aus handlungsleitenden Einstellungen gegenüber Menschen, </a:t>
            </a:r>
            <a:r>
              <a:rPr lang="de-DE" dirty="0" smtClean="0"/>
              <a:t>Situationen</a:t>
            </a:r>
            <a:r>
              <a:rPr lang="de-DE" dirty="0"/>
              <a:t>, Phänomenen und Arbeitsprozessen </a:t>
            </a:r>
            <a:endParaRPr lang="de-DE" dirty="0" smtClean="0"/>
          </a:p>
          <a:p>
            <a:r>
              <a:rPr lang="de-DE" dirty="0" smtClean="0"/>
              <a:t> </a:t>
            </a:r>
            <a:r>
              <a:rPr lang="de-DE" dirty="0"/>
              <a:t>Sie basiert auf persönlichen Überzeugungen, theoretischem </a:t>
            </a:r>
            <a:r>
              <a:rPr lang="de-DE" dirty="0" smtClean="0"/>
              <a:t>Wissen </a:t>
            </a:r>
            <a:r>
              <a:rPr lang="de-DE" dirty="0"/>
              <a:t>und praktischer Erfahrung und macht einen wichtigen Teil der eigenen Professionalität aus, da sie als </a:t>
            </a:r>
            <a:r>
              <a:rPr lang="de-DE" dirty="0" smtClean="0"/>
              <a:t>innerer </a:t>
            </a:r>
            <a:r>
              <a:rPr lang="de-DE" dirty="0"/>
              <a:t>Kompass dient, der im Arbeitsalltag die nötige Orientierung gibt, um Entscheidungen treffen zu können </a:t>
            </a:r>
            <a:r>
              <a:rPr lang="de-DE" dirty="0" smtClean="0"/>
              <a:t> </a:t>
            </a:r>
            <a:endParaRPr lang="de-DE" dirty="0"/>
          </a:p>
        </p:txBody>
      </p:sp>
    </p:spTree>
    <p:extLst>
      <p:ext uri="{BB962C8B-B14F-4D97-AF65-F5344CB8AC3E}">
        <p14:creationId xmlns:p14="http://schemas.microsoft.com/office/powerpoint/2010/main" val="132463371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Bildschirmpräsentation (4:3)</PresentationFormat>
  <Paragraphs>73</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Werte</vt:lpstr>
      <vt:lpstr>WERTE ALS GRUNDBEDÜRFNISSE DES LEBENS  </vt:lpstr>
      <vt:lpstr>Wertewandel</vt:lpstr>
      <vt:lpstr>Grundorientierungen Milieus</vt:lpstr>
      <vt:lpstr>Sinus</vt:lpstr>
      <vt:lpstr>Werte in der Demokratie</vt:lpstr>
      <vt:lpstr>Werte in der Demokratie</vt:lpstr>
      <vt:lpstr>Wertebasis in der sozialen Arbeit</vt:lpstr>
      <vt:lpstr>Fachliche Haltung</vt:lpstr>
      <vt:lpstr>Haltungen</vt:lpstr>
      <vt:lpstr>Handlungsleitende Theorien in der sozialen Arbeit</vt:lpstr>
      <vt:lpstr>Motivation durch Sinn  </vt:lpstr>
      <vt:lpstr>Sinn der sozialen Arbeit</vt:lpstr>
      <vt:lpstr>Fragen zu Werten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Werte</dc:title>
  <dc:creator>Hermes 12</dc:creator>
  <cp:lastModifiedBy>Hermes 12</cp:lastModifiedBy>
  <cp:revision>9</cp:revision>
  <dcterms:created xsi:type="dcterms:W3CDTF">2020-10-28T11:31:17Z</dcterms:created>
  <dcterms:modified xsi:type="dcterms:W3CDTF">2020-10-28T13:25:09Z</dcterms:modified>
</cp:coreProperties>
</file>