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69" r:id="rId4"/>
    <p:sldId id="270" r:id="rId5"/>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0" d="100"/>
          <a:sy n="90" d="100"/>
        </p:scale>
        <p:origin x="57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8BBEEEF-666D-4BBA-BE0D-6583B2C1EEDA}"/>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049BBBC5-CD14-47C3-8F2A-B11A06A3926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5690972C-31E9-4195-950A-8B09273ECDEB}"/>
              </a:ext>
            </a:extLst>
          </p:cNvPr>
          <p:cNvSpPr>
            <a:spLocks noGrp="1"/>
          </p:cNvSpPr>
          <p:nvPr>
            <p:ph type="dt" sz="half" idx="10"/>
          </p:nvPr>
        </p:nvSpPr>
        <p:spPr/>
        <p:txBody>
          <a:bodyPr/>
          <a:lstStyle/>
          <a:p>
            <a:fld id="{B7295098-3262-434B-BDE6-15FFE0E98A77}" type="datetimeFigureOut">
              <a:rPr lang="de-DE" smtClean="0"/>
              <a:t>10.10.2021</a:t>
            </a:fld>
            <a:endParaRPr lang="de-DE"/>
          </a:p>
        </p:txBody>
      </p:sp>
      <p:sp>
        <p:nvSpPr>
          <p:cNvPr id="5" name="Fußzeilenplatzhalter 4">
            <a:extLst>
              <a:ext uri="{FF2B5EF4-FFF2-40B4-BE49-F238E27FC236}">
                <a16:creationId xmlns:a16="http://schemas.microsoft.com/office/drawing/2014/main" id="{3FBE6F1E-4DA0-429F-B110-9AE7648B5760}"/>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08F9F522-CE73-4D57-B3B6-507FC96E9A93}"/>
              </a:ext>
            </a:extLst>
          </p:cNvPr>
          <p:cNvSpPr>
            <a:spLocks noGrp="1"/>
          </p:cNvSpPr>
          <p:nvPr>
            <p:ph type="sldNum" sz="quarter" idx="12"/>
          </p:nvPr>
        </p:nvSpPr>
        <p:spPr/>
        <p:txBody>
          <a:bodyPr/>
          <a:lstStyle/>
          <a:p>
            <a:fld id="{DF1F90C1-18DC-4D38-8C69-9165E6503ECD}" type="slidenum">
              <a:rPr lang="de-DE" smtClean="0"/>
              <a:t>‹Nr.›</a:t>
            </a:fld>
            <a:endParaRPr lang="de-DE"/>
          </a:p>
        </p:txBody>
      </p:sp>
    </p:spTree>
    <p:extLst>
      <p:ext uri="{BB962C8B-B14F-4D97-AF65-F5344CB8AC3E}">
        <p14:creationId xmlns:p14="http://schemas.microsoft.com/office/powerpoint/2010/main" val="1364025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67A7714-F50D-4618-8B12-5CEBC6679ADD}"/>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4457BB5F-D567-43A6-B757-645180884C3A}"/>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D9E0E72-5B97-4D69-A109-CB52A361D41E}"/>
              </a:ext>
            </a:extLst>
          </p:cNvPr>
          <p:cNvSpPr>
            <a:spLocks noGrp="1"/>
          </p:cNvSpPr>
          <p:nvPr>
            <p:ph type="dt" sz="half" idx="10"/>
          </p:nvPr>
        </p:nvSpPr>
        <p:spPr/>
        <p:txBody>
          <a:bodyPr/>
          <a:lstStyle/>
          <a:p>
            <a:fld id="{B7295098-3262-434B-BDE6-15FFE0E98A77}" type="datetimeFigureOut">
              <a:rPr lang="de-DE" smtClean="0"/>
              <a:t>10.10.2021</a:t>
            </a:fld>
            <a:endParaRPr lang="de-DE"/>
          </a:p>
        </p:txBody>
      </p:sp>
      <p:sp>
        <p:nvSpPr>
          <p:cNvPr id="5" name="Fußzeilenplatzhalter 4">
            <a:extLst>
              <a:ext uri="{FF2B5EF4-FFF2-40B4-BE49-F238E27FC236}">
                <a16:creationId xmlns:a16="http://schemas.microsoft.com/office/drawing/2014/main" id="{EB1C5714-4DFE-4C25-9ADF-70DF5936F85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72ABF306-2508-4161-837C-646435846C8B}"/>
              </a:ext>
            </a:extLst>
          </p:cNvPr>
          <p:cNvSpPr>
            <a:spLocks noGrp="1"/>
          </p:cNvSpPr>
          <p:nvPr>
            <p:ph type="sldNum" sz="quarter" idx="12"/>
          </p:nvPr>
        </p:nvSpPr>
        <p:spPr/>
        <p:txBody>
          <a:bodyPr/>
          <a:lstStyle/>
          <a:p>
            <a:fld id="{DF1F90C1-18DC-4D38-8C69-9165E6503ECD}" type="slidenum">
              <a:rPr lang="de-DE" smtClean="0"/>
              <a:t>‹Nr.›</a:t>
            </a:fld>
            <a:endParaRPr lang="de-DE"/>
          </a:p>
        </p:txBody>
      </p:sp>
    </p:spTree>
    <p:extLst>
      <p:ext uri="{BB962C8B-B14F-4D97-AF65-F5344CB8AC3E}">
        <p14:creationId xmlns:p14="http://schemas.microsoft.com/office/powerpoint/2010/main" val="31124787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4322F893-F81E-4D65-A541-0117ED0EC435}"/>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A46DE408-0F22-49D0-B788-3C52DE6C4791}"/>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AB923FC-B14A-4103-9344-279C44AE26EE}"/>
              </a:ext>
            </a:extLst>
          </p:cNvPr>
          <p:cNvSpPr>
            <a:spLocks noGrp="1"/>
          </p:cNvSpPr>
          <p:nvPr>
            <p:ph type="dt" sz="half" idx="10"/>
          </p:nvPr>
        </p:nvSpPr>
        <p:spPr/>
        <p:txBody>
          <a:bodyPr/>
          <a:lstStyle/>
          <a:p>
            <a:fld id="{B7295098-3262-434B-BDE6-15FFE0E98A77}" type="datetimeFigureOut">
              <a:rPr lang="de-DE" smtClean="0"/>
              <a:t>10.10.2021</a:t>
            </a:fld>
            <a:endParaRPr lang="de-DE"/>
          </a:p>
        </p:txBody>
      </p:sp>
      <p:sp>
        <p:nvSpPr>
          <p:cNvPr id="5" name="Fußzeilenplatzhalter 4">
            <a:extLst>
              <a:ext uri="{FF2B5EF4-FFF2-40B4-BE49-F238E27FC236}">
                <a16:creationId xmlns:a16="http://schemas.microsoft.com/office/drawing/2014/main" id="{72D54369-23C1-4E62-8A91-05C319DE7A0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212DD421-F9CC-476F-B7C5-6571C9536648}"/>
              </a:ext>
            </a:extLst>
          </p:cNvPr>
          <p:cNvSpPr>
            <a:spLocks noGrp="1"/>
          </p:cNvSpPr>
          <p:nvPr>
            <p:ph type="sldNum" sz="quarter" idx="12"/>
          </p:nvPr>
        </p:nvSpPr>
        <p:spPr/>
        <p:txBody>
          <a:bodyPr/>
          <a:lstStyle/>
          <a:p>
            <a:fld id="{DF1F90C1-18DC-4D38-8C69-9165E6503ECD}" type="slidenum">
              <a:rPr lang="de-DE" smtClean="0"/>
              <a:t>‹Nr.›</a:t>
            </a:fld>
            <a:endParaRPr lang="de-DE"/>
          </a:p>
        </p:txBody>
      </p:sp>
    </p:spTree>
    <p:extLst>
      <p:ext uri="{BB962C8B-B14F-4D97-AF65-F5344CB8AC3E}">
        <p14:creationId xmlns:p14="http://schemas.microsoft.com/office/powerpoint/2010/main" val="1320602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579C966-120A-434E-9770-8065E116C19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359AB7CB-E5C8-4601-A242-F928F1C41D32}"/>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648D6C7-1233-43CC-9095-148A99FCC566}"/>
              </a:ext>
            </a:extLst>
          </p:cNvPr>
          <p:cNvSpPr>
            <a:spLocks noGrp="1"/>
          </p:cNvSpPr>
          <p:nvPr>
            <p:ph type="dt" sz="half" idx="10"/>
          </p:nvPr>
        </p:nvSpPr>
        <p:spPr/>
        <p:txBody>
          <a:bodyPr/>
          <a:lstStyle/>
          <a:p>
            <a:fld id="{B7295098-3262-434B-BDE6-15FFE0E98A77}" type="datetimeFigureOut">
              <a:rPr lang="de-DE" smtClean="0"/>
              <a:t>10.10.2021</a:t>
            </a:fld>
            <a:endParaRPr lang="de-DE"/>
          </a:p>
        </p:txBody>
      </p:sp>
      <p:sp>
        <p:nvSpPr>
          <p:cNvPr id="5" name="Fußzeilenplatzhalter 4">
            <a:extLst>
              <a:ext uri="{FF2B5EF4-FFF2-40B4-BE49-F238E27FC236}">
                <a16:creationId xmlns:a16="http://schemas.microsoft.com/office/drawing/2014/main" id="{736ADD2F-A0CF-4F80-9768-92935E90B42B}"/>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32643768-5A9F-4CE8-92CC-1DF64627D9A3}"/>
              </a:ext>
            </a:extLst>
          </p:cNvPr>
          <p:cNvSpPr>
            <a:spLocks noGrp="1"/>
          </p:cNvSpPr>
          <p:nvPr>
            <p:ph type="sldNum" sz="quarter" idx="12"/>
          </p:nvPr>
        </p:nvSpPr>
        <p:spPr/>
        <p:txBody>
          <a:bodyPr/>
          <a:lstStyle/>
          <a:p>
            <a:fld id="{DF1F90C1-18DC-4D38-8C69-9165E6503ECD}" type="slidenum">
              <a:rPr lang="de-DE" smtClean="0"/>
              <a:t>‹Nr.›</a:t>
            </a:fld>
            <a:endParaRPr lang="de-DE"/>
          </a:p>
        </p:txBody>
      </p:sp>
    </p:spTree>
    <p:extLst>
      <p:ext uri="{BB962C8B-B14F-4D97-AF65-F5344CB8AC3E}">
        <p14:creationId xmlns:p14="http://schemas.microsoft.com/office/powerpoint/2010/main" val="670203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3321E79-0E82-4103-9F7C-A54F388755C1}"/>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B81E3055-8338-4D7D-B1EB-DECB94B0B6B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1CDD4869-9436-42B5-B463-EDCDF0270124}"/>
              </a:ext>
            </a:extLst>
          </p:cNvPr>
          <p:cNvSpPr>
            <a:spLocks noGrp="1"/>
          </p:cNvSpPr>
          <p:nvPr>
            <p:ph type="dt" sz="half" idx="10"/>
          </p:nvPr>
        </p:nvSpPr>
        <p:spPr/>
        <p:txBody>
          <a:bodyPr/>
          <a:lstStyle/>
          <a:p>
            <a:fld id="{B7295098-3262-434B-BDE6-15FFE0E98A77}" type="datetimeFigureOut">
              <a:rPr lang="de-DE" smtClean="0"/>
              <a:t>10.10.2021</a:t>
            </a:fld>
            <a:endParaRPr lang="de-DE"/>
          </a:p>
        </p:txBody>
      </p:sp>
      <p:sp>
        <p:nvSpPr>
          <p:cNvPr id="5" name="Fußzeilenplatzhalter 4">
            <a:extLst>
              <a:ext uri="{FF2B5EF4-FFF2-40B4-BE49-F238E27FC236}">
                <a16:creationId xmlns:a16="http://schemas.microsoft.com/office/drawing/2014/main" id="{AE44103B-3550-43BD-949B-6DE7D6CA17C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2F28314D-8866-45AF-B684-98C6775E2FE1}"/>
              </a:ext>
            </a:extLst>
          </p:cNvPr>
          <p:cNvSpPr>
            <a:spLocks noGrp="1"/>
          </p:cNvSpPr>
          <p:nvPr>
            <p:ph type="sldNum" sz="quarter" idx="12"/>
          </p:nvPr>
        </p:nvSpPr>
        <p:spPr/>
        <p:txBody>
          <a:bodyPr/>
          <a:lstStyle/>
          <a:p>
            <a:fld id="{DF1F90C1-18DC-4D38-8C69-9165E6503ECD}" type="slidenum">
              <a:rPr lang="de-DE" smtClean="0"/>
              <a:t>‹Nr.›</a:t>
            </a:fld>
            <a:endParaRPr lang="de-DE"/>
          </a:p>
        </p:txBody>
      </p:sp>
    </p:spTree>
    <p:extLst>
      <p:ext uri="{BB962C8B-B14F-4D97-AF65-F5344CB8AC3E}">
        <p14:creationId xmlns:p14="http://schemas.microsoft.com/office/powerpoint/2010/main" val="27700207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9318D16-A7CC-4FFD-9E4F-69574706614C}"/>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1E448DC0-1E76-474B-A5C2-EEAD808026A5}"/>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06742D48-C162-4C25-92F8-09BAB52AFEEA}"/>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9568E67F-EC4A-4F4C-9568-145E00B50D1B}"/>
              </a:ext>
            </a:extLst>
          </p:cNvPr>
          <p:cNvSpPr>
            <a:spLocks noGrp="1"/>
          </p:cNvSpPr>
          <p:nvPr>
            <p:ph type="dt" sz="half" idx="10"/>
          </p:nvPr>
        </p:nvSpPr>
        <p:spPr/>
        <p:txBody>
          <a:bodyPr/>
          <a:lstStyle/>
          <a:p>
            <a:fld id="{B7295098-3262-434B-BDE6-15FFE0E98A77}" type="datetimeFigureOut">
              <a:rPr lang="de-DE" smtClean="0"/>
              <a:t>10.10.2021</a:t>
            </a:fld>
            <a:endParaRPr lang="de-DE"/>
          </a:p>
        </p:txBody>
      </p:sp>
      <p:sp>
        <p:nvSpPr>
          <p:cNvPr id="6" name="Fußzeilenplatzhalter 5">
            <a:extLst>
              <a:ext uri="{FF2B5EF4-FFF2-40B4-BE49-F238E27FC236}">
                <a16:creationId xmlns:a16="http://schemas.microsoft.com/office/drawing/2014/main" id="{2A964EED-F414-4B1C-8DD7-08D78FC7A20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C72C421A-CA24-4B06-89F3-15D4ACFD838A}"/>
              </a:ext>
            </a:extLst>
          </p:cNvPr>
          <p:cNvSpPr>
            <a:spLocks noGrp="1"/>
          </p:cNvSpPr>
          <p:nvPr>
            <p:ph type="sldNum" sz="quarter" idx="12"/>
          </p:nvPr>
        </p:nvSpPr>
        <p:spPr/>
        <p:txBody>
          <a:bodyPr/>
          <a:lstStyle/>
          <a:p>
            <a:fld id="{DF1F90C1-18DC-4D38-8C69-9165E6503ECD}" type="slidenum">
              <a:rPr lang="de-DE" smtClean="0"/>
              <a:t>‹Nr.›</a:t>
            </a:fld>
            <a:endParaRPr lang="de-DE"/>
          </a:p>
        </p:txBody>
      </p:sp>
    </p:spTree>
    <p:extLst>
      <p:ext uri="{BB962C8B-B14F-4D97-AF65-F5344CB8AC3E}">
        <p14:creationId xmlns:p14="http://schemas.microsoft.com/office/powerpoint/2010/main" val="14669808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D0D9AAC-8E14-4683-9E41-7BCA1E9157DA}"/>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BA8FE7D5-9B16-4EFF-85E5-49D1E6714DC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40642C8D-8622-492B-B283-B76AF2C908C9}"/>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CA27720A-1130-4CEA-9B28-82B21817570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C1EDF1DA-22D3-4C72-8352-23B12560B801}"/>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78CEEADE-CCB3-48B5-BAC4-C5FC1C218338}"/>
              </a:ext>
            </a:extLst>
          </p:cNvPr>
          <p:cNvSpPr>
            <a:spLocks noGrp="1"/>
          </p:cNvSpPr>
          <p:nvPr>
            <p:ph type="dt" sz="half" idx="10"/>
          </p:nvPr>
        </p:nvSpPr>
        <p:spPr/>
        <p:txBody>
          <a:bodyPr/>
          <a:lstStyle/>
          <a:p>
            <a:fld id="{B7295098-3262-434B-BDE6-15FFE0E98A77}" type="datetimeFigureOut">
              <a:rPr lang="de-DE" smtClean="0"/>
              <a:t>10.10.2021</a:t>
            </a:fld>
            <a:endParaRPr lang="de-DE"/>
          </a:p>
        </p:txBody>
      </p:sp>
      <p:sp>
        <p:nvSpPr>
          <p:cNvPr id="8" name="Fußzeilenplatzhalter 7">
            <a:extLst>
              <a:ext uri="{FF2B5EF4-FFF2-40B4-BE49-F238E27FC236}">
                <a16:creationId xmlns:a16="http://schemas.microsoft.com/office/drawing/2014/main" id="{4866D8CB-A02D-418C-A611-699549E32338}"/>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FEBB2A17-0E14-4DD5-9012-300498AD34B3}"/>
              </a:ext>
            </a:extLst>
          </p:cNvPr>
          <p:cNvSpPr>
            <a:spLocks noGrp="1"/>
          </p:cNvSpPr>
          <p:nvPr>
            <p:ph type="sldNum" sz="quarter" idx="12"/>
          </p:nvPr>
        </p:nvSpPr>
        <p:spPr/>
        <p:txBody>
          <a:bodyPr/>
          <a:lstStyle/>
          <a:p>
            <a:fld id="{DF1F90C1-18DC-4D38-8C69-9165E6503ECD}" type="slidenum">
              <a:rPr lang="de-DE" smtClean="0"/>
              <a:t>‹Nr.›</a:t>
            </a:fld>
            <a:endParaRPr lang="de-DE"/>
          </a:p>
        </p:txBody>
      </p:sp>
    </p:spTree>
    <p:extLst>
      <p:ext uri="{BB962C8B-B14F-4D97-AF65-F5344CB8AC3E}">
        <p14:creationId xmlns:p14="http://schemas.microsoft.com/office/powerpoint/2010/main" val="42100554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1B18A04-7646-4242-ABA2-4DC69744AD61}"/>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D78A4AA1-5225-40B7-BD0D-51F1CFF74664}"/>
              </a:ext>
            </a:extLst>
          </p:cNvPr>
          <p:cNvSpPr>
            <a:spLocks noGrp="1"/>
          </p:cNvSpPr>
          <p:nvPr>
            <p:ph type="dt" sz="half" idx="10"/>
          </p:nvPr>
        </p:nvSpPr>
        <p:spPr/>
        <p:txBody>
          <a:bodyPr/>
          <a:lstStyle/>
          <a:p>
            <a:fld id="{B7295098-3262-434B-BDE6-15FFE0E98A77}" type="datetimeFigureOut">
              <a:rPr lang="de-DE" smtClean="0"/>
              <a:t>10.10.2021</a:t>
            </a:fld>
            <a:endParaRPr lang="de-DE"/>
          </a:p>
        </p:txBody>
      </p:sp>
      <p:sp>
        <p:nvSpPr>
          <p:cNvPr id="4" name="Fußzeilenplatzhalter 3">
            <a:extLst>
              <a:ext uri="{FF2B5EF4-FFF2-40B4-BE49-F238E27FC236}">
                <a16:creationId xmlns:a16="http://schemas.microsoft.com/office/drawing/2014/main" id="{CBC9491E-53A3-47A0-A744-CC23DC2FFCFB}"/>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E7A5FD0E-820A-40FE-A75F-1848097A15FD}"/>
              </a:ext>
            </a:extLst>
          </p:cNvPr>
          <p:cNvSpPr>
            <a:spLocks noGrp="1"/>
          </p:cNvSpPr>
          <p:nvPr>
            <p:ph type="sldNum" sz="quarter" idx="12"/>
          </p:nvPr>
        </p:nvSpPr>
        <p:spPr/>
        <p:txBody>
          <a:bodyPr/>
          <a:lstStyle/>
          <a:p>
            <a:fld id="{DF1F90C1-18DC-4D38-8C69-9165E6503ECD}" type="slidenum">
              <a:rPr lang="de-DE" smtClean="0"/>
              <a:t>‹Nr.›</a:t>
            </a:fld>
            <a:endParaRPr lang="de-DE"/>
          </a:p>
        </p:txBody>
      </p:sp>
    </p:spTree>
    <p:extLst>
      <p:ext uri="{BB962C8B-B14F-4D97-AF65-F5344CB8AC3E}">
        <p14:creationId xmlns:p14="http://schemas.microsoft.com/office/powerpoint/2010/main" val="30017009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5BCA80F8-DFE4-40FB-A7E9-440D66B67A5C}"/>
              </a:ext>
            </a:extLst>
          </p:cNvPr>
          <p:cNvSpPr>
            <a:spLocks noGrp="1"/>
          </p:cNvSpPr>
          <p:nvPr>
            <p:ph type="dt" sz="half" idx="10"/>
          </p:nvPr>
        </p:nvSpPr>
        <p:spPr/>
        <p:txBody>
          <a:bodyPr/>
          <a:lstStyle/>
          <a:p>
            <a:fld id="{B7295098-3262-434B-BDE6-15FFE0E98A77}" type="datetimeFigureOut">
              <a:rPr lang="de-DE" smtClean="0"/>
              <a:t>10.10.2021</a:t>
            </a:fld>
            <a:endParaRPr lang="de-DE"/>
          </a:p>
        </p:txBody>
      </p:sp>
      <p:sp>
        <p:nvSpPr>
          <p:cNvPr id="3" name="Fußzeilenplatzhalter 2">
            <a:extLst>
              <a:ext uri="{FF2B5EF4-FFF2-40B4-BE49-F238E27FC236}">
                <a16:creationId xmlns:a16="http://schemas.microsoft.com/office/drawing/2014/main" id="{3E2B869F-3E2B-4E64-B125-E19866780241}"/>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94B42773-69F0-4AD9-A7B0-A9ED74DAA115}"/>
              </a:ext>
            </a:extLst>
          </p:cNvPr>
          <p:cNvSpPr>
            <a:spLocks noGrp="1"/>
          </p:cNvSpPr>
          <p:nvPr>
            <p:ph type="sldNum" sz="quarter" idx="12"/>
          </p:nvPr>
        </p:nvSpPr>
        <p:spPr/>
        <p:txBody>
          <a:bodyPr/>
          <a:lstStyle/>
          <a:p>
            <a:fld id="{DF1F90C1-18DC-4D38-8C69-9165E6503ECD}" type="slidenum">
              <a:rPr lang="de-DE" smtClean="0"/>
              <a:t>‹Nr.›</a:t>
            </a:fld>
            <a:endParaRPr lang="de-DE"/>
          </a:p>
        </p:txBody>
      </p:sp>
    </p:spTree>
    <p:extLst>
      <p:ext uri="{BB962C8B-B14F-4D97-AF65-F5344CB8AC3E}">
        <p14:creationId xmlns:p14="http://schemas.microsoft.com/office/powerpoint/2010/main" val="13864875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21E1469-94BC-43E0-8E92-5012B054F5B2}"/>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9E741741-F30F-4064-9914-CC2AB134EE2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CD378227-9D73-407E-AA12-4C8BAD64FCC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E166198E-3F7C-4E5A-BD63-E1F4387C5318}"/>
              </a:ext>
            </a:extLst>
          </p:cNvPr>
          <p:cNvSpPr>
            <a:spLocks noGrp="1"/>
          </p:cNvSpPr>
          <p:nvPr>
            <p:ph type="dt" sz="half" idx="10"/>
          </p:nvPr>
        </p:nvSpPr>
        <p:spPr/>
        <p:txBody>
          <a:bodyPr/>
          <a:lstStyle/>
          <a:p>
            <a:fld id="{B7295098-3262-434B-BDE6-15FFE0E98A77}" type="datetimeFigureOut">
              <a:rPr lang="de-DE" smtClean="0"/>
              <a:t>10.10.2021</a:t>
            </a:fld>
            <a:endParaRPr lang="de-DE"/>
          </a:p>
        </p:txBody>
      </p:sp>
      <p:sp>
        <p:nvSpPr>
          <p:cNvPr id="6" name="Fußzeilenplatzhalter 5">
            <a:extLst>
              <a:ext uri="{FF2B5EF4-FFF2-40B4-BE49-F238E27FC236}">
                <a16:creationId xmlns:a16="http://schemas.microsoft.com/office/drawing/2014/main" id="{B1C3B6D4-51DE-455B-9ABA-A23A431832EC}"/>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21C8D52C-4B38-4019-B57E-49A37BDD8F34}"/>
              </a:ext>
            </a:extLst>
          </p:cNvPr>
          <p:cNvSpPr>
            <a:spLocks noGrp="1"/>
          </p:cNvSpPr>
          <p:nvPr>
            <p:ph type="sldNum" sz="quarter" idx="12"/>
          </p:nvPr>
        </p:nvSpPr>
        <p:spPr/>
        <p:txBody>
          <a:bodyPr/>
          <a:lstStyle/>
          <a:p>
            <a:fld id="{DF1F90C1-18DC-4D38-8C69-9165E6503ECD}" type="slidenum">
              <a:rPr lang="de-DE" smtClean="0"/>
              <a:t>‹Nr.›</a:t>
            </a:fld>
            <a:endParaRPr lang="de-DE"/>
          </a:p>
        </p:txBody>
      </p:sp>
    </p:spTree>
    <p:extLst>
      <p:ext uri="{BB962C8B-B14F-4D97-AF65-F5344CB8AC3E}">
        <p14:creationId xmlns:p14="http://schemas.microsoft.com/office/powerpoint/2010/main" val="17018463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64074DC-10D8-4556-B436-6DCADBDA3D91}"/>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71EA79E9-D9B5-456F-BEB6-1D1A15611F2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17CEBCC4-222B-47AD-A9E1-ECCB298CDC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0FAABDC4-C1DF-4E31-8813-88E2CCE9006A}"/>
              </a:ext>
            </a:extLst>
          </p:cNvPr>
          <p:cNvSpPr>
            <a:spLocks noGrp="1"/>
          </p:cNvSpPr>
          <p:nvPr>
            <p:ph type="dt" sz="half" idx="10"/>
          </p:nvPr>
        </p:nvSpPr>
        <p:spPr/>
        <p:txBody>
          <a:bodyPr/>
          <a:lstStyle/>
          <a:p>
            <a:fld id="{B7295098-3262-434B-BDE6-15FFE0E98A77}" type="datetimeFigureOut">
              <a:rPr lang="de-DE" smtClean="0"/>
              <a:t>10.10.2021</a:t>
            </a:fld>
            <a:endParaRPr lang="de-DE"/>
          </a:p>
        </p:txBody>
      </p:sp>
      <p:sp>
        <p:nvSpPr>
          <p:cNvPr id="6" name="Fußzeilenplatzhalter 5">
            <a:extLst>
              <a:ext uri="{FF2B5EF4-FFF2-40B4-BE49-F238E27FC236}">
                <a16:creationId xmlns:a16="http://schemas.microsoft.com/office/drawing/2014/main" id="{09387B70-2814-4819-BF32-1D603DA7E823}"/>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9E12513D-6AE7-445D-80E3-F5A177EBE818}"/>
              </a:ext>
            </a:extLst>
          </p:cNvPr>
          <p:cNvSpPr>
            <a:spLocks noGrp="1"/>
          </p:cNvSpPr>
          <p:nvPr>
            <p:ph type="sldNum" sz="quarter" idx="12"/>
          </p:nvPr>
        </p:nvSpPr>
        <p:spPr/>
        <p:txBody>
          <a:bodyPr/>
          <a:lstStyle/>
          <a:p>
            <a:fld id="{DF1F90C1-18DC-4D38-8C69-9165E6503ECD}" type="slidenum">
              <a:rPr lang="de-DE" smtClean="0"/>
              <a:t>‹Nr.›</a:t>
            </a:fld>
            <a:endParaRPr lang="de-DE"/>
          </a:p>
        </p:txBody>
      </p:sp>
    </p:spTree>
    <p:extLst>
      <p:ext uri="{BB962C8B-B14F-4D97-AF65-F5344CB8AC3E}">
        <p14:creationId xmlns:p14="http://schemas.microsoft.com/office/powerpoint/2010/main" val="19505500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493E80F8-2541-4A02-8D8C-E9351600020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2996C58F-3011-4101-BBD4-273FAC5774D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3171E709-3C2C-4EB4-B4CB-FBC39FC2937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295098-3262-434B-BDE6-15FFE0E98A77}" type="datetimeFigureOut">
              <a:rPr lang="de-DE" smtClean="0"/>
              <a:t>10.10.2021</a:t>
            </a:fld>
            <a:endParaRPr lang="de-DE"/>
          </a:p>
        </p:txBody>
      </p:sp>
      <p:sp>
        <p:nvSpPr>
          <p:cNvPr id="5" name="Fußzeilenplatzhalter 4">
            <a:extLst>
              <a:ext uri="{FF2B5EF4-FFF2-40B4-BE49-F238E27FC236}">
                <a16:creationId xmlns:a16="http://schemas.microsoft.com/office/drawing/2014/main" id="{B7CD2D4D-F21F-4ABA-9B72-52B4A276BCF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062E2110-5F31-4761-B3C6-2237677453C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1F90C1-18DC-4D38-8C69-9165E6503ECD}" type="slidenum">
              <a:rPr lang="de-DE" smtClean="0"/>
              <a:t>‹Nr.›</a:t>
            </a:fld>
            <a:endParaRPr lang="de-DE"/>
          </a:p>
        </p:txBody>
      </p:sp>
    </p:spTree>
    <p:extLst>
      <p:ext uri="{BB962C8B-B14F-4D97-AF65-F5344CB8AC3E}">
        <p14:creationId xmlns:p14="http://schemas.microsoft.com/office/powerpoint/2010/main" val="17648051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8CFB6F9-7138-45BA-8BA3-E860911CA89D}"/>
              </a:ext>
            </a:extLst>
          </p:cNvPr>
          <p:cNvSpPr>
            <a:spLocks noGrp="1"/>
          </p:cNvSpPr>
          <p:nvPr>
            <p:ph type="ctrTitle"/>
          </p:nvPr>
        </p:nvSpPr>
        <p:spPr/>
        <p:txBody>
          <a:bodyPr/>
          <a:lstStyle/>
          <a:p>
            <a:r>
              <a:rPr lang="de-DE" dirty="0"/>
              <a:t>Inhaltserschließung</a:t>
            </a:r>
            <a:br>
              <a:rPr lang="de-DE" dirty="0"/>
            </a:br>
            <a:r>
              <a:rPr lang="de-DE" dirty="0"/>
              <a:t>Definitionen</a:t>
            </a:r>
          </a:p>
        </p:txBody>
      </p:sp>
    </p:spTree>
    <p:extLst>
      <p:ext uri="{BB962C8B-B14F-4D97-AF65-F5344CB8AC3E}">
        <p14:creationId xmlns:p14="http://schemas.microsoft.com/office/powerpoint/2010/main" val="37473300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nhaltsplatzhalter 5"/>
          <p:cNvSpPr>
            <a:spLocks noGrp="1"/>
          </p:cNvSpPr>
          <p:nvPr>
            <p:ph sz="half" idx="1"/>
          </p:nvPr>
        </p:nvSpPr>
        <p:spPr>
          <a:xfrm>
            <a:off x="2351584" y="836712"/>
            <a:ext cx="3668216" cy="5544616"/>
          </a:xfrm>
          <a:noFill/>
          <a:ln w="28575">
            <a:solidFill>
              <a:schemeClr val="accent1">
                <a:lumMod val="50000"/>
              </a:schemeClr>
            </a:solidFill>
          </a:ln>
          <a:effectLst/>
        </p:spPr>
        <p:style>
          <a:lnRef idx="1">
            <a:schemeClr val="accent5"/>
          </a:lnRef>
          <a:fillRef idx="2">
            <a:schemeClr val="accent5"/>
          </a:fillRef>
          <a:effectRef idx="1">
            <a:schemeClr val="accent5"/>
          </a:effectRef>
          <a:fontRef idx="minor">
            <a:schemeClr val="dk1"/>
          </a:fontRef>
        </p:style>
        <p:txBody>
          <a:bodyPr>
            <a:normAutofit/>
          </a:bodyPr>
          <a:lstStyle/>
          <a:p>
            <a:pPr>
              <a:buNone/>
            </a:pPr>
            <a:r>
              <a:rPr lang="de-DE" sz="1500" b="1" dirty="0">
                <a:latin typeface="Garamond" pitchFamily="18" charset="0"/>
              </a:rPr>
              <a:t>Inhaltliche Erschließung (Bibliothek)</a:t>
            </a:r>
          </a:p>
          <a:p>
            <a:pPr>
              <a:buNone/>
            </a:pPr>
            <a:r>
              <a:rPr lang="de-DE" sz="1500" b="1" dirty="0">
                <a:latin typeface="Garamond" pitchFamily="18" charset="0"/>
              </a:rPr>
              <a:t>Übersetzung: </a:t>
            </a:r>
            <a:r>
              <a:rPr lang="de-DE" sz="1500" dirty="0">
                <a:latin typeface="Garamond" pitchFamily="18" charset="0"/>
              </a:rPr>
              <a:t>englisch </a:t>
            </a:r>
            <a:r>
              <a:rPr lang="de-DE" sz="1500" i="1" dirty="0">
                <a:latin typeface="Garamond" pitchFamily="18" charset="0"/>
              </a:rPr>
              <a:t>subject indexing, subject analysis</a:t>
            </a:r>
            <a:r>
              <a:rPr lang="de-DE" sz="1500" dirty="0">
                <a:latin typeface="Garamond" pitchFamily="18" charset="0"/>
              </a:rPr>
              <a:t> </a:t>
            </a:r>
          </a:p>
          <a:p>
            <a:pPr>
              <a:buNone/>
            </a:pPr>
            <a:r>
              <a:rPr lang="de-DE" sz="1500" dirty="0">
                <a:latin typeface="Garamond" pitchFamily="18" charset="0"/>
              </a:rPr>
              <a:t>Definition: Sie betrifft die Erschließung der Information bibliotheksrelevanter Informationsmedien.</a:t>
            </a:r>
          </a:p>
          <a:p>
            <a:pPr>
              <a:buNone/>
            </a:pPr>
            <a:r>
              <a:rPr lang="de-DE" sz="1500" dirty="0">
                <a:latin typeface="Garamond" pitchFamily="18" charset="0"/>
              </a:rPr>
              <a:t> History: Während man im Bereich der Bibliothek im 18. und 19. Jh. die inhaltliche Erschließung vornehmlich durch bibliothekarische Klassifikationen zur Ordnung der Bücher verwendete, ergänzte im 20. Jh. die Dokumentation die gezielte Auffindbarmachung auch unselbständiger Publikationen durch ihre erheblich tiefer gehende Erschließung. Damit wurde dem weiter wachsende Aufkommen an Literatur Rechnung getragen. Im 21. Jh. setzt sich diese Entwicklung einer immer feineren Erschließung nun durch die Organisation einzelner Wissenselemente in Wissensbanken fort.</a:t>
            </a:r>
          </a:p>
          <a:p>
            <a:pPr>
              <a:buNone/>
            </a:pPr>
            <a:r>
              <a:rPr lang="de-DE" sz="1500" dirty="0">
                <a:latin typeface="Garamond" pitchFamily="18" charset="0"/>
              </a:rPr>
              <a:t>Semiotischer Thesaurus HU Berlin</a:t>
            </a:r>
          </a:p>
        </p:txBody>
      </p:sp>
      <p:sp>
        <p:nvSpPr>
          <p:cNvPr id="7" name="Inhaltsplatzhalter 6"/>
          <p:cNvSpPr>
            <a:spLocks noGrp="1"/>
          </p:cNvSpPr>
          <p:nvPr>
            <p:ph sz="half" idx="2"/>
          </p:nvPr>
        </p:nvSpPr>
        <p:spPr>
          <a:xfrm>
            <a:off x="6312024" y="836712"/>
            <a:ext cx="3898776" cy="5544616"/>
          </a:xfrm>
          <a:noFill/>
          <a:ln w="38100" cmpd="dbl">
            <a:solidFill>
              <a:schemeClr val="accent1">
                <a:lumMod val="50000"/>
              </a:schemeClr>
            </a:solidFill>
          </a:ln>
          <a:effectLst/>
        </p:spPr>
        <p:style>
          <a:lnRef idx="1">
            <a:schemeClr val="accent6"/>
          </a:lnRef>
          <a:fillRef idx="2">
            <a:schemeClr val="accent6"/>
          </a:fillRef>
          <a:effectRef idx="1">
            <a:schemeClr val="accent6"/>
          </a:effectRef>
          <a:fontRef idx="minor">
            <a:schemeClr val="dk1"/>
          </a:fontRef>
        </p:style>
        <p:txBody>
          <a:bodyPr>
            <a:noAutofit/>
          </a:bodyPr>
          <a:lstStyle/>
          <a:p>
            <a:pPr>
              <a:buNone/>
            </a:pPr>
            <a:r>
              <a:rPr lang="de-DE" sz="1500" b="1" dirty="0">
                <a:latin typeface="Garamond" pitchFamily="18" charset="0"/>
              </a:rPr>
              <a:t>Sacherschließung</a:t>
            </a:r>
          </a:p>
          <a:p>
            <a:pPr>
              <a:buNone/>
            </a:pPr>
            <a:r>
              <a:rPr lang="de-DE" sz="1500" dirty="0">
                <a:latin typeface="Garamond" pitchFamily="18" charset="0"/>
              </a:rPr>
              <a:t>Die </a:t>
            </a:r>
            <a:r>
              <a:rPr lang="de-DE" sz="1500" b="1" dirty="0">
                <a:latin typeface="Garamond" pitchFamily="18" charset="0"/>
              </a:rPr>
              <a:t>Sacherschließung</a:t>
            </a:r>
            <a:r>
              <a:rPr lang="de-DE" sz="1500" dirty="0">
                <a:latin typeface="Garamond" pitchFamily="18" charset="0"/>
              </a:rPr>
              <a:t> (engl. </a:t>
            </a:r>
            <a:r>
              <a:rPr lang="de-DE" sz="1500" i="1" dirty="0" err="1">
                <a:latin typeface="Garamond" pitchFamily="18" charset="0"/>
              </a:rPr>
              <a:t>subject</a:t>
            </a:r>
            <a:r>
              <a:rPr lang="de-DE" sz="1500" i="1" dirty="0">
                <a:latin typeface="Garamond" pitchFamily="18" charset="0"/>
              </a:rPr>
              <a:t> </a:t>
            </a:r>
            <a:r>
              <a:rPr lang="de-DE" sz="1500" i="1" dirty="0" err="1">
                <a:latin typeface="Garamond" pitchFamily="18" charset="0"/>
              </a:rPr>
              <a:t>cataloguing</a:t>
            </a:r>
            <a:r>
              <a:rPr lang="de-DE" sz="1500" dirty="0">
                <a:latin typeface="Garamond" pitchFamily="18" charset="0"/>
              </a:rPr>
              <a:t>) oder </a:t>
            </a:r>
            <a:r>
              <a:rPr lang="de-DE" sz="1500" b="1" dirty="0">
                <a:latin typeface="Garamond" pitchFamily="18" charset="0"/>
              </a:rPr>
              <a:t>Inhaltserschließung</a:t>
            </a:r>
            <a:r>
              <a:rPr lang="de-DE" sz="1500" dirty="0">
                <a:latin typeface="Garamond" pitchFamily="18" charset="0"/>
              </a:rPr>
              <a:t> bezeichnet innerhalb der Bibliotheks- und Dokumentationswissenschaft die Erschließung bibliographischer und archivalischer Ressourcen nach inhaltlichen Kriterien. Das bedeutet, dass eine Ressource intellektuell oder automatisch aufgrund ihres Inhalts beschrieben wird. </a:t>
            </a:r>
          </a:p>
          <a:p>
            <a:pPr>
              <a:buNone/>
            </a:pPr>
            <a:r>
              <a:rPr lang="de-DE" sz="1500" b="1" dirty="0">
                <a:latin typeface="Garamond" pitchFamily="18" charset="0"/>
              </a:rPr>
              <a:t>Methoden der Sacherschließung</a:t>
            </a:r>
          </a:p>
          <a:p>
            <a:pPr>
              <a:buFontTx/>
              <a:buChar char="-"/>
            </a:pPr>
            <a:r>
              <a:rPr lang="de-DE" sz="1500" b="1" dirty="0">
                <a:latin typeface="Garamond" pitchFamily="18" charset="0"/>
              </a:rPr>
              <a:t>Sachgebietsklassifikationen </a:t>
            </a:r>
          </a:p>
          <a:p>
            <a:pPr>
              <a:buFontTx/>
              <a:buChar char="-"/>
            </a:pPr>
            <a:r>
              <a:rPr lang="de-DE" sz="1500" b="1" dirty="0">
                <a:latin typeface="Garamond" pitchFamily="18" charset="0"/>
              </a:rPr>
              <a:t>Verschlagwortung/Indexierung</a:t>
            </a:r>
          </a:p>
          <a:p>
            <a:pPr>
              <a:buFontTx/>
              <a:buChar char="-"/>
            </a:pPr>
            <a:r>
              <a:rPr lang="de-DE" sz="1500" b="1" dirty="0">
                <a:latin typeface="Garamond" pitchFamily="18" charset="0"/>
              </a:rPr>
              <a:t>Textzusammenfassung und Inhaltsexzerpte</a:t>
            </a:r>
          </a:p>
          <a:p>
            <a:pPr>
              <a:buFontTx/>
              <a:buChar char="-"/>
            </a:pPr>
            <a:r>
              <a:rPr lang="de-DE" sz="1500" b="1" dirty="0">
                <a:latin typeface="Garamond" pitchFamily="18" charset="0"/>
              </a:rPr>
              <a:t>Metadaten  </a:t>
            </a:r>
            <a:r>
              <a:rPr lang="de-DE" sz="1500" dirty="0">
                <a:latin typeface="Garamond" pitchFamily="18" charset="0"/>
              </a:rPr>
              <a:t>(Einträge von elektronischen Bibliothekskatalogen mit Inhaltsverzeichnissen, Links zu Rezensionen oder Titelseiten; Querverweise und Bezüge zu anderen Dokumenten)</a:t>
            </a:r>
            <a:endParaRPr lang="de-DE" sz="1500" b="1" dirty="0">
              <a:latin typeface="Garamond" pitchFamily="18" charset="0"/>
            </a:endParaRPr>
          </a:p>
          <a:p>
            <a:pPr>
              <a:buFontTx/>
              <a:buChar char="-"/>
            </a:pPr>
            <a:endParaRPr lang="de-DE" sz="1500" b="1" dirty="0">
              <a:latin typeface="Garamond" pitchFamily="18" charset="0"/>
            </a:endParaRPr>
          </a:p>
          <a:p>
            <a:pPr>
              <a:buNone/>
            </a:pPr>
            <a:r>
              <a:rPr lang="de-DE" sz="1500" dirty="0">
                <a:latin typeface="Garamond" pitchFamily="18" charset="0"/>
              </a:rPr>
              <a:t> Wikipedia</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nhaltsplatzhalter 5"/>
          <p:cNvSpPr>
            <a:spLocks noGrp="1"/>
          </p:cNvSpPr>
          <p:nvPr>
            <p:ph idx="1"/>
          </p:nvPr>
        </p:nvSpPr>
        <p:spPr>
          <a:xfrm>
            <a:off x="1733107" y="925033"/>
            <a:ext cx="8477693" cy="5201131"/>
          </a:xfrm>
          <a:ln w="28575">
            <a:solidFill>
              <a:schemeClr val="accent5">
                <a:lumMod val="75000"/>
              </a:schemeClr>
            </a:solidFill>
          </a:ln>
          <a:effectLst/>
          <a:scene3d>
            <a:camera prst="orthographicFront"/>
            <a:lightRig rig="threePt" dir="t"/>
          </a:scene3d>
          <a:sp3d>
            <a:bevelT w="165100" prst="coolSlant"/>
          </a:sp3d>
        </p:spPr>
        <p:txBody>
          <a:bodyPr>
            <a:normAutofit lnSpcReduction="10000"/>
          </a:bodyPr>
          <a:lstStyle/>
          <a:p>
            <a:pPr>
              <a:buNone/>
            </a:pPr>
            <a:r>
              <a:rPr lang="de-DE" b="1" dirty="0">
                <a:latin typeface="Garamond" pitchFamily="18" charset="0"/>
              </a:rPr>
              <a:t>Erschließung</a:t>
            </a:r>
            <a:r>
              <a:rPr lang="de-DE" dirty="0">
                <a:latin typeface="Garamond" pitchFamily="18" charset="0"/>
              </a:rPr>
              <a:t> ist ein System, das dem Wiederauffinden von Objekten dient, indem Ordnungsstrukturen geschaffen oder zugänglich gemacht werden. Erschließung dient also der Verbindung zwischen den Objekten und den Personen, deren Interessen sich auf diese Objekte richten. Die Objekte können beispielsweise sein: </a:t>
            </a:r>
            <a:r>
              <a:rPr lang="de-DE" i="1" dirty="0">
                <a:latin typeface="Garamond" pitchFamily="18" charset="0"/>
              </a:rPr>
              <a:t>Waren</a:t>
            </a:r>
            <a:r>
              <a:rPr lang="de-DE" dirty="0">
                <a:latin typeface="Garamond" pitchFamily="18" charset="0"/>
              </a:rPr>
              <a:t> eines Versandhauses, </a:t>
            </a:r>
            <a:r>
              <a:rPr lang="de-DE" i="1" dirty="0">
                <a:latin typeface="Garamond" pitchFamily="18" charset="0"/>
              </a:rPr>
              <a:t>Kunstgegenstände</a:t>
            </a:r>
            <a:r>
              <a:rPr lang="de-DE" dirty="0">
                <a:latin typeface="Garamond" pitchFamily="18" charset="0"/>
              </a:rPr>
              <a:t> in einem Museum, </a:t>
            </a:r>
            <a:r>
              <a:rPr lang="de-DE" i="1" dirty="0">
                <a:latin typeface="Garamond" pitchFamily="18" charset="0"/>
              </a:rPr>
              <a:t>Medien</a:t>
            </a:r>
            <a:r>
              <a:rPr lang="de-DE" dirty="0">
                <a:latin typeface="Garamond" pitchFamily="18" charset="0"/>
              </a:rPr>
              <a:t> in einer Bibliothek (Erschließung durch systematische Aufstellung und durch Bibliothekskataloge), </a:t>
            </a:r>
            <a:r>
              <a:rPr lang="de-DE" i="1" dirty="0">
                <a:latin typeface="Garamond" pitchFamily="18" charset="0"/>
              </a:rPr>
              <a:t>dokumentarische Bezugseinheiten </a:t>
            </a:r>
            <a:r>
              <a:rPr lang="de-DE" dirty="0">
                <a:latin typeface="Garamond" pitchFamily="18" charset="0"/>
              </a:rPr>
              <a:t>in einer Dokumentationsstelle, </a:t>
            </a:r>
            <a:r>
              <a:rPr lang="de-DE" i="1" dirty="0">
                <a:latin typeface="Garamond" pitchFamily="18" charset="0"/>
              </a:rPr>
              <a:t>Informationen</a:t>
            </a:r>
            <a:r>
              <a:rPr lang="de-DE" dirty="0">
                <a:latin typeface="Garamond" pitchFamily="18" charset="0"/>
              </a:rPr>
              <a:t>, genauer gesagt abgrenzbare Informationseinheiten.</a:t>
            </a:r>
          </a:p>
          <a:p>
            <a:pPr>
              <a:buNone/>
            </a:pPr>
            <a:r>
              <a:rPr lang="de-DE" sz="2100" dirty="0">
                <a:latin typeface="Garamond" pitchFamily="18" charset="0"/>
              </a:rPr>
              <a:t>Konrad Umlauf, HU Berlin: Inhaltserschließung in Bibliotheken. Berliner Handreichungen zur Bibliotheks- und Informationswissenschaft</a:t>
            </a:r>
          </a:p>
          <a:p>
            <a:pPr>
              <a:buNone/>
            </a:pPr>
            <a:endParaRPr lang="de-DE" dirty="0"/>
          </a:p>
          <a:p>
            <a:endParaRPr lang="de-DE"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nhaltsplatzhalter 5"/>
          <p:cNvSpPr>
            <a:spLocks noGrp="1"/>
          </p:cNvSpPr>
          <p:nvPr>
            <p:ph idx="1"/>
          </p:nvPr>
        </p:nvSpPr>
        <p:spPr>
          <a:xfrm>
            <a:off x="1743740" y="988829"/>
            <a:ext cx="8467060" cy="5137336"/>
          </a:xfrm>
          <a:ln w="28575">
            <a:solidFill>
              <a:schemeClr val="accent1">
                <a:lumMod val="50000"/>
              </a:schemeClr>
            </a:solidFill>
          </a:ln>
          <a:effectLst/>
        </p:spPr>
        <p:style>
          <a:lnRef idx="2">
            <a:schemeClr val="accent6"/>
          </a:lnRef>
          <a:fillRef idx="1">
            <a:schemeClr val="lt1"/>
          </a:fillRef>
          <a:effectRef idx="0">
            <a:schemeClr val="accent6"/>
          </a:effectRef>
          <a:fontRef idx="minor">
            <a:schemeClr val="dk1"/>
          </a:fontRef>
        </p:style>
        <p:txBody>
          <a:bodyPr>
            <a:normAutofit fontScale="92500" lnSpcReduction="10000"/>
          </a:bodyPr>
          <a:lstStyle/>
          <a:p>
            <a:pPr>
              <a:buNone/>
            </a:pPr>
            <a:r>
              <a:rPr lang="de-DE" dirty="0">
                <a:latin typeface="Arial" pitchFamily="34" charset="0"/>
                <a:cs typeface="Arial" pitchFamily="34" charset="0"/>
              </a:rPr>
              <a:t>Inhaltliche Erschließung umfasst die Gesamtheit der Methoden und Hilfsmittel zur inhaltlichen Beschreibung von Dokumenten. Dabei werden Dokumente mit einzelnen Wörtern und/oder ganzen Sätzen angereichert, die ihre Inhalte verdichtet darstellen. Dies erleichtert deren Wiederauffindbarkeit, ermöglicht einen schnellen Zugriff und beschleunigt die Relevanzentscheidung.</a:t>
            </a:r>
          </a:p>
          <a:p>
            <a:pPr>
              <a:buNone/>
            </a:pPr>
            <a:r>
              <a:rPr lang="de-DE" dirty="0">
                <a:latin typeface="Arial" pitchFamily="34" charset="0"/>
                <a:cs typeface="Arial" pitchFamily="34" charset="0"/>
              </a:rPr>
              <a:t>Inhaltliche Erschließung ist also niemals Selbstzweck, sondern erfährt ihre Bestimmung dadurch, den Nutzern Zugang zu und Orientierung über Dokumentinhalte zu verschaffen.  Sie stellt damit einen wichtigen Teilprozess des  Information </a:t>
            </a:r>
            <a:r>
              <a:rPr lang="de-DE" dirty="0" err="1">
                <a:latin typeface="Arial" pitchFamily="34" charset="0"/>
                <a:cs typeface="Arial" pitchFamily="34" charset="0"/>
              </a:rPr>
              <a:t>Retrieval</a:t>
            </a:r>
            <a:r>
              <a:rPr lang="de-DE" dirty="0">
                <a:latin typeface="Arial" pitchFamily="34" charset="0"/>
                <a:cs typeface="Arial" pitchFamily="34" charset="0"/>
              </a:rPr>
              <a:t> dar. </a:t>
            </a:r>
          </a:p>
          <a:p>
            <a:pPr>
              <a:buNone/>
            </a:pPr>
            <a:r>
              <a:rPr lang="de-DE" sz="2100" dirty="0">
                <a:latin typeface="Arial" pitchFamily="34" charset="0"/>
                <a:cs typeface="Arial" pitchFamily="34" charset="0"/>
              </a:rPr>
              <a:t>Bertram, Jutta: Einführung in die inhaltliche Erschließung. Würzburg : </a:t>
            </a:r>
            <a:r>
              <a:rPr lang="de-DE" sz="2100" dirty="0" err="1">
                <a:latin typeface="Arial" pitchFamily="34" charset="0"/>
                <a:cs typeface="Arial" pitchFamily="34" charset="0"/>
              </a:rPr>
              <a:t>Ergon</a:t>
            </a:r>
            <a:r>
              <a:rPr lang="de-DE" sz="2100" dirty="0">
                <a:latin typeface="Arial" pitchFamily="34" charset="0"/>
                <a:cs typeface="Arial" pitchFamily="34" charset="0"/>
              </a:rPr>
              <a:t>-Verl., 2005</a:t>
            </a:r>
            <a:endParaRPr lang="de-DE" dirty="0">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387</Words>
  <Application>Microsoft Office PowerPoint</Application>
  <PresentationFormat>Breitbild</PresentationFormat>
  <Paragraphs>20</Paragraphs>
  <Slides>4</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4</vt:i4>
      </vt:variant>
    </vt:vector>
  </HeadingPairs>
  <TitlesOfParts>
    <vt:vector size="9" baseType="lpstr">
      <vt:lpstr>Arial</vt:lpstr>
      <vt:lpstr>Calibri</vt:lpstr>
      <vt:lpstr>Calibri Light</vt:lpstr>
      <vt:lpstr>Garamond</vt:lpstr>
      <vt:lpstr>Office</vt:lpstr>
      <vt:lpstr>Inhaltserschließung Definitionen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Inhaltserschließung Definitionen</dc:title>
  <dc:creator>Elena Semenova</dc:creator>
  <cp:lastModifiedBy>Elena Semenova</cp:lastModifiedBy>
  <cp:revision>2</cp:revision>
  <dcterms:created xsi:type="dcterms:W3CDTF">2021-10-10T21:08:42Z</dcterms:created>
  <dcterms:modified xsi:type="dcterms:W3CDTF">2021-10-10T21:09:09Z</dcterms:modified>
</cp:coreProperties>
</file>